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4" r:id="rId1"/>
    <p:sldMasterId id="2147483660" r:id="rId2"/>
  </p:sldMasterIdLst>
  <p:sldIdLst>
    <p:sldId id="256" r:id="rId3"/>
    <p:sldId id="270" r:id="rId4"/>
    <p:sldId id="286" r:id="rId5"/>
    <p:sldId id="312" r:id="rId6"/>
    <p:sldId id="271" r:id="rId7"/>
    <p:sldId id="272" r:id="rId8"/>
    <p:sldId id="273" r:id="rId9"/>
    <p:sldId id="340" r:id="rId10"/>
    <p:sldId id="313" r:id="rId11"/>
    <p:sldId id="274" r:id="rId12"/>
    <p:sldId id="275" r:id="rId13"/>
    <p:sldId id="319" r:id="rId14"/>
    <p:sldId id="320" r:id="rId15"/>
    <p:sldId id="321" r:id="rId16"/>
    <p:sldId id="323" r:id="rId17"/>
    <p:sldId id="262" r:id="rId18"/>
    <p:sldId id="257" r:id="rId19"/>
    <p:sldId id="264" r:id="rId20"/>
    <p:sldId id="265" r:id="rId21"/>
    <p:sldId id="266" r:id="rId22"/>
    <p:sldId id="263" r:id="rId23"/>
    <p:sldId id="267" r:id="rId24"/>
    <p:sldId id="314" r:id="rId25"/>
    <p:sldId id="287" r:id="rId26"/>
    <p:sldId id="288" r:id="rId27"/>
    <p:sldId id="289" r:id="rId28"/>
    <p:sldId id="291" r:id="rId29"/>
    <p:sldId id="292" r:id="rId30"/>
    <p:sldId id="293" r:id="rId31"/>
    <p:sldId id="294" r:id="rId32"/>
    <p:sldId id="328" r:id="rId33"/>
    <p:sldId id="329" r:id="rId34"/>
    <p:sldId id="295" r:id="rId35"/>
    <p:sldId id="315" r:id="rId36"/>
    <p:sldId id="296" r:id="rId37"/>
    <p:sldId id="297" r:id="rId38"/>
    <p:sldId id="298" r:id="rId39"/>
    <p:sldId id="330" r:id="rId40"/>
    <p:sldId id="299" r:id="rId41"/>
    <p:sldId id="300" r:id="rId42"/>
    <p:sldId id="301" r:id="rId43"/>
    <p:sldId id="302" r:id="rId44"/>
    <p:sldId id="335" r:id="rId45"/>
    <p:sldId id="316" r:id="rId46"/>
    <p:sldId id="303" r:id="rId47"/>
    <p:sldId id="304" r:id="rId48"/>
    <p:sldId id="305" r:id="rId49"/>
    <p:sldId id="317" r:id="rId50"/>
    <p:sldId id="306" r:id="rId51"/>
    <p:sldId id="307" r:id="rId52"/>
    <p:sldId id="308" r:id="rId53"/>
    <p:sldId id="310" r:id="rId54"/>
    <p:sldId id="311" r:id="rId55"/>
    <p:sldId id="309" r:id="rId56"/>
    <p:sldId id="318" r:id="rId57"/>
    <p:sldId id="268" r:id="rId58"/>
    <p:sldId id="258" r:id="rId59"/>
    <p:sldId id="324" r:id="rId60"/>
    <p:sldId id="332" r:id="rId61"/>
    <p:sldId id="333" r:id="rId62"/>
    <p:sldId id="338" r:id="rId63"/>
    <p:sldId id="331" r:id="rId64"/>
    <p:sldId id="339" r:id="rId65"/>
    <p:sldId id="336" r:id="rId66"/>
    <p:sldId id="337" r:id="rId67"/>
    <p:sldId id="261" r:id="rId68"/>
  </p:sldIdLst>
  <p:sldSz cx="12192000" cy="6858000"/>
  <p:notesSz cx="6858000" cy="9144000"/>
  <p:embeddedFontLst>
    <p:embeddedFont>
      <p:font typeface="Museo Sans Rounded 700" panose="02000000000000000000" pitchFamily="50" charset="0"/>
      <p:bold r:id="rId69"/>
    </p:embeddedFont>
    <p:embeddedFont>
      <p:font typeface="Brandon Grotesque Medium" panose="020B0603020203060202" pitchFamily="34" charset="0"/>
      <p:regular r:id="rId70"/>
      <p:italic r:id="rId71"/>
    </p:embeddedFont>
    <p:embeddedFont>
      <p:font typeface="Brandon Grotesque Black" panose="020B0A03020203060202" pitchFamily="34" charset="0"/>
      <p:regular r:id="rId72"/>
      <p:italic r:id="rId73"/>
    </p:embeddedFont>
    <p:embeddedFont>
      <p:font typeface="Brandon Grotesque Regular" panose="020B0503020203060202" pitchFamily="34" charset="0"/>
      <p:regular r:id="rId74"/>
      <p:italic r:id="rId75"/>
    </p:embeddedFont>
    <p:embeddedFont>
      <p:font typeface="Brandon Grotesque Light" panose="020B0303020203060202" pitchFamily="34" charset="0"/>
      <p:regular r:id="rId76"/>
      <p:italic r:id="rId77"/>
    </p:embeddedFont>
    <p:embeddedFont>
      <p:font typeface="Museo Sans 300" panose="02000000000000000000" pitchFamily="50" charset="0"/>
      <p:regular r:id="rId78"/>
      <p:italic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3371"/>
    <a:srgbClr val="303E48"/>
    <a:srgbClr val="007481"/>
    <a:srgbClr val="CCCC00"/>
    <a:srgbClr val="30C3C0"/>
    <a:srgbClr val="086ABF"/>
    <a:srgbClr val="7D868C"/>
    <a:srgbClr val="FC5021"/>
    <a:srgbClr val="1E252B"/>
    <a:srgbClr val="D4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0" d="100"/>
          <a:sy n="80" d="100"/>
        </p:scale>
        <p:origin x="132" y="23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8.fntdata"/><Relationship Id="rId7" Type="http://schemas.openxmlformats.org/officeDocument/2006/relationships/slide" Target="slides/slide5.xml"/><Relationship Id="rId71"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4.fntdata"/><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11"/>
          <p:cNvSpPr>
            <a:spLocks noGrp="1"/>
          </p:cNvSpPr>
          <p:nvPr>
            <p:ph type="pic" sz="quarter" idx="13" hasCustomPrompt="1"/>
          </p:nvPr>
        </p:nvSpPr>
        <p:spPr>
          <a:xfrm>
            <a:off x="626268" y="677330"/>
            <a:ext cx="1828800" cy="1828800"/>
          </a:xfrm>
          <a:prstGeom prst="ellipse">
            <a:avLst/>
          </a:prstGeom>
          <a:ln w="19050">
            <a:solidFill>
              <a:srgbClr val="FC5021"/>
            </a:solidFill>
          </a:ln>
        </p:spPr>
        <p:txBody>
          <a:bodyPr>
            <a:normAutofit/>
          </a:bodyPr>
          <a:lstStyle>
            <a:lvl1pPr marL="0" indent="0" algn="ctr">
              <a:buNone/>
              <a:defRPr sz="1000" baseline="0">
                <a:solidFill>
                  <a:srgbClr val="1E252B"/>
                </a:solidFill>
              </a:defRPr>
            </a:lvl1pPr>
          </a:lstStyle>
          <a:p>
            <a:r>
              <a:rPr lang="en-US" dirty="0"/>
              <a:t>Click here to insert a picture of your persona.</a:t>
            </a:r>
          </a:p>
        </p:txBody>
      </p:sp>
      <p:sp>
        <p:nvSpPr>
          <p:cNvPr id="9" name="Text Placeholder 8"/>
          <p:cNvSpPr>
            <a:spLocks noGrp="1"/>
          </p:cNvSpPr>
          <p:nvPr>
            <p:ph type="body" sz="quarter" idx="14" hasCustomPrompt="1"/>
          </p:nvPr>
        </p:nvSpPr>
        <p:spPr>
          <a:xfrm>
            <a:off x="3014663" y="685799"/>
            <a:ext cx="8414279" cy="465668"/>
          </a:xfrm>
          <a:solidFill>
            <a:srgbClr val="7D868C"/>
          </a:solidFill>
        </p:spPr>
        <p:txBody>
          <a:bodyPr anchor="ctr">
            <a:normAutofit/>
          </a:bodyPr>
          <a:lstStyle>
            <a:lvl1pPr marL="0" indent="0">
              <a:buNone/>
              <a:defRPr sz="1800" baseline="0">
                <a:solidFill>
                  <a:schemeClr val="bg1"/>
                </a:solidFill>
                <a:latin typeface="Brandon Grotesque Medium" panose="020B0603020203060202" pitchFamily="34" charset="0"/>
              </a:defRPr>
            </a:lvl1pPr>
          </a:lstStyle>
          <a:p>
            <a:pPr lvl="0"/>
            <a:r>
              <a:rPr lang="en-US" sz="1800" dirty="0">
                <a:latin typeface="+mj-lt"/>
              </a:rPr>
              <a:t>Persona Name Goes Here</a:t>
            </a:r>
            <a:endParaRPr lang="en-US" dirty="0"/>
          </a:p>
        </p:txBody>
      </p:sp>
      <p:sp>
        <p:nvSpPr>
          <p:cNvPr id="17" name="TextBox 16"/>
          <p:cNvSpPr txBox="1"/>
          <p:nvPr userDrawn="1"/>
        </p:nvSpPr>
        <p:spPr>
          <a:xfrm>
            <a:off x="3014664" y="1583267"/>
            <a:ext cx="3987270" cy="338554"/>
          </a:xfrm>
          <a:prstGeom prst="rect">
            <a:avLst/>
          </a:prstGeom>
          <a:solidFill>
            <a:srgbClr val="7D868C"/>
          </a:solidFill>
        </p:spPr>
        <p:txBody>
          <a:bodyPr wrap="square" rtlCol="0">
            <a:spAutoFit/>
          </a:bodyPr>
          <a:lstStyle/>
          <a:p>
            <a:r>
              <a:rPr lang="en-US" sz="1600" dirty="0">
                <a:solidFill>
                  <a:schemeClr val="bg1"/>
                </a:solidFill>
                <a:latin typeface="Brandon Grotesque Medium" panose="020B0603020203060202" pitchFamily="34" charset="0"/>
              </a:rPr>
              <a:t>Identity</a:t>
            </a:r>
          </a:p>
        </p:txBody>
      </p:sp>
      <p:sp>
        <p:nvSpPr>
          <p:cNvPr id="18" name="TextBox 17"/>
          <p:cNvSpPr txBox="1"/>
          <p:nvPr userDrawn="1"/>
        </p:nvSpPr>
        <p:spPr>
          <a:xfrm>
            <a:off x="7442201" y="1583267"/>
            <a:ext cx="3986742" cy="338554"/>
          </a:xfrm>
          <a:prstGeom prst="rect">
            <a:avLst/>
          </a:prstGeom>
          <a:solidFill>
            <a:srgbClr val="7D868C"/>
          </a:solidFill>
        </p:spPr>
        <p:txBody>
          <a:bodyPr wrap="square" rtlCol="0">
            <a:spAutoFit/>
          </a:bodyPr>
          <a:lstStyle/>
          <a:p>
            <a:r>
              <a:rPr lang="en-US" sz="1600" dirty="0">
                <a:solidFill>
                  <a:schemeClr val="bg1"/>
                </a:solidFill>
                <a:latin typeface="Brandon Grotesque Medium" panose="020B0603020203060202" pitchFamily="34" charset="0"/>
              </a:rPr>
              <a:t>Day in the Life</a:t>
            </a:r>
          </a:p>
        </p:txBody>
      </p:sp>
      <p:sp>
        <p:nvSpPr>
          <p:cNvPr id="20" name="Text Placeholder 19"/>
          <p:cNvSpPr>
            <a:spLocks noGrp="1"/>
          </p:cNvSpPr>
          <p:nvPr>
            <p:ph type="body" sz="quarter" idx="15" hasCustomPrompt="1"/>
          </p:nvPr>
        </p:nvSpPr>
        <p:spPr>
          <a:xfrm>
            <a:off x="3014663" y="1952626"/>
            <a:ext cx="3987800" cy="1454151"/>
          </a:xfrm>
        </p:spPr>
        <p:txBody>
          <a:bodyPr>
            <a:normAutofit/>
          </a:bodyPr>
          <a:lstStyle>
            <a:lvl1pPr marL="0" indent="0">
              <a:buNone/>
              <a:defRPr sz="1400" baseline="0">
                <a:solidFill>
                  <a:srgbClr val="1E252B"/>
                </a:solidFill>
              </a:defRPr>
            </a:lvl1pPr>
          </a:lstStyle>
          <a:p>
            <a:pPr lvl="0"/>
            <a:r>
              <a:rPr lang="en-US" sz="1400" dirty="0"/>
              <a:t>The “who” of your persona goes here.  Think about their gender, generation, marital status, level of education, background, etc.</a:t>
            </a:r>
          </a:p>
        </p:txBody>
      </p:sp>
      <p:sp>
        <p:nvSpPr>
          <p:cNvPr id="21" name="Text Placeholder 19"/>
          <p:cNvSpPr>
            <a:spLocks noGrp="1"/>
          </p:cNvSpPr>
          <p:nvPr>
            <p:ph type="body" sz="quarter" idx="16" hasCustomPrompt="1"/>
          </p:nvPr>
        </p:nvSpPr>
        <p:spPr>
          <a:xfrm>
            <a:off x="7441671" y="1952626"/>
            <a:ext cx="3987271" cy="1454152"/>
          </a:xfrm>
        </p:spPr>
        <p:txBody>
          <a:bodyPr>
            <a:normAutofit/>
          </a:bodyPr>
          <a:lstStyle>
            <a:lvl1pPr marL="0" indent="0">
              <a:buNone/>
              <a:defRPr sz="1400" baseline="0">
                <a:solidFill>
                  <a:srgbClr val="1E252B"/>
                </a:solidFill>
              </a:defRPr>
            </a:lvl1pPr>
          </a:lstStyle>
          <a:p>
            <a:pPr lvl="0"/>
            <a:r>
              <a:rPr lang="en-US" sz="1400" dirty="0"/>
              <a:t>The “what” of your persona goes here. Go through their daily routines and work processes.</a:t>
            </a:r>
          </a:p>
        </p:txBody>
      </p:sp>
      <p:sp>
        <p:nvSpPr>
          <p:cNvPr id="24" name="TextBox 23"/>
          <p:cNvSpPr txBox="1"/>
          <p:nvPr userDrawn="1"/>
        </p:nvSpPr>
        <p:spPr>
          <a:xfrm>
            <a:off x="3014664" y="3838550"/>
            <a:ext cx="3987270" cy="338554"/>
          </a:xfrm>
          <a:prstGeom prst="rect">
            <a:avLst/>
          </a:prstGeom>
          <a:solidFill>
            <a:srgbClr val="7D868C"/>
          </a:solidFill>
        </p:spPr>
        <p:txBody>
          <a:bodyPr wrap="square" rtlCol="0">
            <a:spAutoFit/>
          </a:bodyPr>
          <a:lstStyle/>
          <a:p>
            <a:r>
              <a:rPr lang="en-US" sz="1600" dirty="0">
                <a:solidFill>
                  <a:schemeClr val="bg1"/>
                </a:solidFill>
                <a:latin typeface="Brandon Grotesque Medium" panose="020B0603020203060202" pitchFamily="34" charset="0"/>
              </a:rPr>
              <a:t>Biggest</a:t>
            </a:r>
            <a:r>
              <a:rPr lang="en-US" sz="1600" baseline="0" dirty="0">
                <a:solidFill>
                  <a:schemeClr val="bg1"/>
                </a:solidFill>
                <a:latin typeface="Brandon Grotesque Medium" panose="020B0603020203060202" pitchFamily="34" charset="0"/>
              </a:rPr>
              <a:t> Challenges</a:t>
            </a:r>
            <a:endParaRPr lang="en-US" sz="1600" dirty="0">
              <a:solidFill>
                <a:schemeClr val="bg1"/>
              </a:solidFill>
              <a:latin typeface="Brandon Grotesque Medium" panose="020B0603020203060202" pitchFamily="34" charset="0"/>
            </a:endParaRPr>
          </a:p>
        </p:txBody>
      </p:sp>
      <p:sp>
        <p:nvSpPr>
          <p:cNvPr id="25" name="Text Placeholder 19"/>
          <p:cNvSpPr>
            <a:spLocks noGrp="1"/>
          </p:cNvSpPr>
          <p:nvPr>
            <p:ph type="body" sz="quarter" idx="17" hasCustomPrompt="1"/>
          </p:nvPr>
        </p:nvSpPr>
        <p:spPr>
          <a:xfrm>
            <a:off x="3014663" y="4207909"/>
            <a:ext cx="3987800" cy="1885924"/>
          </a:xfrm>
        </p:spPr>
        <p:txBody>
          <a:bodyPr>
            <a:normAutofit/>
          </a:bodyPr>
          <a:lstStyle>
            <a:lvl1pPr marL="0" indent="0">
              <a:buNone/>
              <a:defRPr sz="1400" baseline="0">
                <a:solidFill>
                  <a:srgbClr val="1E252B"/>
                </a:solidFill>
              </a:defRPr>
            </a:lvl1pPr>
          </a:lstStyle>
          <a:p>
            <a:pPr lvl="0"/>
            <a:r>
              <a:rPr lang="en-US" sz="1400" dirty="0"/>
              <a:t>The pain-points that your persona faces.</a:t>
            </a:r>
          </a:p>
        </p:txBody>
      </p:sp>
      <p:sp>
        <p:nvSpPr>
          <p:cNvPr id="26" name="TextBox 25"/>
          <p:cNvSpPr txBox="1"/>
          <p:nvPr userDrawn="1"/>
        </p:nvSpPr>
        <p:spPr>
          <a:xfrm>
            <a:off x="7441672" y="3838550"/>
            <a:ext cx="3987270" cy="338554"/>
          </a:xfrm>
          <a:prstGeom prst="rect">
            <a:avLst/>
          </a:prstGeom>
          <a:solidFill>
            <a:srgbClr val="7D868C"/>
          </a:solidFill>
        </p:spPr>
        <p:txBody>
          <a:bodyPr wrap="square" rtlCol="0">
            <a:spAutoFit/>
          </a:bodyPr>
          <a:lstStyle/>
          <a:p>
            <a:r>
              <a:rPr lang="en-US" sz="1600" dirty="0">
                <a:solidFill>
                  <a:schemeClr val="bg1"/>
                </a:solidFill>
                <a:latin typeface="Brandon Grotesque Medium" panose="020B0603020203060202" pitchFamily="34" charset="0"/>
              </a:rPr>
              <a:t>Motivation</a:t>
            </a:r>
          </a:p>
        </p:txBody>
      </p:sp>
      <p:sp>
        <p:nvSpPr>
          <p:cNvPr id="27" name="Text Placeholder 19"/>
          <p:cNvSpPr>
            <a:spLocks noGrp="1"/>
          </p:cNvSpPr>
          <p:nvPr>
            <p:ph type="body" sz="quarter" idx="18" hasCustomPrompt="1"/>
          </p:nvPr>
        </p:nvSpPr>
        <p:spPr>
          <a:xfrm>
            <a:off x="7441671" y="4207909"/>
            <a:ext cx="3987271" cy="1885924"/>
          </a:xfrm>
        </p:spPr>
        <p:txBody>
          <a:bodyPr>
            <a:normAutofit/>
          </a:bodyPr>
          <a:lstStyle>
            <a:lvl1pPr marL="0" indent="0">
              <a:buNone/>
              <a:defRPr sz="1400" baseline="0">
                <a:solidFill>
                  <a:srgbClr val="1E252B"/>
                </a:solidFill>
              </a:defRPr>
            </a:lvl1pPr>
          </a:lstStyle>
          <a:p>
            <a:pPr lvl="0"/>
            <a:r>
              <a:rPr lang="en-US" sz="1400" dirty="0"/>
              <a:t>The hopes, dreams and fears that compel your persona to act.</a:t>
            </a:r>
          </a:p>
        </p:txBody>
      </p:sp>
      <p:sp>
        <p:nvSpPr>
          <p:cNvPr id="28" name="TextBox 27"/>
          <p:cNvSpPr txBox="1"/>
          <p:nvPr userDrawn="1"/>
        </p:nvSpPr>
        <p:spPr>
          <a:xfrm>
            <a:off x="581291" y="2710909"/>
            <a:ext cx="1873777" cy="338554"/>
          </a:xfrm>
          <a:prstGeom prst="rect">
            <a:avLst/>
          </a:prstGeom>
          <a:solidFill>
            <a:srgbClr val="7D868C"/>
          </a:solidFill>
        </p:spPr>
        <p:txBody>
          <a:bodyPr wrap="square" rtlCol="0">
            <a:spAutoFit/>
          </a:bodyPr>
          <a:lstStyle/>
          <a:p>
            <a:pPr algn="ctr"/>
            <a:r>
              <a:rPr lang="en-US" sz="1600" dirty="0">
                <a:solidFill>
                  <a:schemeClr val="bg1"/>
                </a:solidFill>
                <a:latin typeface="Brandon Grotesque Medium" panose="020B0603020203060202" pitchFamily="34" charset="0"/>
              </a:rPr>
              <a:t>Age</a:t>
            </a:r>
          </a:p>
        </p:txBody>
      </p:sp>
      <p:sp>
        <p:nvSpPr>
          <p:cNvPr id="29" name="Text Placeholder 19"/>
          <p:cNvSpPr>
            <a:spLocks noGrp="1"/>
          </p:cNvSpPr>
          <p:nvPr>
            <p:ph type="body" sz="quarter" idx="19" hasCustomPrompt="1"/>
          </p:nvPr>
        </p:nvSpPr>
        <p:spPr>
          <a:xfrm>
            <a:off x="581290" y="3080268"/>
            <a:ext cx="1873778" cy="326509"/>
          </a:xfrm>
        </p:spPr>
        <p:txBody>
          <a:bodyPr>
            <a:normAutofit/>
          </a:bodyPr>
          <a:lstStyle>
            <a:lvl1pPr marL="0" indent="0" algn="ctr">
              <a:buNone/>
              <a:defRPr sz="1400" baseline="0">
                <a:solidFill>
                  <a:srgbClr val="1E252B"/>
                </a:solidFill>
              </a:defRPr>
            </a:lvl1pPr>
          </a:lstStyle>
          <a:p>
            <a:pPr lvl="0"/>
            <a:r>
              <a:rPr lang="en-US" sz="1400" dirty="0"/>
              <a:t>#</a:t>
            </a:r>
          </a:p>
        </p:txBody>
      </p:sp>
      <p:sp>
        <p:nvSpPr>
          <p:cNvPr id="32" name="TextBox 31"/>
          <p:cNvSpPr txBox="1"/>
          <p:nvPr userDrawn="1"/>
        </p:nvSpPr>
        <p:spPr>
          <a:xfrm>
            <a:off x="581290" y="3838550"/>
            <a:ext cx="1873777" cy="338554"/>
          </a:xfrm>
          <a:prstGeom prst="rect">
            <a:avLst/>
          </a:prstGeom>
          <a:solidFill>
            <a:srgbClr val="7D868C"/>
          </a:solidFill>
        </p:spPr>
        <p:txBody>
          <a:bodyPr wrap="square" rtlCol="0">
            <a:spAutoFit/>
          </a:bodyPr>
          <a:lstStyle/>
          <a:p>
            <a:pPr algn="ctr"/>
            <a:r>
              <a:rPr lang="en-US" sz="1600" dirty="0">
                <a:solidFill>
                  <a:schemeClr val="bg1"/>
                </a:solidFill>
                <a:latin typeface="Brandon Grotesque Medium" panose="020B0603020203060202" pitchFamily="34" charset="0"/>
              </a:rPr>
              <a:t>Education</a:t>
            </a:r>
          </a:p>
        </p:txBody>
      </p:sp>
      <p:sp>
        <p:nvSpPr>
          <p:cNvPr id="33" name="Text Placeholder 19"/>
          <p:cNvSpPr>
            <a:spLocks noGrp="1"/>
          </p:cNvSpPr>
          <p:nvPr>
            <p:ph type="body" sz="quarter" idx="20" hasCustomPrompt="1"/>
          </p:nvPr>
        </p:nvSpPr>
        <p:spPr>
          <a:xfrm>
            <a:off x="581289" y="4207909"/>
            <a:ext cx="1873778" cy="326509"/>
          </a:xfrm>
        </p:spPr>
        <p:txBody>
          <a:bodyPr>
            <a:normAutofit/>
          </a:bodyPr>
          <a:lstStyle>
            <a:lvl1pPr marL="0" indent="0" algn="ctr">
              <a:buNone/>
              <a:defRPr sz="1400" baseline="0">
                <a:solidFill>
                  <a:srgbClr val="1E252B"/>
                </a:solidFill>
              </a:defRPr>
            </a:lvl1pPr>
          </a:lstStyle>
          <a:p>
            <a:pPr lvl="0"/>
            <a:r>
              <a:rPr lang="en-US" sz="1400" dirty="0"/>
              <a:t>#</a:t>
            </a:r>
          </a:p>
        </p:txBody>
      </p:sp>
    </p:spTree>
    <p:extLst>
      <p:ext uri="{BB962C8B-B14F-4D97-AF65-F5344CB8AC3E}">
        <p14:creationId xmlns:p14="http://schemas.microsoft.com/office/powerpoint/2010/main" val="3091567513"/>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515201" y="696686"/>
            <a:ext cx="9144000" cy="574675"/>
          </a:xfrm>
          <a:solidFill>
            <a:schemeClr val="accent4"/>
          </a:solidFill>
        </p:spPr>
        <p:txBody>
          <a:bodyPr anchor="ctr"/>
          <a:lstStyle>
            <a:lvl1pPr marL="0" indent="0" algn="ctr">
              <a:buNone/>
              <a:defRPr baseline="0">
                <a:solidFill>
                  <a:schemeClr val="accent3"/>
                </a:solidFill>
                <a:latin typeface="Brandon Grotesque Medium" panose="020B0603020203060202" pitchFamily="34" charset="0"/>
              </a:defRPr>
            </a:lvl1pPr>
          </a:lstStyle>
          <a:p>
            <a:pPr lvl="0"/>
            <a:r>
              <a:rPr lang="en-US" dirty="0"/>
              <a:t>SLIDE TITLE</a:t>
            </a:r>
          </a:p>
        </p:txBody>
      </p:sp>
      <p:sp>
        <p:nvSpPr>
          <p:cNvPr id="7" name="Content Placeholder 6"/>
          <p:cNvSpPr>
            <a:spLocks noGrp="1"/>
          </p:cNvSpPr>
          <p:nvPr>
            <p:ph sz="quarter" idx="11" hasCustomPrompt="1"/>
          </p:nvPr>
        </p:nvSpPr>
        <p:spPr>
          <a:xfrm>
            <a:off x="1515201" y="2177143"/>
            <a:ext cx="9144000" cy="3544207"/>
          </a:xfrm>
        </p:spPr>
        <p:txBody>
          <a:bodyPr anchor="ctr">
            <a:normAutofit/>
          </a:bodyPr>
          <a:lstStyle>
            <a:lvl1pPr marL="0" indent="0">
              <a:buNone/>
              <a:defRPr sz="1600" baseline="0">
                <a:solidFill>
                  <a:schemeClr val="accent2"/>
                </a:solidFill>
              </a:defRPr>
            </a:lvl1pPr>
          </a:lstStyle>
          <a:p>
            <a:pPr lvl="0"/>
            <a:r>
              <a:rPr lang="en-US" dirty="0"/>
              <a:t>Slide Content</a:t>
            </a:r>
          </a:p>
        </p:txBody>
      </p:sp>
      <p:sp>
        <p:nvSpPr>
          <p:cNvPr id="5" name="Text Placeholder 3"/>
          <p:cNvSpPr>
            <a:spLocks noGrp="1"/>
          </p:cNvSpPr>
          <p:nvPr>
            <p:ph type="body" sz="quarter" idx="12" hasCustomPrompt="1"/>
          </p:nvPr>
        </p:nvSpPr>
        <p:spPr>
          <a:xfrm>
            <a:off x="1515201" y="1284471"/>
            <a:ext cx="9143999" cy="574675"/>
          </a:xfrm>
          <a:noFill/>
        </p:spPr>
        <p:txBody>
          <a:bodyPr anchor="ctr">
            <a:normAutofit/>
          </a:bodyPr>
          <a:lstStyle>
            <a:lvl1pPr marL="0" indent="0" algn="ctr">
              <a:buNone/>
              <a:defRPr sz="2400" baseline="0">
                <a:solidFill>
                  <a:schemeClr val="accent3"/>
                </a:solidFill>
                <a:latin typeface="Brandon Grotesque Medium" panose="020B0603020203060202" pitchFamily="34" charset="0"/>
              </a:defRPr>
            </a:lvl1pPr>
          </a:lstStyle>
          <a:p>
            <a:pPr lvl="0"/>
            <a:r>
              <a:rPr lang="en-US" dirty="0"/>
              <a:t>Slide Title</a:t>
            </a:r>
          </a:p>
        </p:txBody>
      </p:sp>
    </p:spTree>
    <p:extLst>
      <p:ext uri="{BB962C8B-B14F-4D97-AF65-F5344CB8AC3E}">
        <p14:creationId xmlns:p14="http://schemas.microsoft.com/office/powerpoint/2010/main" val="3464183612"/>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515201" y="696686"/>
            <a:ext cx="9144000" cy="574675"/>
          </a:xfrm>
          <a:solidFill>
            <a:schemeClr val="accent4"/>
          </a:solidFill>
        </p:spPr>
        <p:txBody>
          <a:bodyPr anchor="ctr"/>
          <a:lstStyle>
            <a:lvl1pPr marL="0" indent="0" algn="ctr">
              <a:buNone/>
              <a:defRPr baseline="0">
                <a:solidFill>
                  <a:schemeClr val="accent3"/>
                </a:solidFill>
                <a:latin typeface="Brandon Grotesque Medium" panose="020B0603020203060202" pitchFamily="34" charset="0"/>
              </a:defRPr>
            </a:lvl1pPr>
          </a:lstStyle>
          <a:p>
            <a:pPr lvl="0"/>
            <a:r>
              <a:rPr lang="en-US" dirty="0"/>
              <a:t>SLIDE TITLE</a:t>
            </a:r>
          </a:p>
        </p:txBody>
      </p:sp>
      <p:sp>
        <p:nvSpPr>
          <p:cNvPr id="7" name="Content Placeholder 6"/>
          <p:cNvSpPr>
            <a:spLocks noGrp="1"/>
          </p:cNvSpPr>
          <p:nvPr>
            <p:ph sz="quarter" idx="11" hasCustomPrompt="1"/>
          </p:nvPr>
        </p:nvSpPr>
        <p:spPr>
          <a:xfrm>
            <a:off x="1515201" y="1602377"/>
            <a:ext cx="5965462" cy="4118973"/>
          </a:xfrm>
        </p:spPr>
        <p:txBody>
          <a:bodyPr anchor="ctr">
            <a:normAutofit/>
          </a:bodyPr>
          <a:lstStyle>
            <a:lvl1pPr marL="0" indent="0">
              <a:buNone/>
              <a:defRPr sz="2000" baseline="0">
                <a:solidFill>
                  <a:schemeClr val="accent2"/>
                </a:solidFill>
              </a:defRPr>
            </a:lvl1pPr>
          </a:lstStyle>
          <a:p>
            <a:pPr lvl="0"/>
            <a:r>
              <a:rPr lang="en-US" dirty="0"/>
              <a:t>Slide Content</a:t>
            </a:r>
          </a:p>
        </p:txBody>
      </p:sp>
      <p:sp>
        <p:nvSpPr>
          <p:cNvPr id="3" name="Picture Placeholder 2"/>
          <p:cNvSpPr>
            <a:spLocks noGrp="1"/>
          </p:cNvSpPr>
          <p:nvPr>
            <p:ph type="pic" sz="quarter" idx="12"/>
          </p:nvPr>
        </p:nvSpPr>
        <p:spPr>
          <a:xfrm>
            <a:off x="7715794" y="1619251"/>
            <a:ext cx="2943407" cy="4102100"/>
          </a:xfrm>
        </p:spPr>
        <p:txBody>
          <a:bodyPr/>
          <a:lstStyle/>
          <a:p>
            <a:endParaRPr lang="en-US" dirty="0"/>
          </a:p>
        </p:txBody>
      </p:sp>
    </p:spTree>
    <p:extLst>
      <p:ext uri="{BB962C8B-B14F-4D97-AF65-F5344CB8AC3E}">
        <p14:creationId xmlns:p14="http://schemas.microsoft.com/office/powerpoint/2010/main" val="22489070"/>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atin typeface="Brandon Grotesque Medium" panose="020B0603020203060202" pitchFamily="34" charset="0"/>
              </a:defRPr>
            </a:lvl1pPr>
          </a:lstStyle>
          <a:p>
            <a:r>
              <a:rPr lang="en-US" dirty="0"/>
              <a:t>PERSONA WORKSHEETS</a:t>
            </a:r>
          </a:p>
        </p:txBody>
      </p:sp>
      <p:sp>
        <p:nvSpPr>
          <p:cNvPr id="3" name="Subtitle 2"/>
          <p:cNvSpPr>
            <a:spLocks noGrp="1"/>
          </p:cNvSpPr>
          <p:nvPr>
            <p:ph type="subTitle" idx="1" hasCustomPrompt="1"/>
          </p:nvPr>
        </p:nvSpPr>
        <p:spPr>
          <a:xfrm>
            <a:off x="1524000" y="3602038"/>
            <a:ext cx="9144000" cy="1655762"/>
          </a:xfrm>
        </p:spPr>
        <p:txBody>
          <a:bodyPr>
            <a:normAutofit/>
          </a:bodyPr>
          <a:lstStyle>
            <a:lvl1pPr marL="0" indent="0" algn="ctr">
              <a:buNone/>
              <a:defRPr sz="2600" baseline="0">
                <a:latin typeface="Brandon Grotesque Medium" panose="020B06030202030602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Reach your audience in a personalized way.</a:t>
            </a:r>
          </a:p>
        </p:txBody>
      </p:sp>
      <p:pic>
        <p:nvPicPr>
          <p:cNvPr id="4" name="Picture 3"/>
          <p:cNvPicPr>
            <a:picLocks noChangeAspect="1"/>
          </p:cNvPicPr>
          <p:nvPr userDrawn="1"/>
        </p:nvPicPr>
        <p:blipFill>
          <a:blip r:embed="rId2"/>
          <a:stretch>
            <a:fillRect/>
          </a:stretch>
        </p:blipFill>
        <p:spPr>
          <a:xfrm>
            <a:off x="9817768" y="6022560"/>
            <a:ext cx="1986882" cy="635581"/>
          </a:xfrm>
          <a:prstGeom prst="rect">
            <a:avLst/>
          </a:prstGeom>
        </p:spPr>
      </p:pic>
    </p:spTree>
    <p:extLst>
      <p:ext uri="{BB962C8B-B14F-4D97-AF65-F5344CB8AC3E}">
        <p14:creationId xmlns:p14="http://schemas.microsoft.com/office/powerpoint/2010/main" val="820295614"/>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Picture Placeholder 11"/>
          <p:cNvSpPr>
            <a:spLocks noGrp="1"/>
          </p:cNvSpPr>
          <p:nvPr>
            <p:ph type="pic" sz="quarter" idx="13" hasCustomPrompt="1"/>
          </p:nvPr>
        </p:nvSpPr>
        <p:spPr>
          <a:xfrm>
            <a:off x="626268" y="677330"/>
            <a:ext cx="1828800" cy="1828800"/>
          </a:xfrm>
          <a:prstGeom prst="ellipse">
            <a:avLst/>
          </a:prstGeom>
          <a:ln w="19050">
            <a:solidFill>
              <a:schemeClr val="tx2"/>
            </a:solidFill>
          </a:ln>
        </p:spPr>
        <p:txBody>
          <a:bodyPr>
            <a:normAutofit/>
          </a:bodyPr>
          <a:lstStyle>
            <a:lvl1pPr marL="0" indent="0" algn="ctr">
              <a:buNone/>
              <a:defRPr sz="1000" baseline="0"/>
            </a:lvl1pPr>
          </a:lstStyle>
          <a:p>
            <a:r>
              <a:rPr lang="en-US" dirty="0"/>
              <a:t>Click here to insert a picture of your persona.</a:t>
            </a:r>
          </a:p>
        </p:txBody>
      </p:sp>
      <p:sp>
        <p:nvSpPr>
          <p:cNvPr id="9" name="Text Placeholder 8"/>
          <p:cNvSpPr>
            <a:spLocks noGrp="1"/>
          </p:cNvSpPr>
          <p:nvPr>
            <p:ph type="body" sz="quarter" idx="14" hasCustomPrompt="1"/>
          </p:nvPr>
        </p:nvSpPr>
        <p:spPr>
          <a:xfrm>
            <a:off x="3014663" y="685799"/>
            <a:ext cx="8414279" cy="465668"/>
          </a:xfrm>
          <a:solidFill>
            <a:srgbClr val="7D868C"/>
          </a:solidFill>
        </p:spPr>
        <p:txBody>
          <a:bodyPr anchor="ctr">
            <a:normAutofit/>
          </a:bodyPr>
          <a:lstStyle>
            <a:lvl1pPr marL="0" indent="0">
              <a:buNone/>
              <a:defRPr sz="1800" baseline="0">
                <a:solidFill>
                  <a:schemeClr val="tx1"/>
                </a:solidFill>
                <a:latin typeface="Brandon Grotesque Medium" panose="020B0603020203060202" pitchFamily="34" charset="0"/>
              </a:defRPr>
            </a:lvl1pPr>
          </a:lstStyle>
          <a:p>
            <a:pPr lvl="0"/>
            <a:r>
              <a:rPr lang="en-US" sz="1800" dirty="0">
                <a:latin typeface="+mj-lt"/>
              </a:rPr>
              <a:t>Persona Name Goes Here</a:t>
            </a:r>
            <a:endParaRPr lang="en-US" dirty="0"/>
          </a:p>
        </p:txBody>
      </p:sp>
      <p:sp>
        <p:nvSpPr>
          <p:cNvPr id="17" name="TextBox 16"/>
          <p:cNvSpPr txBox="1"/>
          <p:nvPr userDrawn="1"/>
        </p:nvSpPr>
        <p:spPr>
          <a:xfrm>
            <a:off x="3014664" y="1583267"/>
            <a:ext cx="3987270" cy="338554"/>
          </a:xfrm>
          <a:prstGeom prst="rect">
            <a:avLst/>
          </a:prstGeom>
          <a:solidFill>
            <a:srgbClr val="7D868C"/>
          </a:solidFill>
        </p:spPr>
        <p:txBody>
          <a:bodyPr wrap="square" rtlCol="0">
            <a:spAutoFit/>
          </a:bodyPr>
          <a:lstStyle/>
          <a:p>
            <a:r>
              <a:rPr lang="en-US" sz="1600" dirty="0">
                <a:solidFill>
                  <a:schemeClr val="tx1"/>
                </a:solidFill>
                <a:latin typeface="Brandon Grotesque Medium" panose="020B0603020203060202" pitchFamily="34" charset="0"/>
              </a:rPr>
              <a:t>Identity</a:t>
            </a:r>
          </a:p>
        </p:txBody>
      </p:sp>
      <p:sp>
        <p:nvSpPr>
          <p:cNvPr id="18" name="TextBox 17"/>
          <p:cNvSpPr txBox="1"/>
          <p:nvPr userDrawn="1"/>
        </p:nvSpPr>
        <p:spPr>
          <a:xfrm>
            <a:off x="7442201" y="1583267"/>
            <a:ext cx="3986742" cy="338554"/>
          </a:xfrm>
          <a:prstGeom prst="rect">
            <a:avLst/>
          </a:prstGeom>
          <a:solidFill>
            <a:srgbClr val="7D868C"/>
          </a:solidFill>
        </p:spPr>
        <p:txBody>
          <a:bodyPr wrap="square" rtlCol="0">
            <a:spAutoFit/>
          </a:bodyPr>
          <a:lstStyle/>
          <a:p>
            <a:r>
              <a:rPr lang="en-US" sz="1600" dirty="0">
                <a:solidFill>
                  <a:schemeClr val="tx1"/>
                </a:solidFill>
                <a:latin typeface="Brandon Grotesque Medium" panose="020B0603020203060202" pitchFamily="34" charset="0"/>
              </a:rPr>
              <a:t>Day in the Life</a:t>
            </a:r>
          </a:p>
        </p:txBody>
      </p:sp>
      <p:sp>
        <p:nvSpPr>
          <p:cNvPr id="20" name="Text Placeholder 19"/>
          <p:cNvSpPr>
            <a:spLocks noGrp="1"/>
          </p:cNvSpPr>
          <p:nvPr>
            <p:ph type="body" sz="quarter" idx="15" hasCustomPrompt="1"/>
          </p:nvPr>
        </p:nvSpPr>
        <p:spPr>
          <a:xfrm>
            <a:off x="3014663" y="1952626"/>
            <a:ext cx="3987800" cy="1454151"/>
          </a:xfrm>
        </p:spPr>
        <p:txBody>
          <a:bodyPr>
            <a:normAutofit/>
          </a:bodyPr>
          <a:lstStyle>
            <a:lvl1pPr marL="0" indent="0">
              <a:buNone/>
              <a:defRPr sz="1400" baseline="0">
                <a:latin typeface="Brandon Grotesque Light" panose="020B0303020203060202" pitchFamily="34" charset="0"/>
              </a:defRPr>
            </a:lvl1pPr>
          </a:lstStyle>
          <a:p>
            <a:pPr lvl="0"/>
            <a:r>
              <a:rPr lang="en-US" sz="1400" dirty="0"/>
              <a:t>The “who” of your persona goes here.  Think about their gender, generation, marital status, level of education, background, etc.</a:t>
            </a:r>
          </a:p>
        </p:txBody>
      </p:sp>
      <p:sp>
        <p:nvSpPr>
          <p:cNvPr id="21" name="Text Placeholder 19"/>
          <p:cNvSpPr>
            <a:spLocks noGrp="1"/>
          </p:cNvSpPr>
          <p:nvPr>
            <p:ph type="body" sz="quarter" idx="16" hasCustomPrompt="1"/>
          </p:nvPr>
        </p:nvSpPr>
        <p:spPr>
          <a:xfrm>
            <a:off x="7441671" y="1952626"/>
            <a:ext cx="3987271" cy="1454152"/>
          </a:xfrm>
        </p:spPr>
        <p:txBody>
          <a:bodyPr>
            <a:normAutofit/>
          </a:bodyPr>
          <a:lstStyle>
            <a:lvl1pPr marL="0" indent="0">
              <a:buNone/>
              <a:defRPr sz="1400" baseline="0">
                <a:latin typeface="Brandon Grotesque Light" panose="020B0303020203060202" pitchFamily="34" charset="0"/>
              </a:defRPr>
            </a:lvl1pPr>
          </a:lstStyle>
          <a:p>
            <a:pPr lvl="0"/>
            <a:r>
              <a:rPr lang="en-US" sz="1400" dirty="0"/>
              <a:t>The “what” of your persona goes here. Go through their daily routines and work processes.</a:t>
            </a:r>
          </a:p>
        </p:txBody>
      </p:sp>
      <p:sp>
        <p:nvSpPr>
          <p:cNvPr id="24" name="TextBox 23"/>
          <p:cNvSpPr txBox="1"/>
          <p:nvPr userDrawn="1"/>
        </p:nvSpPr>
        <p:spPr>
          <a:xfrm>
            <a:off x="3014664" y="3838550"/>
            <a:ext cx="3987270" cy="338554"/>
          </a:xfrm>
          <a:prstGeom prst="rect">
            <a:avLst/>
          </a:prstGeom>
          <a:solidFill>
            <a:srgbClr val="7D868C"/>
          </a:solidFill>
        </p:spPr>
        <p:txBody>
          <a:bodyPr wrap="square" rtlCol="0">
            <a:spAutoFit/>
          </a:bodyPr>
          <a:lstStyle/>
          <a:p>
            <a:r>
              <a:rPr lang="en-US" sz="1600" dirty="0">
                <a:solidFill>
                  <a:schemeClr val="tx1"/>
                </a:solidFill>
                <a:latin typeface="Brandon Grotesque Medium" panose="020B0603020203060202" pitchFamily="34" charset="0"/>
              </a:rPr>
              <a:t>Biggest</a:t>
            </a:r>
            <a:r>
              <a:rPr lang="en-US" sz="1600" baseline="0" dirty="0">
                <a:solidFill>
                  <a:schemeClr val="tx1"/>
                </a:solidFill>
                <a:latin typeface="Brandon Grotesque Medium" panose="020B0603020203060202" pitchFamily="34" charset="0"/>
              </a:rPr>
              <a:t> Challenges</a:t>
            </a:r>
            <a:endParaRPr lang="en-US" sz="1600" dirty="0">
              <a:solidFill>
                <a:schemeClr val="tx1"/>
              </a:solidFill>
              <a:latin typeface="Brandon Grotesque Medium" panose="020B0603020203060202" pitchFamily="34" charset="0"/>
            </a:endParaRPr>
          </a:p>
        </p:txBody>
      </p:sp>
      <p:sp>
        <p:nvSpPr>
          <p:cNvPr id="25" name="Text Placeholder 19"/>
          <p:cNvSpPr>
            <a:spLocks noGrp="1"/>
          </p:cNvSpPr>
          <p:nvPr>
            <p:ph type="body" sz="quarter" idx="17" hasCustomPrompt="1"/>
          </p:nvPr>
        </p:nvSpPr>
        <p:spPr>
          <a:xfrm>
            <a:off x="3014663" y="4207909"/>
            <a:ext cx="3987800" cy="1885924"/>
          </a:xfrm>
        </p:spPr>
        <p:txBody>
          <a:bodyPr>
            <a:normAutofit/>
          </a:bodyPr>
          <a:lstStyle>
            <a:lvl1pPr marL="0" indent="0">
              <a:buNone/>
              <a:defRPr sz="1400" baseline="0">
                <a:latin typeface="Brandon Grotesque Light" panose="020B0303020203060202" pitchFamily="34" charset="0"/>
              </a:defRPr>
            </a:lvl1pPr>
          </a:lstStyle>
          <a:p>
            <a:pPr lvl="0"/>
            <a:r>
              <a:rPr lang="en-US" sz="1400" dirty="0"/>
              <a:t>The pain-points that your persona faces.</a:t>
            </a:r>
          </a:p>
        </p:txBody>
      </p:sp>
      <p:sp>
        <p:nvSpPr>
          <p:cNvPr id="26" name="TextBox 25"/>
          <p:cNvSpPr txBox="1"/>
          <p:nvPr userDrawn="1"/>
        </p:nvSpPr>
        <p:spPr>
          <a:xfrm>
            <a:off x="7441672" y="3838550"/>
            <a:ext cx="3987270" cy="338554"/>
          </a:xfrm>
          <a:prstGeom prst="rect">
            <a:avLst/>
          </a:prstGeom>
          <a:solidFill>
            <a:srgbClr val="7D868C"/>
          </a:solidFill>
        </p:spPr>
        <p:txBody>
          <a:bodyPr wrap="square" rtlCol="0">
            <a:spAutoFit/>
          </a:bodyPr>
          <a:lstStyle/>
          <a:p>
            <a:r>
              <a:rPr lang="en-US" sz="1600" dirty="0">
                <a:solidFill>
                  <a:schemeClr val="tx1"/>
                </a:solidFill>
                <a:latin typeface="Brandon Grotesque Medium" panose="020B0603020203060202" pitchFamily="34" charset="0"/>
              </a:rPr>
              <a:t>Motivation</a:t>
            </a:r>
          </a:p>
        </p:txBody>
      </p:sp>
      <p:sp>
        <p:nvSpPr>
          <p:cNvPr id="27" name="Text Placeholder 19"/>
          <p:cNvSpPr>
            <a:spLocks noGrp="1"/>
          </p:cNvSpPr>
          <p:nvPr>
            <p:ph type="body" sz="quarter" idx="18" hasCustomPrompt="1"/>
          </p:nvPr>
        </p:nvSpPr>
        <p:spPr>
          <a:xfrm>
            <a:off x="7441671" y="4207909"/>
            <a:ext cx="3987271" cy="1885924"/>
          </a:xfrm>
        </p:spPr>
        <p:txBody>
          <a:bodyPr>
            <a:normAutofit/>
          </a:bodyPr>
          <a:lstStyle>
            <a:lvl1pPr marL="0" indent="0">
              <a:buNone/>
              <a:defRPr sz="1400" baseline="0">
                <a:latin typeface="Brandon Grotesque Light" panose="020B0303020203060202" pitchFamily="34" charset="0"/>
              </a:defRPr>
            </a:lvl1pPr>
          </a:lstStyle>
          <a:p>
            <a:pPr lvl="0"/>
            <a:r>
              <a:rPr lang="en-US" sz="1400" dirty="0"/>
              <a:t>The hopes, dreams and fears that compel your persona to act.</a:t>
            </a:r>
          </a:p>
        </p:txBody>
      </p:sp>
      <p:sp>
        <p:nvSpPr>
          <p:cNvPr id="28" name="TextBox 27"/>
          <p:cNvSpPr txBox="1"/>
          <p:nvPr userDrawn="1"/>
        </p:nvSpPr>
        <p:spPr>
          <a:xfrm>
            <a:off x="581291" y="2710909"/>
            <a:ext cx="1873777" cy="338554"/>
          </a:xfrm>
          <a:prstGeom prst="rect">
            <a:avLst/>
          </a:prstGeom>
          <a:solidFill>
            <a:srgbClr val="7D868C"/>
          </a:solidFill>
        </p:spPr>
        <p:txBody>
          <a:bodyPr wrap="square" rtlCol="0">
            <a:spAutoFit/>
          </a:bodyPr>
          <a:lstStyle/>
          <a:p>
            <a:pPr algn="ctr"/>
            <a:r>
              <a:rPr lang="en-US" sz="1600" dirty="0">
                <a:solidFill>
                  <a:schemeClr val="tx1"/>
                </a:solidFill>
                <a:latin typeface="Brandon Grotesque Medium" panose="020B0603020203060202" pitchFamily="34" charset="0"/>
              </a:rPr>
              <a:t>Age</a:t>
            </a:r>
          </a:p>
        </p:txBody>
      </p:sp>
      <p:sp>
        <p:nvSpPr>
          <p:cNvPr id="29" name="Text Placeholder 19"/>
          <p:cNvSpPr>
            <a:spLocks noGrp="1"/>
          </p:cNvSpPr>
          <p:nvPr>
            <p:ph type="body" sz="quarter" idx="19" hasCustomPrompt="1"/>
          </p:nvPr>
        </p:nvSpPr>
        <p:spPr>
          <a:xfrm>
            <a:off x="581290" y="3080268"/>
            <a:ext cx="1873778" cy="326509"/>
          </a:xfrm>
        </p:spPr>
        <p:txBody>
          <a:bodyPr>
            <a:normAutofit/>
          </a:bodyPr>
          <a:lstStyle>
            <a:lvl1pPr marL="0" indent="0" algn="ctr">
              <a:buNone/>
              <a:defRPr sz="1400" baseline="0"/>
            </a:lvl1pPr>
          </a:lstStyle>
          <a:p>
            <a:pPr lvl="0"/>
            <a:r>
              <a:rPr lang="en-US" sz="1400" dirty="0"/>
              <a:t>#</a:t>
            </a:r>
          </a:p>
        </p:txBody>
      </p:sp>
      <p:sp>
        <p:nvSpPr>
          <p:cNvPr id="32" name="TextBox 31"/>
          <p:cNvSpPr txBox="1"/>
          <p:nvPr userDrawn="1"/>
        </p:nvSpPr>
        <p:spPr>
          <a:xfrm>
            <a:off x="581290" y="3838550"/>
            <a:ext cx="1873777" cy="338554"/>
          </a:xfrm>
          <a:prstGeom prst="rect">
            <a:avLst/>
          </a:prstGeom>
          <a:solidFill>
            <a:srgbClr val="7D868C"/>
          </a:solidFill>
        </p:spPr>
        <p:txBody>
          <a:bodyPr wrap="square" rtlCol="0">
            <a:spAutoFit/>
          </a:bodyPr>
          <a:lstStyle/>
          <a:p>
            <a:pPr algn="ctr"/>
            <a:r>
              <a:rPr lang="en-US" sz="1600" dirty="0">
                <a:solidFill>
                  <a:schemeClr val="tx1"/>
                </a:solidFill>
                <a:latin typeface="Brandon Grotesque Medium" panose="020B0603020203060202" pitchFamily="34" charset="0"/>
              </a:rPr>
              <a:t>Years</a:t>
            </a:r>
            <a:r>
              <a:rPr lang="en-US" sz="1600" baseline="0" dirty="0">
                <a:solidFill>
                  <a:schemeClr val="tx1"/>
                </a:solidFill>
                <a:latin typeface="Brandon Grotesque Medium" panose="020B0603020203060202" pitchFamily="34" charset="0"/>
              </a:rPr>
              <a:t> on the Job</a:t>
            </a:r>
            <a:endParaRPr lang="en-US" sz="1600" dirty="0">
              <a:solidFill>
                <a:schemeClr val="tx1"/>
              </a:solidFill>
              <a:latin typeface="Brandon Grotesque Medium" panose="020B0603020203060202" pitchFamily="34" charset="0"/>
            </a:endParaRPr>
          </a:p>
        </p:txBody>
      </p:sp>
      <p:sp>
        <p:nvSpPr>
          <p:cNvPr id="33" name="Text Placeholder 19"/>
          <p:cNvSpPr>
            <a:spLocks noGrp="1"/>
          </p:cNvSpPr>
          <p:nvPr>
            <p:ph type="body" sz="quarter" idx="20" hasCustomPrompt="1"/>
          </p:nvPr>
        </p:nvSpPr>
        <p:spPr>
          <a:xfrm>
            <a:off x="581289" y="4207909"/>
            <a:ext cx="1873778" cy="326509"/>
          </a:xfrm>
        </p:spPr>
        <p:txBody>
          <a:bodyPr>
            <a:normAutofit/>
          </a:bodyPr>
          <a:lstStyle>
            <a:lvl1pPr marL="0" indent="0" algn="ctr">
              <a:buNone/>
              <a:defRPr sz="1400" baseline="0"/>
            </a:lvl1pPr>
          </a:lstStyle>
          <a:p>
            <a:pPr lvl="0"/>
            <a:r>
              <a:rPr lang="en-US" sz="1400" dirty="0"/>
              <a:t>#</a:t>
            </a:r>
          </a:p>
        </p:txBody>
      </p:sp>
    </p:spTree>
    <p:extLst>
      <p:ext uri="{BB962C8B-B14F-4D97-AF65-F5344CB8AC3E}">
        <p14:creationId xmlns:p14="http://schemas.microsoft.com/office/powerpoint/2010/main" val="85014177"/>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9" name="Text Placeholder 8"/>
          <p:cNvSpPr>
            <a:spLocks noGrp="1"/>
          </p:cNvSpPr>
          <p:nvPr>
            <p:ph type="body" sz="quarter" idx="14" hasCustomPrompt="1"/>
          </p:nvPr>
        </p:nvSpPr>
        <p:spPr>
          <a:xfrm>
            <a:off x="1114697" y="685799"/>
            <a:ext cx="10314246" cy="465668"/>
          </a:xfrm>
          <a:solidFill>
            <a:srgbClr val="7D868C"/>
          </a:solidFill>
        </p:spPr>
        <p:txBody>
          <a:bodyPr anchor="ctr">
            <a:normAutofit/>
          </a:bodyPr>
          <a:lstStyle>
            <a:lvl1pPr marL="574675" indent="0">
              <a:buNone/>
              <a:defRPr sz="1800" baseline="0">
                <a:solidFill>
                  <a:schemeClr val="bg1"/>
                </a:solidFill>
                <a:latin typeface="Brandon Grotesque Medium" panose="020B0603020203060202" pitchFamily="34" charset="0"/>
              </a:defRPr>
            </a:lvl1pPr>
          </a:lstStyle>
          <a:p>
            <a:pPr lvl="0"/>
            <a:r>
              <a:rPr lang="en-US" sz="1800" dirty="0">
                <a:latin typeface="+mj-lt"/>
              </a:rPr>
              <a:t>Persona Name Goes Here</a:t>
            </a:r>
            <a:endParaRPr lang="en-US" dirty="0"/>
          </a:p>
        </p:txBody>
      </p:sp>
      <p:sp>
        <p:nvSpPr>
          <p:cNvPr id="17" name="TextBox 16"/>
          <p:cNvSpPr txBox="1"/>
          <p:nvPr userDrawn="1"/>
        </p:nvSpPr>
        <p:spPr>
          <a:xfrm>
            <a:off x="609600" y="1602805"/>
            <a:ext cx="5268684" cy="338554"/>
          </a:xfrm>
          <a:prstGeom prst="rect">
            <a:avLst/>
          </a:prstGeom>
          <a:solidFill>
            <a:srgbClr val="7D868C"/>
          </a:solidFill>
        </p:spPr>
        <p:txBody>
          <a:bodyPr wrap="square" rtlCol="0">
            <a:spAutoFit/>
          </a:bodyPr>
          <a:lstStyle/>
          <a:p>
            <a:r>
              <a:rPr lang="en-US" sz="1600" dirty="0">
                <a:solidFill>
                  <a:schemeClr val="bg1"/>
                </a:solidFill>
                <a:latin typeface="Brandon Grotesque Medium" panose="020B0603020203060202" pitchFamily="34" charset="0"/>
              </a:rPr>
              <a:t>Hot Topics</a:t>
            </a:r>
          </a:p>
        </p:txBody>
      </p:sp>
      <p:sp>
        <p:nvSpPr>
          <p:cNvPr id="18" name="TextBox 17"/>
          <p:cNvSpPr txBox="1"/>
          <p:nvPr userDrawn="1"/>
        </p:nvSpPr>
        <p:spPr>
          <a:xfrm>
            <a:off x="6331130" y="1602805"/>
            <a:ext cx="5097282" cy="338554"/>
          </a:xfrm>
          <a:prstGeom prst="rect">
            <a:avLst/>
          </a:prstGeom>
          <a:solidFill>
            <a:srgbClr val="7D868C"/>
          </a:solidFill>
        </p:spPr>
        <p:txBody>
          <a:bodyPr wrap="square" rtlCol="0">
            <a:spAutoFit/>
          </a:bodyPr>
          <a:lstStyle/>
          <a:p>
            <a:r>
              <a:rPr lang="en-US" sz="1600" dirty="0">
                <a:solidFill>
                  <a:schemeClr val="bg1"/>
                </a:solidFill>
                <a:latin typeface="Brandon Grotesque Medium" panose="020B0603020203060202" pitchFamily="34" charset="0"/>
              </a:rPr>
              <a:t>Our</a:t>
            </a:r>
            <a:r>
              <a:rPr lang="en-US" sz="1600" dirty="0">
                <a:solidFill>
                  <a:schemeClr val="bg1"/>
                </a:solidFill>
                <a:latin typeface="+mj-lt"/>
              </a:rPr>
              <a:t> </a:t>
            </a:r>
            <a:r>
              <a:rPr lang="en-US" sz="1600" dirty="0">
                <a:solidFill>
                  <a:schemeClr val="bg1"/>
                </a:solidFill>
                <a:latin typeface="Brandon Grotesque Medium" panose="020B0603020203060202" pitchFamily="34" charset="0"/>
              </a:rPr>
              <a:t>Expertise</a:t>
            </a:r>
          </a:p>
        </p:txBody>
      </p:sp>
      <p:sp>
        <p:nvSpPr>
          <p:cNvPr id="20" name="Text Placeholder 19"/>
          <p:cNvSpPr>
            <a:spLocks noGrp="1"/>
          </p:cNvSpPr>
          <p:nvPr>
            <p:ph type="body" sz="quarter" idx="15" hasCustomPrompt="1"/>
          </p:nvPr>
        </p:nvSpPr>
        <p:spPr>
          <a:xfrm>
            <a:off x="609600" y="2054143"/>
            <a:ext cx="5268685" cy="3806726"/>
          </a:xfrm>
        </p:spPr>
        <p:txBody>
          <a:bodyPr numCol="2">
            <a:normAutofit/>
          </a:bodyPr>
          <a:lstStyle>
            <a:lvl1pPr marL="0" indent="0">
              <a:buNone/>
              <a:defRPr sz="1400" baseline="0">
                <a:solidFill>
                  <a:srgbClr val="1E252B"/>
                </a:solidFill>
              </a:defRPr>
            </a:lvl1pPr>
          </a:lstStyle>
          <a:p>
            <a:pPr lvl="0"/>
            <a:r>
              <a:rPr lang="en-US" sz="1400" dirty="0"/>
              <a:t>Brainstorm topics that are most important to this persona.</a:t>
            </a:r>
          </a:p>
        </p:txBody>
      </p:sp>
      <p:sp>
        <p:nvSpPr>
          <p:cNvPr id="21" name="Text Placeholder 19"/>
          <p:cNvSpPr>
            <a:spLocks noGrp="1"/>
          </p:cNvSpPr>
          <p:nvPr>
            <p:ph type="body" sz="quarter" idx="16" hasCustomPrompt="1"/>
          </p:nvPr>
        </p:nvSpPr>
        <p:spPr>
          <a:xfrm>
            <a:off x="6331131" y="2054143"/>
            <a:ext cx="5097282" cy="3806726"/>
          </a:xfrm>
        </p:spPr>
        <p:txBody>
          <a:bodyPr numCol="2">
            <a:normAutofit/>
          </a:bodyPr>
          <a:lstStyle>
            <a:lvl1pPr marL="0" indent="0">
              <a:buNone/>
              <a:defRPr sz="1400" baseline="0">
                <a:solidFill>
                  <a:srgbClr val="1E252B"/>
                </a:solidFill>
              </a:defRPr>
            </a:lvl1pPr>
          </a:lstStyle>
          <a:p>
            <a:pPr lvl="0"/>
            <a:r>
              <a:rPr lang="en-US" sz="1400" dirty="0"/>
              <a:t>Document the areas and specialties that your business can speak to.</a:t>
            </a:r>
          </a:p>
        </p:txBody>
      </p:sp>
      <p:sp>
        <p:nvSpPr>
          <p:cNvPr id="19" name="Picture Placeholder 11"/>
          <p:cNvSpPr>
            <a:spLocks noGrp="1"/>
          </p:cNvSpPr>
          <p:nvPr>
            <p:ph type="pic" sz="quarter" idx="13" hasCustomPrompt="1"/>
          </p:nvPr>
        </p:nvSpPr>
        <p:spPr>
          <a:xfrm>
            <a:off x="609600" y="396459"/>
            <a:ext cx="1037069" cy="1037069"/>
          </a:xfrm>
          <a:prstGeom prst="ellipse">
            <a:avLst/>
          </a:prstGeom>
          <a:ln w="19050">
            <a:solidFill>
              <a:srgbClr val="FC5021"/>
            </a:solidFill>
          </a:ln>
        </p:spPr>
        <p:txBody>
          <a:bodyPr>
            <a:normAutofit/>
          </a:bodyPr>
          <a:lstStyle>
            <a:lvl1pPr marL="0" indent="0" algn="ctr">
              <a:buNone/>
              <a:defRPr sz="1000" baseline="0"/>
            </a:lvl1pPr>
          </a:lstStyle>
          <a:p>
            <a:r>
              <a:rPr lang="en-US" dirty="0"/>
              <a:t>Click here to insert a picture.</a:t>
            </a:r>
          </a:p>
        </p:txBody>
      </p:sp>
    </p:spTree>
    <p:extLst>
      <p:ext uri="{BB962C8B-B14F-4D97-AF65-F5344CB8AC3E}">
        <p14:creationId xmlns:p14="http://schemas.microsoft.com/office/powerpoint/2010/main" val="1599670025"/>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9" name="Text Placeholder 8"/>
          <p:cNvSpPr>
            <a:spLocks noGrp="1"/>
          </p:cNvSpPr>
          <p:nvPr>
            <p:ph type="body" sz="quarter" idx="14" hasCustomPrompt="1"/>
          </p:nvPr>
        </p:nvSpPr>
        <p:spPr>
          <a:xfrm>
            <a:off x="1114697" y="685799"/>
            <a:ext cx="10314246" cy="465668"/>
          </a:xfrm>
          <a:solidFill>
            <a:srgbClr val="7D868C"/>
          </a:solidFill>
        </p:spPr>
        <p:txBody>
          <a:bodyPr anchor="ctr">
            <a:normAutofit/>
          </a:bodyPr>
          <a:lstStyle>
            <a:lvl1pPr marL="574675" indent="0">
              <a:buNone/>
              <a:defRPr sz="1800" baseline="0">
                <a:solidFill>
                  <a:schemeClr val="bg1"/>
                </a:solidFill>
                <a:latin typeface="+mj-lt"/>
              </a:defRPr>
            </a:lvl1pPr>
          </a:lstStyle>
          <a:p>
            <a:pPr lvl="0"/>
            <a:r>
              <a:rPr lang="en-US" sz="1800" dirty="0">
                <a:latin typeface="+mj-lt"/>
              </a:rPr>
              <a:t>Persona Name Goes Here</a:t>
            </a:r>
            <a:endParaRPr lang="en-US" dirty="0"/>
          </a:p>
        </p:txBody>
      </p:sp>
      <p:sp>
        <p:nvSpPr>
          <p:cNvPr id="17" name="TextBox 16"/>
          <p:cNvSpPr txBox="1"/>
          <p:nvPr userDrawn="1"/>
        </p:nvSpPr>
        <p:spPr>
          <a:xfrm>
            <a:off x="609600" y="1602805"/>
            <a:ext cx="10819343" cy="338554"/>
          </a:xfrm>
          <a:prstGeom prst="rect">
            <a:avLst/>
          </a:prstGeom>
          <a:solidFill>
            <a:srgbClr val="7D868C"/>
          </a:solidFill>
        </p:spPr>
        <p:txBody>
          <a:bodyPr wrap="square" rtlCol="0">
            <a:spAutoFit/>
          </a:bodyPr>
          <a:lstStyle/>
          <a:p>
            <a:r>
              <a:rPr lang="en-US" sz="1600" dirty="0">
                <a:solidFill>
                  <a:schemeClr val="bg1"/>
                </a:solidFill>
                <a:latin typeface="Brandon Grotesque Medium" panose="020B0603020203060202" pitchFamily="34" charset="0"/>
              </a:rPr>
              <a:t>Content to Develop</a:t>
            </a:r>
          </a:p>
        </p:txBody>
      </p:sp>
      <p:sp>
        <p:nvSpPr>
          <p:cNvPr id="20" name="Text Placeholder 19"/>
          <p:cNvSpPr>
            <a:spLocks noGrp="1"/>
          </p:cNvSpPr>
          <p:nvPr>
            <p:ph type="body" sz="quarter" idx="15" hasCustomPrompt="1"/>
          </p:nvPr>
        </p:nvSpPr>
        <p:spPr>
          <a:xfrm>
            <a:off x="609600" y="2054143"/>
            <a:ext cx="10819342" cy="3806726"/>
          </a:xfrm>
        </p:spPr>
        <p:txBody>
          <a:bodyPr numCol="3">
            <a:normAutofit/>
          </a:bodyPr>
          <a:lstStyle>
            <a:lvl1pPr marL="0" indent="0">
              <a:buNone/>
              <a:defRPr sz="1400" baseline="0"/>
            </a:lvl1pPr>
          </a:lstStyle>
          <a:p>
            <a:pPr lvl="0"/>
            <a:r>
              <a:rPr lang="en-US" sz="1400" dirty="0"/>
              <a:t>Highlight where your persona’s interests and your areas of expertise intersect.</a:t>
            </a:r>
          </a:p>
        </p:txBody>
      </p:sp>
      <p:sp>
        <p:nvSpPr>
          <p:cNvPr id="19" name="Picture Placeholder 11"/>
          <p:cNvSpPr>
            <a:spLocks noGrp="1"/>
          </p:cNvSpPr>
          <p:nvPr>
            <p:ph type="pic" sz="quarter" idx="13" hasCustomPrompt="1"/>
          </p:nvPr>
        </p:nvSpPr>
        <p:spPr>
          <a:xfrm>
            <a:off x="609600" y="396459"/>
            <a:ext cx="1037069" cy="1037069"/>
          </a:xfrm>
          <a:prstGeom prst="ellipse">
            <a:avLst/>
          </a:prstGeom>
          <a:ln w="19050">
            <a:solidFill>
              <a:schemeClr val="tx2"/>
            </a:solidFill>
          </a:ln>
        </p:spPr>
        <p:txBody>
          <a:bodyPr>
            <a:normAutofit/>
          </a:bodyPr>
          <a:lstStyle>
            <a:lvl1pPr marL="0" indent="0" algn="ctr">
              <a:buNone/>
              <a:defRPr sz="1000" baseline="0"/>
            </a:lvl1pPr>
          </a:lstStyle>
          <a:p>
            <a:r>
              <a:rPr lang="en-US" dirty="0"/>
              <a:t>Click here to insert a picture.</a:t>
            </a:r>
          </a:p>
        </p:txBody>
      </p:sp>
    </p:spTree>
    <p:extLst>
      <p:ext uri="{BB962C8B-B14F-4D97-AF65-F5344CB8AC3E}">
        <p14:creationId xmlns:p14="http://schemas.microsoft.com/office/powerpoint/2010/main" val="3765176375"/>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5" name="TextBox 4"/>
          <p:cNvSpPr txBox="1"/>
          <p:nvPr userDrawn="1"/>
        </p:nvSpPr>
        <p:spPr>
          <a:xfrm>
            <a:off x="609601" y="685799"/>
            <a:ext cx="10819342" cy="369332"/>
          </a:xfrm>
          <a:prstGeom prst="rect">
            <a:avLst/>
          </a:prstGeom>
          <a:solidFill>
            <a:srgbClr val="7D868C"/>
          </a:solidFill>
          <a:ln>
            <a:noFill/>
          </a:ln>
        </p:spPr>
        <p:txBody>
          <a:bodyPr wrap="square" rtlCol="0">
            <a:spAutoFit/>
          </a:bodyPr>
          <a:lstStyle/>
          <a:p>
            <a:r>
              <a:rPr lang="en-US" dirty="0">
                <a:solidFill>
                  <a:schemeClr val="bg1"/>
                </a:solidFill>
                <a:latin typeface="Brandon Grotesque Medium" panose="020B0603020203060202" pitchFamily="34" charset="0"/>
              </a:rPr>
              <a:t>Content</a:t>
            </a:r>
            <a:r>
              <a:rPr lang="en-US" baseline="0" dirty="0">
                <a:solidFill>
                  <a:schemeClr val="bg1"/>
                </a:solidFill>
                <a:latin typeface="Brandon Grotesque Medium" panose="020B0603020203060202" pitchFamily="34" charset="0"/>
              </a:rPr>
              <a:t> Medium</a:t>
            </a:r>
            <a:endParaRPr lang="en-US" dirty="0">
              <a:solidFill>
                <a:schemeClr val="bg1"/>
              </a:solidFill>
              <a:latin typeface="Brandon Grotesque Medium" panose="020B0603020203060202" pitchFamily="34" charset="0"/>
            </a:endParaRPr>
          </a:p>
        </p:txBody>
      </p:sp>
    </p:spTree>
    <p:extLst>
      <p:ext uri="{BB962C8B-B14F-4D97-AF65-F5344CB8AC3E}">
        <p14:creationId xmlns:p14="http://schemas.microsoft.com/office/powerpoint/2010/main" val="3210962780"/>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5" name="TextBox 4"/>
          <p:cNvSpPr txBox="1"/>
          <p:nvPr userDrawn="1"/>
        </p:nvSpPr>
        <p:spPr>
          <a:xfrm>
            <a:off x="609601" y="685799"/>
            <a:ext cx="10819342" cy="369332"/>
          </a:xfrm>
          <a:prstGeom prst="rect">
            <a:avLst/>
          </a:prstGeom>
          <a:solidFill>
            <a:srgbClr val="7D868C"/>
          </a:solidFill>
          <a:ln>
            <a:noFill/>
          </a:ln>
        </p:spPr>
        <p:txBody>
          <a:bodyPr wrap="square" rtlCol="0">
            <a:spAutoFit/>
          </a:bodyPr>
          <a:lstStyle/>
          <a:p>
            <a:pPr marL="1201738" indent="0"/>
            <a:r>
              <a:rPr lang="en-US" dirty="0">
                <a:solidFill>
                  <a:schemeClr val="bg1"/>
                </a:solidFill>
                <a:latin typeface="Brandon Grotesque Medium" panose="020B0603020203060202" pitchFamily="34" charset="0"/>
              </a:rPr>
              <a:t>Connect</a:t>
            </a:r>
            <a:r>
              <a:rPr lang="en-US" baseline="0" dirty="0">
                <a:solidFill>
                  <a:schemeClr val="bg1"/>
                </a:solidFill>
                <a:latin typeface="Brandon Grotesque Medium" panose="020B0603020203060202" pitchFamily="34" charset="0"/>
              </a:rPr>
              <a:t>:  Measure Brand Awareness</a:t>
            </a:r>
            <a:endParaRPr lang="en-US" dirty="0">
              <a:solidFill>
                <a:schemeClr val="bg1"/>
              </a:solidFill>
              <a:latin typeface="Brandon Grotesque Medium" panose="020B0603020203060202" pitchFamily="34" charset="0"/>
            </a:endParaRPr>
          </a:p>
        </p:txBody>
      </p:sp>
      <p:sp>
        <p:nvSpPr>
          <p:cNvPr id="3" name="Oval 2"/>
          <p:cNvSpPr/>
          <p:nvPr userDrawn="1"/>
        </p:nvSpPr>
        <p:spPr>
          <a:xfrm>
            <a:off x="801099" y="370765"/>
            <a:ext cx="999399" cy="999399"/>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193076"/>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5" name="TextBox 4"/>
          <p:cNvSpPr txBox="1"/>
          <p:nvPr userDrawn="1"/>
        </p:nvSpPr>
        <p:spPr>
          <a:xfrm>
            <a:off x="609601" y="685799"/>
            <a:ext cx="10819342" cy="369332"/>
          </a:xfrm>
          <a:prstGeom prst="rect">
            <a:avLst/>
          </a:prstGeom>
          <a:solidFill>
            <a:srgbClr val="7D868C"/>
          </a:solidFill>
          <a:ln>
            <a:noFill/>
          </a:ln>
        </p:spPr>
        <p:txBody>
          <a:bodyPr wrap="square" rtlCol="0">
            <a:spAutoFit/>
          </a:bodyPr>
          <a:lstStyle/>
          <a:p>
            <a:pPr marL="1201738" indent="0"/>
            <a:r>
              <a:rPr lang="en-US" dirty="0">
                <a:solidFill>
                  <a:schemeClr val="bg1"/>
                </a:solidFill>
                <a:latin typeface="Brandon Grotesque Medium" panose="020B0603020203060202" pitchFamily="34" charset="0"/>
              </a:rPr>
              <a:t>Engage</a:t>
            </a:r>
            <a:r>
              <a:rPr lang="en-US" baseline="0" dirty="0">
                <a:solidFill>
                  <a:schemeClr val="bg1"/>
                </a:solidFill>
                <a:latin typeface="Brandon Grotesque Medium" panose="020B0603020203060202" pitchFamily="34" charset="0"/>
              </a:rPr>
              <a:t>:  Measure Impact on Sales Pipeline</a:t>
            </a:r>
            <a:endParaRPr lang="en-US" dirty="0">
              <a:solidFill>
                <a:schemeClr val="bg1"/>
              </a:solidFill>
              <a:latin typeface="Brandon Grotesque Medium" panose="020B0603020203060202" pitchFamily="34" charset="0"/>
            </a:endParaRPr>
          </a:p>
        </p:txBody>
      </p:sp>
      <p:sp>
        <p:nvSpPr>
          <p:cNvPr id="7" name="Oval 6"/>
          <p:cNvSpPr/>
          <p:nvPr userDrawn="1"/>
        </p:nvSpPr>
        <p:spPr>
          <a:xfrm>
            <a:off x="801098" y="370765"/>
            <a:ext cx="999399" cy="999399"/>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6633253"/>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5" name="TextBox 4"/>
          <p:cNvSpPr txBox="1"/>
          <p:nvPr userDrawn="1"/>
        </p:nvSpPr>
        <p:spPr>
          <a:xfrm>
            <a:off x="609601" y="685799"/>
            <a:ext cx="10819342" cy="369332"/>
          </a:xfrm>
          <a:prstGeom prst="rect">
            <a:avLst/>
          </a:prstGeom>
          <a:solidFill>
            <a:srgbClr val="7D868C"/>
          </a:solidFill>
          <a:ln>
            <a:noFill/>
          </a:ln>
        </p:spPr>
        <p:txBody>
          <a:bodyPr wrap="square" rtlCol="0">
            <a:spAutoFit/>
          </a:bodyPr>
          <a:lstStyle/>
          <a:p>
            <a:pPr marL="1201738" indent="0"/>
            <a:r>
              <a:rPr lang="en-US" baseline="0" dirty="0">
                <a:solidFill>
                  <a:schemeClr val="bg1"/>
                </a:solidFill>
                <a:latin typeface="Brandon Grotesque Medium" panose="020B0603020203060202" pitchFamily="34" charset="0"/>
              </a:rPr>
              <a:t>Grow:  Measure Customer Growth</a:t>
            </a:r>
            <a:endParaRPr lang="en-US" dirty="0">
              <a:solidFill>
                <a:schemeClr val="bg1"/>
              </a:solidFill>
              <a:latin typeface="Brandon Grotesque Medium" panose="020B0603020203060202" pitchFamily="34" charset="0"/>
            </a:endParaRPr>
          </a:p>
        </p:txBody>
      </p:sp>
      <p:sp>
        <p:nvSpPr>
          <p:cNvPr id="4" name="Oval 3"/>
          <p:cNvSpPr/>
          <p:nvPr userDrawn="1"/>
        </p:nvSpPr>
        <p:spPr>
          <a:xfrm>
            <a:off x="801099" y="370765"/>
            <a:ext cx="999399" cy="999399"/>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6345857"/>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graphicFrame>
        <p:nvGraphicFramePr>
          <p:cNvPr id="2" name="Table 1"/>
          <p:cNvGraphicFramePr>
            <a:graphicFrameLocks noGrp="1"/>
          </p:cNvGraphicFramePr>
          <p:nvPr userDrawn="1">
            <p:extLst>
              <p:ext uri="{D42A27DB-BD31-4B8C-83A1-F6EECF244321}">
                <p14:modId xmlns:p14="http://schemas.microsoft.com/office/powerpoint/2010/main" val="568519334"/>
              </p:ext>
            </p:extLst>
          </p:nvPr>
        </p:nvGraphicFramePr>
        <p:xfrm>
          <a:off x="635725" y="3"/>
          <a:ext cx="11556274" cy="6170129"/>
        </p:xfrm>
        <a:graphic>
          <a:graphicData uri="http://schemas.openxmlformats.org/drawingml/2006/table">
            <a:tbl>
              <a:tblPr bandRow="1">
                <a:tableStyleId>{ED083AE6-46FA-4A59-8FB0-9F97EB10719F}</a:tableStyleId>
              </a:tblPr>
              <a:tblGrid>
                <a:gridCol w="2313566">
                  <a:extLst>
                    <a:ext uri="{9D8B030D-6E8A-4147-A177-3AD203B41FA5}">
                      <a16:colId xmlns:a16="http://schemas.microsoft.com/office/drawing/2014/main" val="20000"/>
                    </a:ext>
                  </a:extLst>
                </a:gridCol>
                <a:gridCol w="2310677">
                  <a:extLst>
                    <a:ext uri="{9D8B030D-6E8A-4147-A177-3AD203B41FA5}">
                      <a16:colId xmlns:a16="http://schemas.microsoft.com/office/drawing/2014/main" val="20001"/>
                    </a:ext>
                  </a:extLst>
                </a:gridCol>
                <a:gridCol w="2310677">
                  <a:extLst>
                    <a:ext uri="{9D8B030D-6E8A-4147-A177-3AD203B41FA5}">
                      <a16:colId xmlns:a16="http://schemas.microsoft.com/office/drawing/2014/main" val="20002"/>
                    </a:ext>
                  </a:extLst>
                </a:gridCol>
                <a:gridCol w="2310677">
                  <a:extLst>
                    <a:ext uri="{9D8B030D-6E8A-4147-A177-3AD203B41FA5}">
                      <a16:colId xmlns:a16="http://schemas.microsoft.com/office/drawing/2014/main" val="20003"/>
                    </a:ext>
                  </a:extLst>
                </a:gridCol>
                <a:gridCol w="2310677">
                  <a:extLst>
                    <a:ext uri="{9D8B030D-6E8A-4147-A177-3AD203B41FA5}">
                      <a16:colId xmlns:a16="http://schemas.microsoft.com/office/drawing/2014/main" val="20004"/>
                    </a:ext>
                  </a:extLst>
                </a:gridCol>
              </a:tblGrid>
              <a:tr h="308675">
                <a:tc>
                  <a:txBody>
                    <a:bodyPr/>
                    <a:lstStyle/>
                    <a:p>
                      <a:pPr algn="ctr"/>
                      <a:r>
                        <a:rPr lang="en-US" sz="1200" dirty="0">
                          <a:solidFill>
                            <a:schemeClr val="accent3"/>
                          </a:solidFill>
                          <a:latin typeface="Brandon Grotesque Medium" panose="020B0603020203060202" pitchFamily="34" charset="0"/>
                        </a:rPr>
                        <a:t>M</a:t>
                      </a:r>
                    </a:p>
                  </a:txBody>
                  <a:tcPr/>
                </a:tc>
                <a:tc>
                  <a:txBody>
                    <a:bodyPr/>
                    <a:lstStyle/>
                    <a:p>
                      <a:pPr algn="ctr"/>
                      <a:r>
                        <a:rPr lang="en-US" sz="1200" dirty="0">
                          <a:solidFill>
                            <a:schemeClr val="accent3"/>
                          </a:solidFill>
                          <a:latin typeface="Brandon Grotesque Medium" panose="020B0603020203060202" pitchFamily="34" charset="0"/>
                        </a:rPr>
                        <a:t>T</a:t>
                      </a:r>
                    </a:p>
                  </a:txBody>
                  <a:tcPr/>
                </a:tc>
                <a:tc>
                  <a:txBody>
                    <a:bodyPr/>
                    <a:lstStyle/>
                    <a:p>
                      <a:pPr algn="ctr"/>
                      <a:r>
                        <a:rPr lang="en-US" sz="1200" dirty="0">
                          <a:solidFill>
                            <a:schemeClr val="accent3"/>
                          </a:solidFill>
                          <a:latin typeface="Brandon Grotesque Medium" panose="020B0603020203060202" pitchFamily="34" charset="0"/>
                        </a:rPr>
                        <a:t>W</a:t>
                      </a:r>
                    </a:p>
                  </a:txBody>
                  <a:tcPr/>
                </a:tc>
                <a:tc>
                  <a:txBody>
                    <a:bodyPr/>
                    <a:lstStyle/>
                    <a:p>
                      <a:pPr algn="ctr"/>
                      <a:r>
                        <a:rPr lang="en-US" sz="1200" dirty="0">
                          <a:solidFill>
                            <a:schemeClr val="accent3"/>
                          </a:solidFill>
                          <a:latin typeface="Brandon Grotesque Medium" panose="020B0603020203060202" pitchFamily="34" charset="0"/>
                        </a:rPr>
                        <a:t>T</a:t>
                      </a:r>
                    </a:p>
                  </a:txBody>
                  <a:tcPr/>
                </a:tc>
                <a:tc>
                  <a:txBody>
                    <a:bodyPr/>
                    <a:lstStyle/>
                    <a:p>
                      <a:pPr algn="ctr"/>
                      <a:r>
                        <a:rPr lang="en-US" sz="1200" dirty="0">
                          <a:solidFill>
                            <a:schemeClr val="accent3"/>
                          </a:solidFill>
                          <a:latin typeface="Brandon Grotesque Medium" panose="020B0603020203060202" pitchFamily="34" charset="0"/>
                        </a:rPr>
                        <a:t>F</a:t>
                      </a:r>
                    </a:p>
                  </a:txBody>
                  <a:tcPr/>
                </a:tc>
                <a:extLst>
                  <a:ext uri="{0D108BD9-81ED-4DB2-BD59-A6C34878D82A}">
                    <a16:rowId xmlns:a16="http://schemas.microsoft.com/office/drawing/2014/main" val="10000"/>
                  </a:ext>
                </a:extLst>
              </a:tr>
              <a:tr h="97690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97690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97690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97690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97690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r h="97690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
        <p:nvSpPr>
          <p:cNvPr id="3" name="Rectangle 2"/>
          <p:cNvSpPr/>
          <p:nvPr userDrawn="1"/>
        </p:nvSpPr>
        <p:spPr>
          <a:xfrm rot="16200000">
            <a:off x="-2773681" y="2773678"/>
            <a:ext cx="6183088" cy="635725"/>
          </a:xfrm>
          <a:prstGeom prst="rect">
            <a:avLst/>
          </a:prstGeom>
          <a:solidFill>
            <a:srgbClr val="7D868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900" dirty="0">
                <a:solidFill>
                  <a:schemeClr val="bg1"/>
                </a:solidFill>
                <a:latin typeface="Brandon Grotesque Medium" panose="020B0603020203060202" pitchFamily="34" charset="0"/>
              </a:rPr>
              <a:t>Content Calendar</a:t>
            </a:r>
          </a:p>
        </p:txBody>
      </p:sp>
      <p:sp>
        <p:nvSpPr>
          <p:cNvPr id="10" name="Content Placeholder 9"/>
          <p:cNvSpPr>
            <a:spLocks noGrp="1"/>
          </p:cNvSpPr>
          <p:nvPr>
            <p:ph sz="quarter" idx="10" hasCustomPrompt="1"/>
          </p:nvPr>
        </p:nvSpPr>
        <p:spPr>
          <a:xfrm>
            <a:off x="2517189" y="305026"/>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40" name="Content Placeholder 9"/>
          <p:cNvSpPr>
            <a:spLocks noGrp="1"/>
          </p:cNvSpPr>
          <p:nvPr>
            <p:ph sz="quarter" idx="11" hasCustomPrompt="1"/>
          </p:nvPr>
        </p:nvSpPr>
        <p:spPr>
          <a:xfrm>
            <a:off x="4836495" y="305026"/>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41" name="Content Placeholder 9"/>
          <p:cNvSpPr>
            <a:spLocks noGrp="1"/>
          </p:cNvSpPr>
          <p:nvPr>
            <p:ph sz="quarter" idx="12" hasCustomPrompt="1"/>
          </p:nvPr>
        </p:nvSpPr>
        <p:spPr>
          <a:xfrm>
            <a:off x="7138383" y="305026"/>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42" name="Content Placeholder 9"/>
          <p:cNvSpPr>
            <a:spLocks noGrp="1"/>
          </p:cNvSpPr>
          <p:nvPr>
            <p:ph sz="quarter" idx="13" hasCustomPrompt="1"/>
          </p:nvPr>
        </p:nvSpPr>
        <p:spPr>
          <a:xfrm>
            <a:off x="9440271" y="305026"/>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43" name="Content Placeholder 9"/>
          <p:cNvSpPr>
            <a:spLocks noGrp="1"/>
          </p:cNvSpPr>
          <p:nvPr>
            <p:ph sz="quarter" idx="14" hasCustomPrompt="1"/>
          </p:nvPr>
        </p:nvSpPr>
        <p:spPr>
          <a:xfrm>
            <a:off x="11771575" y="305026"/>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44" name="Content Placeholder 9"/>
          <p:cNvSpPr>
            <a:spLocks noGrp="1"/>
          </p:cNvSpPr>
          <p:nvPr>
            <p:ph sz="quarter" idx="15" hasCustomPrompt="1"/>
          </p:nvPr>
        </p:nvSpPr>
        <p:spPr>
          <a:xfrm>
            <a:off x="2517189" y="1293449"/>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45" name="Content Placeholder 9"/>
          <p:cNvSpPr>
            <a:spLocks noGrp="1"/>
          </p:cNvSpPr>
          <p:nvPr>
            <p:ph sz="quarter" idx="16" hasCustomPrompt="1"/>
          </p:nvPr>
        </p:nvSpPr>
        <p:spPr>
          <a:xfrm>
            <a:off x="4836495" y="1293449"/>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46" name="Content Placeholder 9"/>
          <p:cNvSpPr>
            <a:spLocks noGrp="1"/>
          </p:cNvSpPr>
          <p:nvPr>
            <p:ph sz="quarter" idx="17" hasCustomPrompt="1"/>
          </p:nvPr>
        </p:nvSpPr>
        <p:spPr>
          <a:xfrm>
            <a:off x="7138383" y="1293449"/>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47" name="Content Placeholder 9"/>
          <p:cNvSpPr>
            <a:spLocks noGrp="1"/>
          </p:cNvSpPr>
          <p:nvPr>
            <p:ph sz="quarter" idx="18" hasCustomPrompt="1"/>
          </p:nvPr>
        </p:nvSpPr>
        <p:spPr>
          <a:xfrm>
            <a:off x="9440271" y="1293449"/>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48" name="Content Placeholder 9"/>
          <p:cNvSpPr>
            <a:spLocks noGrp="1"/>
          </p:cNvSpPr>
          <p:nvPr>
            <p:ph sz="quarter" idx="19" hasCustomPrompt="1"/>
          </p:nvPr>
        </p:nvSpPr>
        <p:spPr>
          <a:xfrm>
            <a:off x="11771575" y="1293449"/>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49" name="Content Placeholder 9"/>
          <p:cNvSpPr>
            <a:spLocks noGrp="1"/>
          </p:cNvSpPr>
          <p:nvPr>
            <p:ph sz="quarter" idx="20" hasCustomPrompt="1"/>
          </p:nvPr>
        </p:nvSpPr>
        <p:spPr>
          <a:xfrm>
            <a:off x="2517189" y="2281872"/>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50" name="Content Placeholder 9"/>
          <p:cNvSpPr>
            <a:spLocks noGrp="1"/>
          </p:cNvSpPr>
          <p:nvPr>
            <p:ph sz="quarter" idx="21" hasCustomPrompt="1"/>
          </p:nvPr>
        </p:nvSpPr>
        <p:spPr>
          <a:xfrm>
            <a:off x="4836495" y="2281872"/>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51" name="Content Placeholder 9"/>
          <p:cNvSpPr>
            <a:spLocks noGrp="1"/>
          </p:cNvSpPr>
          <p:nvPr>
            <p:ph sz="quarter" idx="22" hasCustomPrompt="1"/>
          </p:nvPr>
        </p:nvSpPr>
        <p:spPr>
          <a:xfrm>
            <a:off x="7138383" y="2281872"/>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52" name="Content Placeholder 9"/>
          <p:cNvSpPr>
            <a:spLocks noGrp="1"/>
          </p:cNvSpPr>
          <p:nvPr>
            <p:ph sz="quarter" idx="23" hasCustomPrompt="1"/>
          </p:nvPr>
        </p:nvSpPr>
        <p:spPr>
          <a:xfrm>
            <a:off x="9440271" y="2281872"/>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53" name="Content Placeholder 9"/>
          <p:cNvSpPr>
            <a:spLocks noGrp="1"/>
          </p:cNvSpPr>
          <p:nvPr>
            <p:ph sz="quarter" idx="24" hasCustomPrompt="1"/>
          </p:nvPr>
        </p:nvSpPr>
        <p:spPr>
          <a:xfrm>
            <a:off x="11771575" y="2281872"/>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54" name="Content Placeholder 9"/>
          <p:cNvSpPr>
            <a:spLocks noGrp="1"/>
          </p:cNvSpPr>
          <p:nvPr>
            <p:ph sz="quarter" idx="25" hasCustomPrompt="1"/>
          </p:nvPr>
        </p:nvSpPr>
        <p:spPr>
          <a:xfrm>
            <a:off x="2517189" y="3252877"/>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55" name="Content Placeholder 9"/>
          <p:cNvSpPr>
            <a:spLocks noGrp="1"/>
          </p:cNvSpPr>
          <p:nvPr>
            <p:ph sz="quarter" idx="26" hasCustomPrompt="1"/>
          </p:nvPr>
        </p:nvSpPr>
        <p:spPr>
          <a:xfrm>
            <a:off x="4836495" y="3252877"/>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56" name="Content Placeholder 9"/>
          <p:cNvSpPr>
            <a:spLocks noGrp="1"/>
          </p:cNvSpPr>
          <p:nvPr>
            <p:ph sz="quarter" idx="27" hasCustomPrompt="1"/>
          </p:nvPr>
        </p:nvSpPr>
        <p:spPr>
          <a:xfrm>
            <a:off x="7138383" y="3252877"/>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57" name="Content Placeholder 9"/>
          <p:cNvSpPr>
            <a:spLocks noGrp="1"/>
          </p:cNvSpPr>
          <p:nvPr>
            <p:ph sz="quarter" idx="28" hasCustomPrompt="1"/>
          </p:nvPr>
        </p:nvSpPr>
        <p:spPr>
          <a:xfrm>
            <a:off x="9440271" y="3252877"/>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58" name="Content Placeholder 9"/>
          <p:cNvSpPr>
            <a:spLocks noGrp="1"/>
          </p:cNvSpPr>
          <p:nvPr>
            <p:ph sz="quarter" idx="29" hasCustomPrompt="1"/>
          </p:nvPr>
        </p:nvSpPr>
        <p:spPr>
          <a:xfrm>
            <a:off x="11771575" y="3252877"/>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59" name="Content Placeholder 9"/>
          <p:cNvSpPr>
            <a:spLocks noGrp="1"/>
          </p:cNvSpPr>
          <p:nvPr>
            <p:ph sz="quarter" idx="30" hasCustomPrompt="1"/>
          </p:nvPr>
        </p:nvSpPr>
        <p:spPr>
          <a:xfrm>
            <a:off x="2517189" y="4223882"/>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60" name="Content Placeholder 9"/>
          <p:cNvSpPr>
            <a:spLocks noGrp="1"/>
          </p:cNvSpPr>
          <p:nvPr>
            <p:ph sz="quarter" idx="31" hasCustomPrompt="1"/>
          </p:nvPr>
        </p:nvSpPr>
        <p:spPr>
          <a:xfrm>
            <a:off x="4836495" y="4223882"/>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61" name="Content Placeholder 9"/>
          <p:cNvSpPr>
            <a:spLocks noGrp="1"/>
          </p:cNvSpPr>
          <p:nvPr>
            <p:ph sz="quarter" idx="32" hasCustomPrompt="1"/>
          </p:nvPr>
        </p:nvSpPr>
        <p:spPr>
          <a:xfrm>
            <a:off x="7138383" y="4223882"/>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62" name="Content Placeholder 9"/>
          <p:cNvSpPr>
            <a:spLocks noGrp="1"/>
          </p:cNvSpPr>
          <p:nvPr>
            <p:ph sz="quarter" idx="33" hasCustomPrompt="1"/>
          </p:nvPr>
        </p:nvSpPr>
        <p:spPr>
          <a:xfrm>
            <a:off x="9440271" y="4223882"/>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63" name="Content Placeholder 9"/>
          <p:cNvSpPr>
            <a:spLocks noGrp="1"/>
          </p:cNvSpPr>
          <p:nvPr>
            <p:ph sz="quarter" idx="34" hasCustomPrompt="1"/>
          </p:nvPr>
        </p:nvSpPr>
        <p:spPr>
          <a:xfrm>
            <a:off x="11771575" y="4223882"/>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64" name="Content Placeholder 9"/>
          <p:cNvSpPr>
            <a:spLocks noGrp="1"/>
          </p:cNvSpPr>
          <p:nvPr>
            <p:ph sz="quarter" idx="35" hasCustomPrompt="1"/>
          </p:nvPr>
        </p:nvSpPr>
        <p:spPr>
          <a:xfrm>
            <a:off x="2517189" y="5194887"/>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65" name="Content Placeholder 9"/>
          <p:cNvSpPr>
            <a:spLocks noGrp="1"/>
          </p:cNvSpPr>
          <p:nvPr>
            <p:ph sz="quarter" idx="36" hasCustomPrompt="1"/>
          </p:nvPr>
        </p:nvSpPr>
        <p:spPr>
          <a:xfrm>
            <a:off x="4836495" y="5194887"/>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66" name="Content Placeholder 9"/>
          <p:cNvSpPr>
            <a:spLocks noGrp="1"/>
          </p:cNvSpPr>
          <p:nvPr>
            <p:ph sz="quarter" idx="37" hasCustomPrompt="1"/>
          </p:nvPr>
        </p:nvSpPr>
        <p:spPr>
          <a:xfrm>
            <a:off x="7138383" y="5194887"/>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67" name="Content Placeholder 9"/>
          <p:cNvSpPr>
            <a:spLocks noGrp="1"/>
          </p:cNvSpPr>
          <p:nvPr>
            <p:ph sz="quarter" idx="38" hasCustomPrompt="1"/>
          </p:nvPr>
        </p:nvSpPr>
        <p:spPr>
          <a:xfrm>
            <a:off x="9440271" y="5194887"/>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
        <p:nvSpPr>
          <p:cNvPr id="68" name="Content Placeholder 9"/>
          <p:cNvSpPr>
            <a:spLocks noGrp="1"/>
          </p:cNvSpPr>
          <p:nvPr>
            <p:ph sz="quarter" idx="39" hasCustomPrompt="1"/>
          </p:nvPr>
        </p:nvSpPr>
        <p:spPr>
          <a:xfrm>
            <a:off x="11771575" y="5194887"/>
            <a:ext cx="420425" cy="269738"/>
          </a:xfrm>
        </p:spPr>
        <p:txBody>
          <a:bodyPr>
            <a:normAutofit/>
          </a:bodyPr>
          <a:lstStyle>
            <a:lvl1pPr marL="0" indent="0" algn="r">
              <a:buNone/>
              <a:defRPr sz="1200">
                <a:solidFill>
                  <a:schemeClr val="accent3"/>
                </a:solidFill>
                <a:latin typeface="+mj-lt"/>
              </a:defRPr>
            </a:lvl1pPr>
          </a:lstStyle>
          <a:p>
            <a:pPr lvl="0"/>
            <a:r>
              <a:rPr lang="en-US" sz="1200" dirty="0">
                <a:latin typeface="+mj-lt"/>
              </a:rPr>
              <a:t>#</a:t>
            </a:r>
            <a:endParaRPr lang="en-US" dirty="0"/>
          </a:p>
        </p:txBody>
      </p:sp>
    </p:spTree>
    <p:extLst>
      <p:ext uri="{BB962C8B-B14F-4D97-AF65-F5344CB8AC3E}">
        <p14:creationId xmlns:p14="http://schemas.microsoft.com/office/powerpoint/2010/main" val="129304950"/>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515201" y="696686"/>
            <a:ext cx="9144000" cy="574675"/>
          </a:xfrm>
          <a:solidFill>
            <a:schemeClr val="accent4"/>
          </a:solidFill>
        </p:spPr>
        <p:txBody>
          <a:bodyPr anchor="ctr"/>
          <a:lstStyle>
            <a:lvl1pPr marL="0" indent="0" algn="ctr">
              <a:buNone/>
              <a:defRPr baseline="0">
                <a:solidFill>
                  <a:schemeClr val="accent3"/>
                </a:solidFill>
                <a:latin typeface="Brandon Grotesque Medium" panose="020B0603020203060202" pitchFamily="34" charset="0"/>
              </a:defRPr>
            </a:lvl1pPr>
          </a:lstStyle>
          <a:p>
            <a:pPr lvl="0"/>
            <a:r>
              <a:rPr lang="en-US" dirty="0"/>
              <a:t>SLIDE TITLE</a:t>
            </a:r>
          </a:p>
        </p:txBody>
      </p:sp>
      <p:sp>
        <p:nvSpPr>
          <p:cNvPr id="7" name="Content Placeholder 6"/>
          <p:cNvSpPr>
            <a:spLocks noGrp="1"/>
          </p:cNvSpPr>
          <p:nvPr>
            <p:ph sz="quarter" idx="11" hasCustomPrompt="1"/>
          </p:nvPr>
        </p:nvSpPr>
        <p:spPr>
          <a:xfrm>
            <a:off x="1515201" y="1602377"/>
            <a:ext cx="9144000" cy="4118973"/>
          </a:xfrm>
        </p:spPr>
        <p:txBody>
          <a:bodyPr anchor="ctr">
            <a:normAutofit/>
          </a:bodyPr>
          <a:lstStyle>
            <a:lvl1pPr marL="0" indent="0">
              <a:buNone/>
              <a:defRPr sz="2000" baseline="0">
                <a:solidFill>
                  <a:schemeClr val="accent2"/>
                </a:solidFill>
              </a:defRPr>
            </a:lvl1pPr>
          </a:lstStyle>
          <a:p>
            <a:pPr lvl="0"/>
            <a:r>
              <a:rPr lang="en-US" dirty="0"/>
              <a:t>Slide Content</a:t>
            </a:r>
          </a:p>
        </p:txBody>
      </p:sp>
    </p:spTree>
    <p:extLst>
      <p:ext uri="{BB962C8B-B14F-4D97-AF65-F5344CB8AC3E}">
        <p14:creationId xmlns:p14="http://schemas.microsoft.com/office/powerpoint/2010/main" val="3415217661"/>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DA7BD7-562F-481D-BFC2-49A4BB18CBFF}" type="datetimeFigureOut">
              <a:rPr lang="en-US" smtClean="0"/>
              <a:t>8/29/2016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B4A25-58CD-4D22-8682-F52D49B68999}" type="slidenum">
              <a:rPr lang="en-US" smtClean="0"/>
              <a:t>‹#›</a:t>
            </a:fld>
            <a:endParaRPr lang="en-US"/>
          </a:p>
        </p:txBody>
      </p:sp>
      <p:sp>
        <p:nvSpPr>
          <p:cNvPr id="8" name="Rectangle 7"/>
          <p:cNvSpPr/>
          <p:nvPr userDrawn="1"/>
        </p:nvSpPr>
        <p:spPr>
          <a:xfrm>
            <a:off x="0" y="6176963"/>
            <a:ext cx="12192000" cy="681038"/>
          </a:xfrm>
          <a:prstGeom prst="rect">
            <a:avLst/>
          </a:prstGeom>
          <a:solidFill>
            <a:srgbClr val="303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3"/>
          <a:stretch>
            <a:fillRect/>
          </a:stretch>
        </p:blipFill>
        <p:spPr>
          <a:xfrm>
            <a:off x="10021728" y="6231298"/>
            <a:ext cx="1789272" cy="572368"/>
          </a:xfrm>
          <a:prstGeom prst="rect">
            <a:avLst/>
          </a:prstGeom>
        </p:spPr>
      </p:pic>
    </p:spTree>
    <p:extLst>
      <p:ext uri="{BB962C8B-B14F-4D97-AF65-F5344CB8AC3E}">
        <p14:creationId xmlns:p14="http://schemas.microsoft.com/office/powerpoint/2010/main" val="3910419436"/>
      </p:ext>
    </p:extLst>
  </p:cSld>
  <p:clrMap bg1="dk1" tx1="lt1" bg2="dk2" tx2="lt2" accent1="accent1" accent2="accent2" accent3="accent3" accent4="accent4" accent5="accent5" accent6="accent6" hlink="hlink" folHlink="folHlink"/>
  <p:sldLayoutIdLst>
    <p:sldLayoutId id="2147483691" r:id="rId1"/>
    <p:sldLayoutId id="2147483697" r:id="rId2"/>
    <p:sldLayoutId id="2147483699" r:id="rId3"/>
    <p:sldLayoutId id="2147483698" r:id="rId4"/>
    <p:sldLayoutId id="2147483701" r:id="rId5"/>
    <p:sldLayoutId id="2147483702" r:id="rId6"/>
    <p:sldLayoutId id="2147483703" r:id="rId7"/>
    <p:sldLayoutId id="2147483700" r:id="rId8"/>
    <p:sldLayoutId id="2147483694" r:id="rId9"/>
    <p:sldLayoutId id="2147483696" r:id="rId10"/>
    <p:sldLayoutId id="2147483695" r:id="rId11"/>
  </p:sldLayoutIdLst>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randon Grotesque Black" panose="020B0A030202030602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randon Grotesque Light" panose="020B03030202030602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randon Grotesque Light" panose="020B03030202030602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randon Grotesque Light" panose="020B03030202030602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randon Grotesque Light" panose="020B03030202030602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randon Grotesque Light" panose="020B03030202030602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DA7BD7-562F-481D-BFC2-49A4BB18CBFF}" type="datetimeFigureOut">
              <a:rPr lang="en-US" smtClean="0"/>
              <a:t>8/29/2016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B4A25-58CD-4D22-8682-F52D49B68999}" type="slidenum">
              <a:rPr lang="en-US" smtClean="0"/>
              <a:t>‹#›</a:t>
            </a:fld>
            <a:endParaRPr lang="en-US"/>
          </a:p>
        </p:txBody>
      </p:sp>
    </p:spTree>
    <p:extLst>
      <p:ext uri="{BB962C8B-B14F-4D97-AF65-F5344CB8AC3E}">
        <p14:creationId xmlns:p14="http://schemas.microsoft.com/office/powerpoint/2010/main" val="2259412278"/>
      </p:ext>
    </p:extLst>
  </p:cSld>
  <p:clrMap bg1="lt1" tx1="dk1" bg2="lt2" tx2="dk2" accent1="accent1" accent2="accent2" accent3="accent3" accent4="accent4" accent5="accent5" accent6="accent6" hlink="hlink" folHlink="folHlink"/>
  <p:sldLayoutIdLst>
    <p:sldLayoutId id="2147483661" r:id="rId1"/>
    <p:sldLayoutId id="2147483693" r:id="rId2"/>
  </p:sldLayoutIdLst>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randon Grotesque Medium" panose="020B0603020203060202"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randon Grotesque Light" panose="020B0303020203060202"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randon Grotesque Light" panose="020B0303020203060202"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randon Grotesque Light" panose="020B0303020203060202"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randon Grotesque Light" panose="020B0303020203060202"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randon Grotesque Light" panose="020B0303020203060202"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www.hatchbuck.com/blog/create-customer-personas/" TargetMode="External"/><Relationship Id="rId2" Type="http://schemas.openxmlformats.org/officeDocument/2006/relationships/hyperlink" Target="http://www.hatchbuck.com/blog/simple-introduction-personas/" TargetMode="Externa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9.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hyperlink" Target="http://www.slideshare.net/CMI/b2b-small-business-content-marketing-2015-benchmarks-budgets-and-trends-north-america" TargetMode="Externa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hatchbuck.com/product-tour/" TargetMode="Externa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hyperlink" Target="http://www.hatchbuck.com/"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515109"/>
            <a:ext cx="9144000" cy="3131894"/>
          </a:xfrm>
        </p:spPr>
        <p:txBody>
          <a:bodyPr>
            <a:normAutofit fontScale="90000"/>
          </a:bodyPr>
          <a:lstStyle/>
          <a:p>
            <a:br>
              <a:rPr lang="en-US" dirty="0"/>
            </a:br>
            <a:r>
              <a:rPr lang="en-US" dirty="0"/>
              <a:t>CONTENT MARKETING PLAYBOOK</a:t>
            </a:r>
            <a:br>
              <a:rPr lang="en-US" dirty="0"/>
            </a:br>
            <a:endParaRPr lang="en-US" dirty="0"/>
          </a:p>
        </p:txBody>
      </p:sp>
      <p:grpSp>
        <p:nvGrpSpPr>
          <p:cNvPr id="11" name="Group 10"/>
          <p:cNvGrpSpPr/>
          <p:nvPr/>
        </p:nvGrpSpPr>
        <p:grpSpPr>
          <a:xfrm>
            <a:off x="1431681" y="2425748"/>
            <a:ext cx="9328638" cy="548054"/>
            <a:chOff x="1537189" y="2004644"/>
            <a:chExt cx="9328638" cy="548054"/>
          </a:xfrm>
        </p:grpSpPr>
        <p:sp>
          <p:nvSpPr>
            <p:cNvPr id="5" name="TextBox 4"/>
            <p:cNvSpPr txBox="1"/>
            <p:nvPr/>
          </p:nvSpPr>
          <p:spPr>
            <a:xfrm>
              <a:off x="1537189" y="2094005"/>
              <a:ext cx="9328638" cy="400110"/>
            </a:xfrm>
            <a:prstGeom prst="rect">
              <a:avLst/>
            </a:prstGeom>
            <a:noFill/>
          </p:spPr>
          <p:txBody>
            <a:bodyPr wrap="square" rtlCol="0">
              <a:spAutoFit/>
            </a:bodyPr>
            <a:lstStyle/>
            <a:p>
              <a:pPr algn="ctr"/>
              <a:r>
                <a:rPr lang="en-US" sz="2000" dirty="0">
                  <a:latin typeface="Brandon Grotesque Light" panose="020B0303020203060202" pitchFamily="34" charset="0"/>
                </a:rPr>
                <a:t>The Small Business Owner’s</a:t>
              </a:r>
            </a:p>
          </p:txBody>
        </p:sp>
        <p:cxnSp>
          <p:nvCxnSpPr>
            <p:cNvPr id="9" name="Straight Connector 8"/>
            <p:cNvCxnSpPr/>
            <p:nvPr/>
          </p:nvCxnSpPr>
          <p:spPr>
            <a:xfrm>
              <a:off x="4552950" y="2004644"/>
              <a:ext cx="3297116"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4552950" y="2552698"/>
              <a:ext cx="3297116" cy="0"/>
            </a:xfrm>
            <a:prstGeom prst="line">
              <a:avLst/>
            </a:prstGeom>
          </p:spPr>
          <p:style>
            <a:lnRef idx="1">
              <a:schemeClr val="dk1"/>
            </a:lnRef>
            <a:fillRef idx="0">
              <a:schemeClr val="dk1"/>
            </a:fillRef>
            <a:effectRef idx="0">
              <a:schemeClr val="dk1"/>
            </a:effectRef>
            <a:fontRef idx="minor">
              <a:schemeClr val="tx1"/>
            </a:fontRef>
          </p:style>
        </p:cxnSp>
      </p:grpSp>
      <p:pic>
        <p:nvPicPr>
          <p:cNvPr id="7" name="Picture 6"/>
          <p:cNvPicPr>
            <a:picLocks noChangeAspect="1"/>
          </p:cNvPicPr>
          <p:nvPr/>
        </p:nvPicPr>
        <p:blipFill>
          <a:blip r:embed="rId2"/>
          <a:stretch>
            <a:fillRect/>
          </a:stretch>
        </p:blipFill>
        <p:spPr>
          <a:xfrm>
            <a:off x="5677165" y="1626954"/>
            <a:ext cx="933176" cy="680966"/>
          </a:xfrm>
          <a:prstGeom prst="rect">
            <a:avLst/>
          </a:prstGeom>
        </p:spPr>
      </p:pic>
      <p:pic>
        <p:nvPicPr>
          <p:cNvPr id="8" name="Picture 7"/>
          <p:cNvPicPr>
            <a:picLocks noChangeAspect="1"/>
          </p:cNvPicPr>
          <p:nvPr/>
        </p:nvPicPr>
        <p:blipFill>
          <a:blip r:embed="rId3"/>
          <a:stretch>
            <a:fillRect/>
          </a:stretch>
        </p:blipFill>
        <p:spPr>
          <a:xfrm>
            <a:off x="4447442" y="1577545"/>
            <a:ext cx="729401" cy="732841"/>
          </a:xfrm>
          <a:prstGeom prst="rect">
            <a:avLst/>
          </a:prstGeom>
        </p:spPr>
      </p:pic>
      <p:pic>
        <p:nvPicPr>
          <p:cNvPr id="12" name="Picture 11"/>
          <p:cNvPicPr>
            <a:picLocks noChangeAspect="1"/>
          </p:cNvPicPr>
          <p:nvPr/>
        </p:nvPicPr>
        <p:blipFill>
          <a:blip r:embed="rId4"/>
          <a:stretch>
            <a:fillRect/>
          </a:stretch>
        </p:blipFill>
        <p:spPr>
          <a:xfrm>
            <a:off x="7110663" y="1674025"/>
            <a:ext cx="633895" cy="633895"/>
          </a:xfrm>
          <a:prstGeom prst="rect">
            <a:avLst/>
          </a:prstGeom>
        </p:spPr>
      </p:pic>
    </p:spTree>
    <p:extLst>
      <p:ext uri="{BB962C8B-B14F-4D97-AF65-F5344CB8AC3E}">
        <p14:creationId xmlns:p14="http://schemas.microsoft.com/office/powerpoint/2010/main" val="138024765"/>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IDENTIFY &amp; SEGMENT YOUR AUDIENCE</a:t>
            </a:r>
          </a:p>
        </p:txBody>
      </p:sp>
      <p:sp>
        <p:nvSpPr>
          <p:cNvPr id="3" name="Content Placeholder 2"/>
          <p:cNvSpPr>
            <a:spLocks noGrp="1"/>
          </p:cNvSpPr>
          <p:nvPr>
            <p:ph sz="quarter" idx="11"/>
          </p:nvPr>
        </p:nvSpPr>
        <p:spPr>
          <a:xfrm>
            <a:off x="1515201" y="1277523"/>
            <a:ext cx="9144000" cy="4118973"/>
          </a:xfrm>
        </p:spPr>
        <p:txBody>
          <a:bodyPr>
            <a:normAutofit/>
          </a:bodyPr>
          <a:lstStyle/>
          <a:p>
            <a:r>
              <a:rPr lang="en-US" dirty="0"/>
              <a:t>The first step to a sound content marketing strategy is to know exactly who you are trying to attract.</a:t>
            </a:r>
          </a:p>
          <a:p>
            <a:br>
              <a:rPr lang="en-US" dirty="0"/>
            </a:br>
            <a:r>
              <a:rPr lang="en-US" dirty="0"/>
              <a:t>According to CMI’s report, small businesses that have seen success with content marketing </a:t>
            </a:r>
            <a:r>
              <a:rPr lang="en-US" dirty="0">
                <a:latin typeface="Brandon Grotesque Medium" panose="020B0603020203060202" pitchFamily="34" charset="0"/>
              </a:rPr>
              <a:t>segment their audience</a:t>
            </a:r>
            <a:r>
              <a:rPr lang="en-US" dirty="0"/>
              <a:t>.  In fact, the average small business content strategy targets four unique customer segments.</a:t>
            </a:r>
          </a:p>
        </p:txBody>
      </p:sp>
    </p:spTree>
    <p:extLst>
      <p:ext uri="{BB962C8B-B14F-4D97-AF65-F5344CB8AC3E}">
        <p14:creationId xmlns:p14="http://schemas.microsoft.com/office/powerpoint/2010/main" val="3425916201"/>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rPr>
              <a:t>IDENTIFY &amp; SEGMENT YOUR AUDIENCE</a:t>
            </a:r>
          </a:p>
        </p:txBody>
      </p:sp>
      <p:sp>
        <p:nvSpPr>
          <p:cNvPr id="3" name="Content Placeholder 2"/>
          <p:cNvSpPr>
            <a:spLocks noGrp="1"/>
          </p:cNvSpPr>
          <p:nvPr>
            <p:ph sz="quarter" idx="11"/>
          </p:nvPr>
        </p:nvSpPr>
        <p:spPr/>
        <p:txBody>
          <a:bodyPr>
            <a:normAutofit/>
          </a:bodyPr>
          <a:lstStyle/>
          <a:p>
            <a:r>
              <a:rPr lang="en-US" dirty="0"/>
              <a:t>To zero in on your audience, create a buyer persona for the types of customers you want to attract to your business.</a:t>
            </a:r>
          </a:p>
          <a:p>
            <a:br>
              <a:rPr lang="en-US" dirty="0"/>
            </a:br>
            <a:r>
              <a:rPr lang="en-US" i="1" dirty="0"/>
              <a:t>Buyer Persona:  A fictional person, rooted in research, that represents the needs and interests of  a specific segment of your audience.</a:t>
            </a:r>
          </a:p>
          <a:p>
            <a:endParaRPr lang="en-US" i="1" dirty="0"/>
          </a:p>
          <a:p>
            <a:r>
              <a:rPr lang="en-US" dirty="0"/>
              <a:t>Want to learn more about personas?  Check out these </a:t>
            </a:r>
            <a:r>
              <a:rPr lang="en-US" dirty="0" err="1"/>
              <a:t>Hatchbuck</a:t>
            </a:r>
            <a:r>
              <a:rPr lang="en-US" dirty="0"/>
              <a:t> blog posts:</a:t>
            </a:r>
          </a:p>
          <a:p>
            <a:pPr marL="285750" indent="-285750">
              <a:buFont typeface="Arial" panose="020B0604020202020204" pitchFamily="34" charset="0"/>
              <a:buChar char="•"/>
            </a:pPr>
            <a:r>
              <a:rPr lang="en-US" dirty="0">
                <a:hlinkClick r:id="rId2"/>
              </a:rPr>
              <a:t>A Simple Introduction to Personas</a:t>
            </a:r>
            <a:endParaRPr lang="en-US" dirty="0"/>
          </a:p>
          <a:p>
            <a:pPr marL="285750" indent="-285750">
              <a:buFont typeface="Arial" panose="020B0604020202020204" pitchFamily="34" charset="0"/>
              <a:buChar char="•"/>
            </a:pPr>
            <a:r>
              <a:rPr lang="en-US" dirty="0">
                <a:hlinkClick r:id="rId3"/>
              </a:rPr>
              <a:t>An Easy Guide to Creating Customer Personas</a:t>
            </a:r>
            <a:endParaRPr lang="en-US" dirty="0"/>
          </a:p>
        </p:txBody>
      </p:sp>
      <p:pic>
        <p:nvPicPr>
          <p:cNvPr id="6" name="Picture 5"/>
          <p:cNvPicPr>
            <a:picLocks noChangeAspect="1"/>
          </p:cNvPicPr>
          <p:nvPr/>
        </p:nvPicPr>
        <p:blipFill>
          <a:blip r:embed="rId4"/>
          <a:stretch>
            <a:fillRect/>
          </a:stretch>
        </p:blipFill>
        <p:spPr>
          <a:xfrm>
            <a:off x="7889765" y="2277145"/>
            <a:ext cx="2769436" cy="2769436"/>
          </a:xfrm>
          <a:prstGeom prst="rect">
            <a:avLst/>
          </a:prstGeom>
        </p:spPr>
      </p:pic>
    </p:spTree>
    <p:extLst>
      <p:ext uri="{BB962C8B-B14F-4D97-AF65-F5344CB8AC3E}">
        <p14:creationId xmlns:p14="http://schemas.microsoft.com/office/powerpoint/2010/main" val="42357311"/>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IDENTIFY &amp; SEGMENT YOUR AUDIENCE</a:t>
            </a:r>
          </a:p>
        </p:txBody>
      </p:sp>
      <p:sp>
        <p:nvSpPr>
          <p:cNvPr id="3" name="Content Placeholder 2"/>
          <p:cNvSpPr>
            <a:spLocks noGrp="1"/>
          </p:cNvSpPr>
          <p:nvPr>
            <p:ph sz="quarter" idx="11"/>
          </p:nvPr>
        </p:nvSpPr>
        <p:spPr/>
        <p:txBody>
          <a:bodyPr>
            <a:normAutofit/>
          </a:bodyPr>
          <a:lstStyle/>
          <a:p>
            <a:r>
              <a:rPr lang="en-US" sz="1800" dirty="0">
                <a:solidFill>
                  <a:srgbClr val="1E252B"/>
                </a:solidFill>
              </a:rPr>
              <a:t>Your target market may be hundreds, thousands, or millions of contacts. Instead of trying to formulate messaging that is generic enough to address them all, lock your sights on two or three types of people on your list.</a:t>
            </a:r>
          </a:p>
          <a:p>
            <a:r>
              <a:rPr lang="en-US" sz="1800" dirty="0">
                <a:solidFill>
                  <a:srgbClr val="1E252B"/>
                </a:solidFill>
              </a:rPr>
              <a:t>For example, if you’re travel agency, your target audience may be made up of:</a:t>
            </a:r>
          </a:p>
          <a:p>
            <a:endParaRPr lang="en-US" sz="1600" dirty="0"/>
          </a:p>
          <a:p>
            <a:endParaRPr lang="en-US" sz="1600" dirty="0"/>
          </a:p>
          <a:p>
            <a:endParaRPr lang="en-US" sz="1600" dirty="0"/>
          </a:p>
          <a:p>
            <a:endParaRPr lang="en-US" sz="1600" dirty="0"/>
          </a:p>
          <a:p>
            <a:endParaRPr lang="en-US" sz="1600" dirty="0"/>
          </a:p>
          <a:p>
            <a:endParaRPr lang="en-US" sz="1600" dirty="0"/>
          </a:p>
          <a:p>
            <a:r>
              <a:rPr lang="en-US" sz="1800" dirty="0">
                <a:solidFill>
                  <a:srgbClr val="1E252B"/>
                </a:solidFill>
              </a:rPr>
              <a:t>When you segment your audience by these categories, you can start to create more engaging content. </a:t>
            </a:r>
            <a:r>
              <a:rPr lang="en-US" sz="1600" dirty="0">
                <a:solidFill>
                  <a:srgbClr val="1E252B"/>
                </a:solidFill>
              </a:rPr>
              <a:t> </a:t>
            </a:r>
          </a:p>
        </p:txBody>
      </p:sp>
      <p:graphicFrame>
        <p:nvGraphicFramePr>
          <p:cNvPr id="4" name="Table 3"/>
          <p:cNvGraphicFramePr>
            <a:graphicFrameLocks noGrp="1"/>
          </p:cNvGraphicFramePr>
          <p:nvPr>
            <p:extLst>
              <p:ext uri="{D42A27DB-BD31-4B8C-83A1-F6EECF244321}">
                <p14:modId xmlns:p14="http://schemas.microsoft.com/office/powerpoint/2010/main" val="620816970"/>
              </p:ext>
            </p:extLst>
          </p:nvPr>
        </p:nvGraphicFramePr>
        <p:xfrm>
          <a:off x="1515201" y="4447602"/>
          <a:ext cx="9144000" cy="370840"/>
        </p:xfrm>
        <a:graphic>
          <a:graphicData uri="http://schemas.openxmlformats.org/drawingml/2006/table">
            <a:tbl>
              <a:tblPr firstRow="1" bandRow="1">
                <a:tableStyleId>{073A0DAA-6AF3-43AB-8588-CEC1D06C72B9}</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70840">
                <a:tc>
                  <a:txBody>
                    <a:bodyPr/>
                    <a:lstStyle/>
                    <a:p>
                      <a:pPr algn="ctr"/>
                      <a:r>
                        <a:rPr lang="en-US" dirty="0">
                          <a:solidFill>
                            <a:srgbClr val="C03371"/>
                          </a:solidFill>
                          <a:latin typeface="Brandon Grotesque Regular" panose="020B0503020203060202" pitchFamily="34" charset="0"/>
                        </a:rPr>
                        <a:t>Retirees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dirty="0">
                          <a:solidFill>
                            <a:srgbClr val="FC5021"/>
                          </a:solidFill>
                          <a:latin typeface="Brandon Grotesque Regular" panose="020B0503020203060202" pitchFamily="34" charset="0"/>
                        </a:rPr>
                        <a:t>Backpackers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dirty="0">
                          <a:solidFill>
                            <a:srgbClr val="007481"/>
                          </a:solidFill>
                          <a:latin typeface="Brandon Grotesque Regular" panose="020B0503020203060202" pitchFamily="34" charset="0"/>
                        </a:rPr>
                        <a:t>Business Travelers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5" name="Oval 4"/>
          <p:cNvSpPr/>
          <p:nvPr/>
        </p:nvSpPr>
        <p:spPr>
          <a:xfrm>
            <a:off x="2312377" y="2980592"/>
            <a:ext cx="1186961" cy="118696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444261" y="3165228"/>
            <a:ext cx="1230923" cy="1230923"/>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471739" y="3121266"/>
            <a:ext cx="1230923" cy="123092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499217" y="3121266"/>
            <a:ext cx="1230923" cy="123092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5314983"/>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IDENTIFY AND SEGMENT YOUR AUDIENCE</a:t>
            </a:r>
          </a:p>
        </p:txBody>
      </p:sp>
      <p:sp>
        <p:nvSpPr>
          <p:cNvPr id="3" name="Content Placeholder 2"/>
          <p:cNvSpPr>
            <a:spLocks noGrp="1"/>
          </p:cNvSpPr>
          <p:nvPr>
            <p:ph sz="quarter" idx="11"/>
          </p:nvPr>
        </p:nvSpPr>
        <p:spPr>
          <a:xfrm>
            <a:off x="1515201" y="1602377"/>
            <a:ext cx="4488557" cy="4118973"/>
          </a:xfrm>
        </p:spPr>
        <p:txBody>
          <a:bodyPr>
            <a:normAutofit/>
          </a:bodyPr>
          <a:lstStyle/>
          <a:p>
            <a:r>
              <a:rPr lang="en-US" sz="2200" dirty="0">
                <a:latin typeface="Brandon Grotesque Medium" panose="020B0603020203060202" pitchFamily="34" charset="0"/>
              </a:rPr>
              <a:t>Take Segmentation One Step Further</a:t>
            </a:r>
          </a:p>
          <a:p>
            <a:br>
              <a:rPr lang="en-US" dirty="0"/>
            </a:br>
            <a:r>
              <a:rPr lang="en-US" dirty="0"/>
              <a:t>Personas take initial segmentation one step further by assigning an archetype customer for each group.  So, instead of thinking of a group of your customers as “Retired Travelers” personas help you think of them as “Retired Ruth.” </a:t>
            </a:r>
          </a:p>
        </p:txBody>
      </p:sp>
      <p:pic>
        <p:nvPicPr>
          <p:cNvPr id="6" name="Picture 5"/>
          <p:cNvPicPr>
            <a:picLocks noChangeAspect="1"/>
          </p:cNvPicPr>
          <p:nvPr/>
        </p:nvPicPr>
        <p:blipFill>
          <a:blip r:embed="rId2"/>
          <a:stretch>
            <a:fillRect/>
          </a:stretch>
        </p:blipFill>
        <p:spPr>
          <a:xfrm>
            <a:off x="7978890" y="2683740"/>
            <a:ext cx="2680311" cy="1956246"/>
          </a:xfrm>
          <a:prstGeom prst="rect">
            <a:avLst/>
          </a:prstGeom>
        </p:spPr>
      </p:pic>
    </p:spTree>
    <p:extLst>
      <p:ext uri="{BB962C8B-B14F-4D97-AF65-F5344CB8AC3E}">
        <p14:creationId xmlns:p14="http://schemas.microsoft.com/office/powerpoint/2010/main" val="1280174509"/>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IDENTIFY AND SEGMENT YOUR AUDIENCE</a:t>
            </a:r>
          </a:p>
        </p:txBody>
      </p:sp>
      <p:sp>
        <p:nvSpPr>
          <p:cNvPr id="3" name="Content Placeholder 2"/>
          <p:cNvSpPr>
            <a:spLocks noGrp="1"/>
          </p:cNvSpPr>
          <p:nvPr>
            <p:ph sz="quarter" idx="11"/>
          </p:nvPr>
        </p:nvSpPr>
        <p:spPr>
          <a:xfrm>
            <a:off x="1515201" y="1602377"/>
            <a:ext cx="5691715" cy="4118973"/>
          </a:xfrm>
        </p:spPr>
        <p:txBody>
          <a:bodyPr>
            <a:normAutofit/>
          </a:bodyPr>
          <a:lstStyle/>
          <a:p>
            <a:r>
              <a:rPr lang="en-US" dirty="0"/>
              <a:t>With a strong persona, Ruth isn’t just a retiree. </a:t>
            </a:r>
          </a:p>
          <a:p>
            <a:r>
              <a:rPr lang="en-US" dirty="0"/>
              <a:t> </a:t>
            </a:r>
          </a:p>
          <a:p>
            <a:r>
              <a:rPr lang="en-US" dirty="0"/>
              <a:t>She’s a 62 year-old empty nester who finally has more free time to explore the world. </a:t>
            </a:r>
          </a:p>
          <a:p>
            <a:endParaRPr lang="en-US" dirty="0"/>
          </a:p>
          <a:p>
            <a:r>
              <a:rPr lang="en-US" dirty="0"/>
              <a:t>She’s married, and she and her husband have been saving for 30 years or more to be able to enjoy retirement.  </a:t>
            </a:r>
          </a:p>
        </p:txBody>
      </p:sp>
      <p:pic>
        <p:nvPicPr>
          <p:cNvPr id="5" name="Picture Placeholder 4"/>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4125" r="14125"/>
          <a:stretch>
            <a:fillRect/>
          </a:stretch>
        </p:blipFill>
        <p:spPr/>
      </p:pic>
    </p:spTree>
    <p:extLst>
      <p:ext uri="{BB962C8B-B14F-4D97-AF65-F5344CB8AC3E}">
        <p14:creationId xmlns:p14="http://schemas.microsoft.com/office/powerpoint/2010/main" val="696382552"/>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IDENTIFY AND SEGMENT YOUR AUDIENCE</a:t>
            </a:r>
          </a:p>
        </p:txBody>
      </p:sp>
      <p:sp>
        <p:nvSpPr>
          <p:cNvPr id="3" name="Content Placeholder 2"/>
          <p:cNvSpPr>
            <a:spLocks noGrp="1"/>
          </p:cNvSpPr>
          <p:nvPr>
            <p:ph sz="quarter" idx="11"/>
          </p:nvPr>
        </p:nvSpPr>
        <p:spPr/>
        <p:txBody>
          <a:bodyPr>
            <a:normAutofit/>
          </a:bodyPr>
          <a:lstStyle/>
          <a:p>
            <a:r>
              <a:rPr lang="en-US" dirty="0"/>
              <a:t>As you build out Ruth’s persona, you gain insights into how Ruth spends her days, what motivates her, and the types of problems you can help her solve.  </a:t>
            </a:r>
          </a:p>
          <a:p>
            <a:endParaRPr lang="en-US" dirty="0"/>
          </a:p>
          <a:p>
            <a:r>
              <a:rPr lang="en-US" dirty="0"/>
              <a:t>With a persona behind your content, you can create a much more compelling content for Ruth and your prospects who are just like her.  </a:t>
            </a:r>
          </a:p>
        </p:txBody>
      </p:sp>
    </p:spTree>
    <p:extLst>
      <p:ext uri="{BB962C8B-B14F-4D97-AF65-F5344CB8AC3E}">
        <p14:creationId xmlns:p14="http://schemas.microsoft.com/office/powerpoint/2010/main" val="360151131"/>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05787"/>
            <a:ext cx="9144000" cy="2387600"/>
          </a:xfrm>
        </p:spPr>
        <p:txBody>
          <a:bodyPr>
            <a:normAutofit/>
          </a:bodyPr>
          <a:lstStyle/>
          <a:p>
            <a:pPr algn="l"/>
            <a:r>
              <a:rPr lang="en-US" sz="4800" dirty="0"/>
              <a:t>Step 1:  Craft an Identity</a:t>
            </a:r>
          </a:p>
        </p:txBody>
      </p:sp>
      <p:sp>
        <p:nvSpPr>
          <p:cNvPr id="3" name="Subtitle 2"/>
          <p:cNvSpPr>
            <a:spLocks noGrp="1"/>
          </p:cNvSpPr>
          <p:nvPr>
            <p:ph type="subTitle" idx="1"/>
          </p:nvPr>
        </p:nvSpPr>
        <p:spPr>
          <a:xfrm>
            <a:off x="1524000" y="3385462"/>
            <a:ext cx="9144000" cy="1655762"/>
          </a:xfrm>
        </p:spPr>
        <p:txBody>
          <a:bodyPr>
            <a:noAutofit/>
          </a:bodyPr>
          <a:lstStyle/>
          <a:p>
            <a:pPr algn="l" fontAlgn="base"/>
            <a:r>
              <a:rPr lang="en-US" sz="1700" dirty="0">
                <a:latin typeface="Brandon Grotesque Light" panose="020B0303020203060202" pitchFamily="34" charset="0"/>
              </a:rPr>
              <a:t>Find out who your persona is and give them a backstory.  Ask:</a:t>
            </a:r>
          </a:p>
          <a:p>
            <a:pPr marL="342900" indent="-342900" algn="l" fontAlgn="base">
              <a:buFont typeface="Arial" panose="020B0604020202020204" pitchFamily="34" charset="0"/>
              <a:buChar char="•"/>
            </a:pPr>
            <a:r>
              <a:rPr lang="en-US" sz="1700" dirty="0">
                <a:latin typeface="Brandon Grotesque Light" panose="020B0303020203060202" pitchFamily="34" charset="0"/>
              </a:rPr>
              <a:t>What is their name?</a:t>
            </a:r>
          </a:p>
          <a:p>
            <a:pPr marL="342900" indent="-342900" algn="l" fontAlgn="base">
              <a:buFont typeface="Arial" panose="020B0604020202020204" pitchFamily="34" charset="0"/>
              <a:buChar char="•"/>
            </a:pPr>
            <a:r>
              <a:rPr lang="en-US" sz="1700" dirty="0">
                <a:latin typeface="Brandon Grotesque Light" panose="020B0303020203060202" pitchFamily="34" charset="0"/>
              </a:rPr>
              <a:t>What generation are they from?</a:t>
            </a:r>
          </a:p>
          <a:p>
            <a:pPr marL="342900" indent="-342900" algn="l" fontAlgn="base">
              <a:buFont typeface="Arial" panose="020B0604020202020204" pitchFamily="34" charset="0"/>
              <a:buChar char="•"/>
            </a:pPr>
            <a:r>
              <a:rPr lang="en-US" sz="1700" dirty="0">
                <a:latin typeface="Brandon Grotesque Light" panose="020B0303020203060202" pitchFamily="34" charset="0"/>
              </a:rPr>
              <a:t>What is their home life like?</a:t>
            </a:r>
          </a:p>
          <a:p>
            <a:pPr marL="342900" indent="-342900" algn="l" fontAlgn="base">
              <a:buFont typeface="Arial" panose="020B0604020202020204" pitchFamily="34" charset="0"/>
              <a:buChar char="•"/>
            </a:pPr>
            <a:r>
              <a:rPr lang="en-US" sz="1700" dirty="0">
                <a:latin typeface="Brandon Grotesque Light" panose="020B0303020203060202" pitchFamily="34" charset="0"/>
              </a:rPr>
              <a:t>What is their level of education?</a:t>
            </a:r>
          </a:p>
          <a:p>
            <a:pPr algn="l" fontAlgn="base"/>
            <a:r>
              <a:rPr lang="en-US" sz="1700" dirty="0">
                <a:latin typeface="Brandon Grotesque Light" panose="020B0303020203060202" pitchFamily="34" charset="0"/>
              </a:rPr>
              <a:t>Joe the single twenty-something is going to have different motivations than Mary the 40-something divorcée with 2.5 kids.</a:t>
            </a:r>
          </a:p>
        </p:txBody>
      </p:sp>
      <p:sp>
        <p:nvSpPr>
          <p:cNvPr id="4" name="TextBox 3"/>
          <p:cNvSpPr txBox="1"/>
          <p:nvPr/>
        </p:nvSpPr>
        <p:spPr>
          <a:xfrm>
            <a:off x="1524000" y="660698"/>
            <a:ext cx="9144000" cy="461665"/>
          </a:xfrm>
          <a:prstGeom prst="rect">
            <a:avLst/>
          </a:prstGeom>
          <a:noFill/>
        </p:spPr>
        <p:txBody>
          <a:bodyPr wrap="square" rtlCol="0">
            <a:spAutoFit/>
          </a:bodyPr>
          <a:lstStyle/>
          <a:p>
            <a:pPr algn="ctr"/>
            <a:r>
              <a:rPr lang="en-US" sz="2400" dirty="0">
                <a:latin typeface="Brandon Grotesque Medium" panose="020B0603020203060202" pitchFamily="34" charset="0"/>
              </a:rPr>
              <a:t>Build a Persona</a:t>
            </a:r>
          </a:p>
        </p:txBody>
      </p:sp>
      <p:cxnSp>
        <p:nvCxnSpPr>
          <p:cNvPr id="6" name="Straight Connector 5"/>
          <p:cNvCxnSpPr/>
          <p:nvPr/>
        </p:nvCxnSpPr>
        <p:spPr>
          <a:xfrm>
            <a:off x="4844562" y="1222131"/>
            <a:ext cx="24970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384915"/>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626268" y="677330"/>
            <a:ext cx="1828800" cy="1828800"/>
          </a:xfrm>
        </p:spPr>
      </p:pic>
      <p:sp>
        <p:nvSpPr>
          <p:cNvPr id="3" name="Text Placeholder 2"/>
          <p:cNvSpPr>
            <a:spLocks noGrp="1"/>
          </p:cNvSpPr>
          <p:nvPr>
            <p:ph type="body" sz="quarter" idx="14"/>
          </p:nvPr>
        </p:nvSpPr>
        <p:spPr/>
        <p:txBody>
          <a:bodyPr/>
          <a:lstStyle/>
          <a:p>
            <a:r>
              <a:rPr lang="en-US" dirty="0">
                <a:latin typeface="Brandon Grotesque Medium" panose="020B0603020203060202" pitchFamily="34" charset="0"/>
              </a:rPr>
              <a:t>Sample Persona:  Retired Ruth</a:t>
            </a:r>
          </a:p>
        </p:txBody>
      </p:sp>
      <p:sp>
        <p:nvSpPr>
          <p:cNvPr id="4" name="Text Placeholder 3"/>
          <p:cNvSpPr>
            <a:spLocks noGrp="1"/>
          </p:cNvSpPr>
          <p:nvPr>
            <p:ph type="body" sz="quarter" idx="15"/>
          </p:nvPr>
        </p:nvSpPr>
        <p:spPr/>
        <p:txBody>
          <a:bodyPr>
            <a:normAutofit/>
          </a:bodyPr>
          <a:lstStyle/>
          <a:p>
            <a:r>
              <a:rPr lang="en-US" sz="1500" dirty="0"/>
              <a:t>Ruth is a retired Baby Boomer.  Ruth is married, she has both raised a family and had 2 different careers.  She is responsible for running her household and managing her family’s finances.</a:t>
            </a:r>
          </a:p>
        </p:txBody>
      </p:sp>
      <p:sp>
        <p:nvSpPr>
          <p:cNvPr id="5" name="Text Placeholder 4"/>
          <p:cNvSpPr>
            <a:spLocks noGrp="1"/>
          </p:cNvSpPr>
          <p:nvPr>
            <p:ph type="body" sz="quarter" idx="16"/>
          </p:nvPr>
        </p:nvSpPr>
        <p:spPr/>
        <p:txBody>
          <a:bodyPr/>
          <a:lstStyle/>
          <a:p>
            <a:r>
              <a:rPr lang="en-US" dirty="0"/>
              <a:t> </a:t>
            </a:r>
          </a:p>
        </p:txBody>
      </p:sp>
      <p:sp>
        <p:nvSpPr>
          <p:cNvPr id="6" name="Text Placeholder 5"/>
          <p:cNvSpPr>
            <a:spLocks noGrp="1"/>
          </p:cNvSpPr>
          <p:nvPr>
            <p:ph type="body" sz="quarter" idx="17"/>
          </p:nvPr>
        </p:nvSpPr>
        <p:spPr/>
        <p:txBody>
          <a:bodyPr/>
          <a:lstStyle/>
          <a:p>
            <a:r>
              <a:rPr lang="en-US" dirty="0"/>
              <a:t> </a:t>
            </a:r>
          </a:p>
        </p:txBody>
      </p:sp>
      <p:sp>
        <p:nvSpPr>
          <p:cNvPr id="7" name="Text Placeholder 6"/>
          <p:cNvSpPr>
            <a:spLocks noGrp="1"/>
          </p:cNvSpPr>
          <p:nvPr>
            <p:ph type="body" sz="quarter" idx="18"/>
          </p:nvPr>
        </p:nvSpPr>
        <p:spPr/>
        <p:txBody>
          <a:bodyPr/>
          <a:lstStyle/>
          <a:p>
            <a:r>
              <a:rPr lang="en-US" dirty="0"/>
              <a:t> </a:t>
            </a:r>
          </a:p>
        </p:txBody>
      </p:sp>
      <p:sp>
        <p:nvSpPr>
          <p:cNvPr id="8" name="Text Placeholder 7"/>
          <p:cNvSpPr>
            <a:spLocks noGrp="1"/>
          </p:cNvSpPr>
          <p:nvPr>
            <p:ph type="body" sz="quarter" idx="19"/>
          </p:nvPr>
        </p:nvSpPr>
        <p:spPr/>
        <p:txBody>
          <a:bodyPr/>
          <a:lstStyle/>
          <a:p>
            <a:r>
              <a:rPr lang="en-US" dirty="0"/>
              <a:t>62</a:t>
            </a:r>
          </a:p>
        </p:txBody>
      </p:sp>
      <p:sp>
        <p:nvSpPr>
          <p:cNvPr id="9" name="Text Placeholder 8"/>
          <p:cNvSpPr>
            <a:spLocks noGrp="1"/>
          </p:cNvSpPr>
          <p:nvPr>
            <p:ph type="body" sz="quarter" idx="20"/>
          </p:nvPr>
        </p:nvSpPr>
        <p:spPr/>
        <p:txBody>
          <a:bodyPr/>
          <a:lstStyle/>
          <a:p>
            <a:r>
              <a:rPr lang="en-US" dirty="0"/>
              <a:t>College Level</a:t>
            </a:r>
          </a:p>
        </p:txBody>
      </p:sp>
    </p:spTree>
    <p:extLst>
      <p:ext uri="{BB962C8B-B14F-4D97-AF65-F5344CB8AC3E}">
        <p14:creationId xmlns:p14="http://schemas.microsoft.com/office/powerpoint/2010/main" val="782360359"/>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a:r>
              <a:rPr lang="en-US" sz="4800" dirty="0"/>
              <a:t>Step 2:  A Day-in-the-Life</a:t>
            </a:r>
          </a:p>
        </p:txBody>
      </p:sp>
      <p:sp>
        <p:nvSpPr>
          <p:cNvPr id="3" name="Subtitle 2"/>
          <p:cNvSpPr>
            <a:spLocks noGrp="1"/>
          </p:cNvSpPr>
          <p:nvPr>
            <p:ph type="subTitle" idx="1"/>
          </p:nvPr>
        </p:nvSpPr>
        <p:spPr/>
        <p:txBody>
          <a:bodyPr>
            <a:noAutofit/>
          </a:bodyPr>
          <a:lstStyle/>
          <a:p>
            <a:pPr algn="l" fontAlgn="base"/>
            <a:r>
              <a:rPr lang="en-US" sz="1700" dirty="0">
                <a:latin typeface="Brandon Grotesque Light" panose="020B0303020203060202" pitchFamily="34" charset="0"/>
              </a:rPr>
              <a:t>Think about the routines and processes your persona embarks upon every day.  Ask questions like:</a:t>
            </a:r>
          </a:p>
          <a:p>
            <a:pPr algn="l" fontAlgn="base"/>
            <a:endParaRPr lang="en-US" sz="1700" dirty="0">
              <a:latin typeface="Brandon Grotesque Light" panose="020B0303020203060202" pitchFamily="34" charset="0"/>
            </a:endParaRPr>
          </a:p>
          <a:p>
            <a:pPr algn="l" fontAlgn="base"/>
            <a:endParaRPr lang="en-US" sz="1700" dirty="0">
              <a:latin typeface="Brandon Grotesque Light" panose="020B0303020203060202" pitchFamily="34" charset="0"/>
            </a:endParaRPr>
          </a:p>
          <a:p>
            <a:pPr algn="l" fontAlgn="base"/>
            <a:r>
              <a:rPr lang="en-US" sz="1700" dirty="0">
                <a:latin typeface="Brandon Grotesque Light" panose="020B0303020203060202" pitchFamily="34" charset="0"/>
              </a:rPr>
              <a:t> </a:t>
            </a:r>
          </a:p>
          <a:p>
            <a:pPr algn="l" fontAlgn="base"/>
            <a:endParaRPr lang="en-US" sz="1700" dirty="0">
              <a:latin typeface="Brandon Grotesque Light" panose="020B0303020203060202"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738609393"/>
              </p:ext>
            </p:extLst>
          </p:nvPr>
        </p:nvGraphicFramePr>
        <p:xfrm>
          <a:off x="1617133" y="4106332"/>
          <a:ext cx="8864600" cy="1386840"/>
        </p:xfrm>
        <a:graphic>
          <a:graphicData uri="http://schemas.openxmlformats.org/drawingml/2006/table">
            <a:tbl>
              <a:tblPr firstRow="1" bandRow="1">
                <a:tableStyleId>{2D5ABB26-0587-4C30-8999-92F81FD0307C}</a:tableStyleId>
              </a:tblPr>
              <a:tblGrid>
                <a:gridCol w="4428067">
                  <a:extLst>
                    <a:ext uri="{9D8B030D-6E8A-4147-A177-3AD203B41FA5}">
                      <a16:colId xmlns:a16="http://schemas.microsoft.com/office/drawing/2014/main" val="20000"/>
                    </a:ext>
                  </a:extLst>
                </a:gridCol>
                <a:gridCol w="4436533">
                  <a:extLst>
                    <a:ext uri="{9D8B030D-6E8A-4147-A177-3AD203B41FA5}">
                      <a16:colId xmlns:a16="http://schemas.microsoft.com/office/drawing/2014/main" val="20001"/>
                    </a:ext>
                  </a:extLst>
                </a:gridCol>
              </a:tblGrid>
              <a:tr h="370840">
                <a:tc>
                  <a:txBody>
                    <a:bodyPr/>
                    <a:lstStyle/>
                    <a:p>
                      <a:pPr marL="285750" indent="-285750" algn="l" fontAlgn="base">
                        <a:buFont typeface="Arial" panose="020B0604020202020204" pitchFamily="34" charset="0"/>
                        <a:buChar char="•"/>
                      </a:pPr>
                      <a:r>
                        <a:rPr lang="en-US" sz="1700" dirty="0">
                          <a:latin typeface="Brandon Grotesque Light" panose="020B0303020203060202" pitchFamily="34" charset="0"/>
                        </a:rPr>
                        <a:t>Where do they go every day?  </a:t>
                      </a:r>
                    </a:p>
                    <a:p>
                      <a:pPr marL="285750" indent="-285750" algn="l" fontAlgn="base">
                        <a:buFont typeface="Arial" panose="020B0604020202020204" pitchFamily="34" charset="0"/>
                        <a:buChar char="•"/>
                      </a:pPr>
                      <a:r>
                        <a:rPr lang="en-US" sz="1700" dirty="0">
                          <a:latin typeface="Brandon Grotesque Light" panose="020B0303020203060202" pitchFamily="34" charset="0"/>
                        </a:rPr>
                        <a:t>How do they communicate?   </a:t>
                      </a:r>
                    </a:p>
                    <a:p>
                      <a:pPr marL="285750" indent="-285750" algn="l" fontAlgn="base">
                        <a:buFont typeface="Arial" panose="020B0604020202020204" pitchFamily="34" charset="0"/>
                        <a:buChar char="•"/>
                      </a:pPr>
                      <a:r>
                        <a:rPr lang="en-US" sz="1700" dirty="0">
                          <a:latin typeface="Brandon Grotesque Light" panose="020B0303020203060202" pitchFamily="34" charset="0"/>
                        </a:rPr>
                        <a:t>What is their role?  </a:t>
                      </a:r>
                    </a:p>
                    <a:p>
                      <a:pPr marL="285750" indent="-285750" algn="l" fontAlgn="base">
                        <a:buFont typeface="Arial" panose="020B0604020202020204" pitchFamily="34" charset="0"/>
                        <a:buChar char="•"/>
                      </a:pPr>
                      <a:r>
                        <a:rPr lang="en-US" sz="1700" dirty="0">
                          <a:latin typeface="Brandon Grotesque Light" panose="020B0303020203060202" pitchFamily="34" charset="0"/>
                        </a:rPr>
                        <a:t>How do they work?  </a:t>
                      </a:r>
                    </a:p>
                    <a:p>
                      <a:endParaRPr lang="en-US" sz="1700" dirty="0">
                        <a:latin typeface="Brandon Grotesque Light" panose="020B0303020203060202" pitchFamily="34" charset="0"/>
                      </a:endParaRPr>
                    </a:p>
                  </a:txBody>
                  <a:tcPr/>
                </a:tc>
                <a:tc>
                  <a:txBody>
                    <a:bodyPr/>
                    <a:lstStyle/>
                    <a:p>
                      <a:pPr marL="285750" indent="-285750" algn="l" fontAlgn="base">
                        <a:buFont typeface="Arial" panose="020B0604020202020204" pitchFamily="34" charset="0"/>
                        <a:buChar char="•"/>
                      </a:pPr>
                      <a:r>
                        <a:rPr lang="en-US" sz="1700" dirty="0">
                          <a:latin typeface="Brandon Grotesque Light" panose="020B0303020203060202" pitchFamily="34" charset="0"/>
                        </a:rPr>
                        <a:t>What is the best way to reach them?  </a:t>
                      </a:r>
                    </a:p>
                    <a:p>
                      <a:pPr marL="285750" indent="-285750" algn="l" fontAlgn="base">
                        <a:buFont typeface="Arial" panose="020B0604020202020204" pitchFamily="34" charset="0"/>
                        <a:buChar char="•"/>
                      </a:pPr>
                      <a:r>
                        <a:rPr lang="en-US" sz="1700" dirty="0">
                          <a:latin typeface="Brandon Grotesque Light" panose="020B0303020203060202" pitchFamily="34" charset="0"/>
                        </a:rPr>
                        <a:t>What personality characteristics do they possess? </a:t>
                      </a:r>
                      <a:r>
                        <a:rPr lang="en-US" sz="1700" i="1" dirty="0">
                          <a:latin typeface="Brandon Grotesque Light" panose="020B0303020203060202" pitchFamily="34" charset="0"/>
                        </a:rPr>
                        <a:t> </a:t>
                      </a:r>
                      <a:endParaRPr lang="en-US" sz="1700" dirty="0">
                        <a:latin typeface="Brandon Grotesque Light" panose="020B0303020203060202" pitchFamily="34" charset="0"/>
                      </a:endParaRPr>
                    </a:p>
                    <a:p>
                      <a:pPr marL="285750" indent="-285750" algn="l" fontAlgn="base">
                        <a:buFont typeface="Arial" panose="020B0604020202020204" pitchFamily="34" charset="0"/>
                        <a:buChar char="•"/>
                      </a:pPr>
                      <a:r>
                        <a:rPr lang="en-US" sz="1700" dirty="0">
                          <a:latin typeface="Brandon Grotesque Light" panose="020B0303020203060202" pitchFamily="34" charset="0"/>
                        </a:rPr>
                        <a:t>What is their environment like? </a:t>
                      </a:r>
                    </a:p>
                  </a:txBody>
                  <a:tcPr/>
                </a:tc>
                <a:extLst>
                  <a:ext uri="{0D108BD9-81ED-4DB2-BD59-A6C34878D82A}">
                    <a16:rowId xmlns:a16="http://schemas.microsoft.com/office/drawing/2014/main" val="10000"/>
                  </a:ext>
                </a:extLst>
              </a:tr>
            </a:tbl>
          </a:graphicData>
        </a:graphic>
      </p:graphicFrame>
      <p:sp>
        <p:nvSpPr>
          <p:cNvPr id="6" name="TextBox 5"/>
          <p:cNvSpPr txBox="1"/>
          <p:nvPr/>
        </p:nvSpPr>
        <p:spPr>
          <a:xfrm>
            <a:off x="1524000" y="660698"/>
            <a:ext cx="9144000" cy="461665"/>
          </a:xfrm>
          <a:prstGeom prst="rect">
            <a:avLst/>
          </a:prstGeom>
          <a:noFill/>
        </p:spPr>
        <p:txBody>
          <a:bodyPr wrap="square" rtlCol="0">
            <a:spAutoFit/>
          </a:bodyPr>
          <a:lstStyle/>
          <a:p>
            <a:pPr algn="ctr"/>
            <a:r>
              <a:rPr lang="en-US" sz="2400" dirty="0">
                <a:latin typeface="Brandon Grotesque Light" panose="020B0303020203060202" pitchFamily="34" charset="0"/>
              </a:rPr>
              <a:t>Build a Persona</a:t>
            </a:r>
          </a:p>
        </p:txBody>
      </p:sp>
      <p:cxnSp>
        <p:nvCxnSpPr>
          <p:cNvPr id="7" name="Straight Connector 6"/>
          <p:cNvCxnSpPr/>
          <p:nvPr/>
        </p:nvCxnSpPr>
        <p:spPr>
          <a:xfrm>
            <a:off x="4844562" y="1222131"/>
            <a:ext cx="24970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473319"/>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626268" y="677330"/>
            <a:ext cx="1828800" cy="1828800"/>
          </a:xfrm>
        </p:spPr>
      </p:pic>
      <p:sp>
        <p:nvSpPr>
          <p:cNvPr id="3" name="Text Placeholder 2"/>
          <p:cNvSpPr>
            <a:spLocks noGrp="1"/>
          </p:cNvSpPr>
          <p:nvPr>
            <p:ph type="body" sz="quarter" idx="14"/>
          </p:nvPr>
        </p:nvSpPr>
        <p:spPr/>
        <p:txBody>
          <a:bodyPr/>
          <a:lstStyle/>
          <a:p>
            <a:r>
              <a:rPr lang="en-US" dirty="0">
                <a:solidFill>
                  <a:schemeClr val="accent3">
                    <a:lumMod val="20000"/>
                    <a:lumOff val="80000"/>
                  </a:schemeClr>
                </a:solidFill>
              </a:rPr>
              <a:t>Sample Persona: </a:t>
            </a:r>
            <a:r>
              <a:rPr lang="en-US" dirty="0"/>
              <a:t>Retired Ruth</a:t>
            </a:r>
          </a:p>
        </p:txBody>
      </p:sp>
      <p:sp>
        <p:nvSpPr>
          <p:cNvPr id="4" name="Text Placeholder 3"/>
          <p:cNvSpPr>
            <a:spLocks noGrp="1"/>
          </p:cNvSpPr>
          <p:nvPr>
            <p:ph type="body" sz="quarter" idx="15"/>
          </p:nvPr>
        </p:nvSpPr>
        <p:spPr/>
        <p:txBody>
          <a:bodyPr>
            <a:normAutofit/>
          </a:bodyPr>
          <a:lstStyle/>
          <a:p>
            <a:r>
              <a:rPr lang="en-US" sz="1500" dirty="0">
                <a:solidFill>
                  <a:srgbClr val="7D868C"/>
                </a:solidFill>
              </a:rPr>
              <a:t>Ruth is a retired Baby Boomer.  Ruth is married, she has both raised a family and had 2 different careers.  She is responsible for running her household and managing her family’s finances.</a:t>
            </a:r>
          </a:p>
        </p:txBody>
      </p:sp>
      <p:sp>
        <p:nvSpPr>
          <p:cNvPr id="5" name="Text Placeholder 4"/>
          <p:cNvSpPr>
            <a:spLocks noGrp="1"/>
          </p:cNvSpPr>
          <p:nvPr>
            <p:ph type="body" sz="quarter" idx="16"/>
          </p:nvPr>
        </p:nvSpPr>
        <p:spPr/>
        <p:txBody>
          <a:bodyPr>
            <a:normAutofit/>
          </a:bodyPr>
          <a:lstStyle/>
          <a:p>
            <a:r>
              <a:rPr lang="en-US" sz="1500" dirty="0"/>
              <a:t>When she’s not traveling or planning for her next adventure, Ruth spends her time volunteering and will take on a consulting job from time to time.  She also acts as a secondary caregiver to her grandchildren.</a:t>
            </a:r>
          </a:p>
        </p:txBody>
      </p:sp>
      <p:sp>
        <p:nvSpPr>
          <p:cNvPr id="6" name="Text Placeholder 5"/>
          <p:cNvSpPr>
            <a:spLocks noGrp="1"/>
          </p:cNvSpPr>
          <p:nvPr>
            <p:ph type="body" sz="quarter" idx="17"/>
          </p:nvPr>
        </p:nvSpPr>
        <p:spPr/>
        <p:txBody>
          <a:bodyPr/>
          <a:lstStyle/>
          <a:p>
            <a:r>
              <a:rPr lang="en-US" dirty="0"/>
              <a:t> </a:t>
            </a:r>
          </a:p>
        </p:txBody>
      </p:sp>
      <p:sp>
        <p:nvSpPr>
          <p:cNvPr id="7" name="Text Placeholder 6"/>
          <p:cNvSpPr>
            <a:spLocks noGrp="1"/>
          </p:cNvSpPr>
          <p:nvPr>
            <p:ph type="body" sz="quarter" idx="18"/>
          </p:nvPr>
        </p:nvSpPr>
        <p:spPr/>
        <p:txBody>
          <a:bodyPr/>
          <a:lstStyle/>
          <a:p>
            <a:r>
              <a:rPr lang="en-US" dirty="0"/>
              <a:t> </a:t>
            </a:r>
          </a:p>
        </p:txBody>
      </p:sp>
      <p:sp>
        <p:nvSpPr>
          <p:cNvPr id="8" name="Text Placeholder 7"/>
          <p:cNvSpPr>
            <a:spLocks noGrp="1"/>
          </p:cNvSpPr>
          <p:nvPr>
            <p:ph type="body" sz="quarter" idx="19"/>
          </p:nvPr>
        </p:nvSpPr>
        <p:spPr/>
        <p:txBody>
          <a:bodyPr>
            <a:normAutofit/>
          </a:bodyPr>
          <a:lstStyle/>
          <a:p>
            <a:r>
              <a:rPr lang="en-US" sz="1500" dirty="0">
                <a:solidFill>
                  <a:srgbClr val="7D868C"/>
                </a:solidFill>
              </a:rPr>
              <a:t>62</a:t>
            </a:r>
          </a:p>
        </p:txBody>
      </p:sp>
      <p:sp>
        <p:nvSpPr>
          <p:cNvPr id="9" name="Text Placeholder 8"/>
          <p:cNvSpPr>
            <a:spLocks noGrp="1"/>
          </p:cNvSpPr>
          <p:nvPr>
            <p:ph type="body" sz="quarter" idx="20"/>
          </p:nvPr>
        </p:nvSpPr>
        <p:spPr/>
        <p:txBody>
          <a:bodyPr>
            <a:normAutofit/>
          </a:bodyPr>
          <a:lstStyle/>
          <a:p>
            <a:r>
              <a:rPr lang="en-US" sz="1500" dirty="0">
                <a:solidFill>
                  <a:srgbClr val="7D868C"/>
                </a:solidFill>
              </a:rPr>
              <a:t>College Level</a:t>
            </a:r>
          </a:p>
        </p:txBody>
      </p:sp>
    </p:spTree>
    <p:extLst>
      <p:ext uri="{BB962C8B-B14F-4D97-AF65-F5344CB8AC3E}">
        <p14:creationId xmlns:p14="http://schemas.microsoft.com/office/powerpoint/2010/main" val="2481630462"/>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15201" y="613612"/>
            <a:ext cx="9144000" cy="587250"/>
          </a:xfrm>
          <a:solidFill>
            <a:srgbClr val="7D868C"/>
          </a:solidFill>
        </p:spPr>
        <p:txBody>
          <a:bodyPr anchor="b">
            <a:normAutofit/>
          </a:bodyPr>
          <a:lstStyle/>
          <a:p>
            <a:r>
              <a:rPr lang="en-US" dirty="0">
                <a:solidFill>
                  <a:schemeClr val="bg1"/>
                </a:solidFill>
                <a:latin typeface="Brandon Grotesque Medium" panose="020B0603020203060202" pitchFamily="34" charset="0"/>
              </a:rPr>
              <a:t>TABLE OF CONTENTS</a:t>
            </a:r>
          </a:p>
        </p:txBody>
      </p:sp>
      <p:sp>
        <p:nvSpPr>
          <p:cNvPr id="3" name="Content Placeholder 2"/>
          <p:cNvSpPr>
            <a:spLocks noGrp="1"/>
          </p:cNvSpPr>
          <p:nvPr>
            <p:ph sz="quarter" idx="11"/>
          </p:nvPr>
        </p:nvSpPr>
        <p:spPr>
          <a:xfrm>
            <a:off x="2213039" y="1602377"/>
            <a:ext cx="9144000" cy="4118973"/>
          </a:xfrm>
        </p:spPr>
        <p:txBody>
          <a:bodyPr>
            <a:normAutofit/>
          </a:bodyPr>
          <a:lstStyle/>
          <a:p>
            <a:r>
              <a:rPr lang="en-US" sz="2100" dirty="0">
                <a:solidFill>
                  <a:srgbClr val="1E252B"/>
                </a:solidFill>
                <a:latin typeface="Brandon Grotesque Medium" panose="020B0603020203060202" pitchFamily="34" charset="0"/>
              </a:rPr>
              <a:t>Introduction							</a:t>
            </a:r>
            <a:r>
              <a:rPr lang="en-US" sz="2100" dirty="0">
                <a:solidFill>
                  <a:srgbClr val="1E252B"/>
                </a:solidFill>
              </a:rPr>
              <a:t>3</a:t>
            </a:r>
            <a:r>
              <a:rPr lang="en-US" sz="2100" dirty="0">
                <a:solidFill>
                  <a:srgbClr val="1E252B"/>
                </a:solidFill>
                <a:latin typeface="Brandon Grotesque Medium" panose="020B0603020203060202" pitchFamily="34" charset="0"/>
              </a:rPr>
              <a:t>	</a:t>
            </a:r>
          </a:p>
          <a:p>
            <a:r>
              <a:rPr lang="en-US" sz="2100" dirty="0">
                <a:solidFill>
                  <a:srgbClr val="1E252B"/>
                </a:solidFill>
                <a:latin typeface="Brandon Grotesque Medium" panose="020B0603020203060202" pitchFamily="34" charset="0"/>
              </a:rPr>
              <a:t>Identify &amp; Segment Your Audience					</a:t>
            </a:r>
            <a:r>
              <a:rPr lang="en-US" sz="2100" dirty="0">
                <a:solidFill>
                  <a:srgbClr val="1E252B"/>
                </a:solidFill>
              </a:rPr>
              <a:t>9</a:t>
            </a:r>
          </a:p>
          <a:p>
            <a:r>
              <a:rPr lang="en-US" sz="2100" dirty="0">
                <a:solidFill>
                  <a:srgbClr val="1E252B"/>
                </a:solidFill>
                <a:latin typeface="Brandon Grotesque Medium" panose="020B0603020203060202" pitchFamily="34" charset="0"/>
              </a:rPr>
              <a:t>Discover Where Interests &amp; Expertise Intersect			</a:t>
            </a:r>
            <a:r>
              <a:rPr lang="en-US" sz="2100" dirty="0">
                <a:solidFill>
                  <a:srgbClr val="1E252B"/>
                </a:solidFill>
              </a:rPr>
              <a:t>23</a:t>
            </a:r>
          </a:p>
          <a:p>
            <a:r>
              <a:rPr lang="en-US" sz="2100" dirty="0">
                <a:solidFill>
                  <a:srgbClr val="1E252B"/>
                </a:solidFill>
                <a:latin typeface="Brandon Grotesque Medium" panose="020B0603020203060202" pitchFamily="34" charset="0"/>
              </a:rPr>
              <a:t>Create &amp; Deliver the Content					</a:t>
            </a:r>
            <a:r>
              <a:rPr lang="en-US" sz="2100" dirty="0">
                <a:solidFill>
                  <a:srgbClr val="1E252B"/>
                </a:solidFill>
              </a:rPr>
              <a:t>34</a:t>
            </a:r>
          </a:p>
          <a:p>
            <a:r>
              <a:rPr lang="en-US" sz="2100" dirty="0">
                <a:solidFill>
                  <a:srgbClr val="1E252B"/>
                </a:solidFill>
                <a:latin typeface="Brandon Grotesque Medium" panose="020B0603020203060202" pitchFamily="34" charset="0"/>
              </a:rPr>
              <a:t>Measure &amp; Optimize Your Strategy					</a:t>
            </a:r>
            <a:r>
              <a:rPr lang="en-US" sz="2100" dirty="0">
                <a:solidFill>
                  <a:srgbClr val="1E252B"/>
                </a:solidFill>
              </a:rPr>
              <a:t>44</a:t>
            </a:r>
          </a:p>
          <a:p>
            <a:r>
              <a:rPr lang="en-US" sz="2100" dirty="0">
                <a:solidFill>
                  <a:srgbClr val="1E252B"/>
                </a:solidFill>
                <a:latin typeface="Brandon Grotesque Medium" panose="020B0603020203060202" pitchFamily="34" charset="0"/>
              </a:rPr>
              <a:t>Next Steps							</a:t>
            </a:r>
            <a:r>
              <a:rPr lang="en-US" sz="2100" dirty="0">
                <a:solidFill>
                  <a:srgbClr val="1E252B"/>
                </a:solidFill>
              </a:rPr>
              <a:t>48</a:t>
            </a:r>
          </a:p>
          <a:p>
            <a:r>
              <a:rPr lang="en-US" sz="2100" dirty="0">
                <a:solidFill>
                  <a:srgbClr val="1E252B"/>
                </a:solidFill>
                <a:latin typeface="Brandon Grotesque Medium" panose="020B0603020203060202" pitchFamily="34" charset="0"/>
              </a:rPr>
              <a:t>Content Marketing Worksheets					</a:t>
            </a:r>
            <a:r>
              <a:rPr lang="en-US" sz="2100" dirty="0">
                <a:solidFill>
                  <a:srgbClr val="1E252B"/>
                </a:solidFill>
              </a:rPr>
              <a:t>55</a:t>
            </a:r>
          </a:p>
        </p:txBody>
      </p:sp>
      <p:cxnSp>
        <p:nvCxnSpPr>
          <p:cNvPr id="5" name="Straight Connector 4"/>
          <p:cNvCxnSpPr/>
          <p:nvPr/>
        </p:nvCxnSpPr>
        <p:spPr>
          <a:xfrm>
            <a:off x="3880653" y="2505809"/>
            <a:ext cx="5627077" cy="0"/>
          </a:xfrm>
          <a:prstGeom prst="line">
            <a:avLst/>
          </a:prstGeom>
          <a:ln>
            <a:solidFill>
              <a:schemeClr val="accent3">
                <a:lumMod val="20000"/>
                <a:lumOff val="80000"/>
              </a:schemeClr>
            </a:solidFill>
            <a:prstDash val="dash"/>
          </a:ln>
        </p:spPr>
        <p:style>
          <a:lnRef idx="1">
            <a:schemeClr val="accent3"/>
          </a:lnRef>
          <a:fillRef idx="0">
            <a:schemeClr val="accent3"/>
          </a:fillRef>
          <a:effectRef idx="0">
            <a:schemeClr val="accent3"/>
          </a:effectRef>
          <a:fontRef idx="minor">
            <a:schemeClr val="tx1"/>
          </a:fontRef>
        </p:style>
      </p:cxnSp>
      <p:cxnSp>
        <p:nvCxnSpPr>
          <p:cNvPr id="7" name="Straight Connector 6"/>
          <p:cNvCxnSpPr/>
          <p:nvPr/>
        </p:nvCxnSpPr>
        <p:spPr>
          <a:xfrm>
            <a:off x="6386461" y="2907324"/>
            <a:ext cx="3121269" cy="0"/>
          </a:xfrm>
          <a:prstGeom prst="line">
            <a:avLst/>
          </a:prstGeom>
          <a:ln>
            <a:solidFill>
              <a:schemeClr val="accent3">
                <a:lumMod val="20000"/>
                <a:lumOff val="80000"/>
              </a:schemeClr>
            </a:solidFill>
            <a:prstDash val="dash"/>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a:xfrm>
            <a:off x="5771000" y="3710354"/>
            <a:ext cx="3736730" cy="0"/>
          </a:xfrm>
          <a:prstGeom prst="line">
            <a:avLst/>
          </a:prstGeom>
          <a:ln>
            <a:solidFill>
              <a:schemeClr val="accent3">
                <a:lumMod val="20000"/>
                <a:lumOff val="80000"/>
              </a:schemeClr>
            </a:solidFill>
            <a:prstDash val="dash"/>
          </a:ln>
        </p:spPr>
        <p:style>
          <a:lnRef idx="1">
            <a:schemeClr val="accent3"/>
          </a:lnRef>
          <a:fillRef idx="0">
            <a:schemeClr val="accent3"/>
          </a:fillRef>
          <a:effectRef idx="0">
            <a:schemeClr val="accent3"/>
          </a:effectRef>
          <a:fontRef idx="minor">
            <a:schemeClr val="tx1"/>
          </a:fontRef>
        </p:style>
      </p:cxnSp>
      <p:cxnSp>
        <p:nvCxnSpPr>
          <p:cNvPr id="12" name="Straight Connector 11"/>
          <p:cNvCxnSpPr/>
          <p:nvPr/>
        </p:nvCxnSpPr>
        <p:spPr>
          <a:xfrm>
            <a:off x="6386461" y="4111869"/>
            <a:ext cx="3121269" cy="0"/>
          </a:xfrm>
          <a:prstGeom prst="line">
            <a:avLst/>
          </a:prstGeom>
          <a:ln>
            <a:solidFill>
              <a:schemeClr val="accent3">
                <a:lumMod val="20000"/>
                <a:lumOff val="80000"/>
              </a:schemeClr>
            </a:solidFill>
            <a:prstDash val="dash"/>
          </a:ln>
        </p:spPr>
        <p:style>
          <a:lnRef idx="1">
            <a:schemeClr val="accent3"/>
          </a:lnRef>
          <a:fillRef idx="0">
            <a:schemeClr val="accent3"/>
          </a:fillRef>
          <a:effectRef idx="0">
            <a:schemeClr val="accent3"/>
          </a:effectRef>
          <a:fontRef idx="minor">
            <a:schemeClr val="tx1"/>
          </a:fontRef>
        </p:style>
      </p:cxnSp>
      <p:cxnSp>
        <p:nvCxnSpPr>
          <p:cNvPr id="14" name="Straight Connector 13"/>
          <p:cNvCxnSpPr/>
          <p:nvPr/>
        </p:nvCxnSpPr>
        <p:spPr>
          <a:xfrm>
            <a:off x="3669638" y="4513384"/>
            <a:ext cx="5838092" cy="0"/>
          </a:xfrm>
          <a:prstGeom prst="line">
            <a:avLst/>
          </a:prstGeom>
          <a:ln>
            <a:solidFill>
              <a:schemeClr val="accent3">
                <a:lumMod val="20000"/>
                <a:lumOff val="80000"/>
              </a:schemeClr>
            </a:solidFill>
            <a:prstDash val="dash"/>
          </a:ln>
        </p:spPr>
        <p:style>
          <a:lnRef idx="1">
            <a:schemeClr val="accent3"/>
          </a:lnRef>
          <a:fillRef idx="0">
            <a:schemeClr val="accent3"/>
          </a:fillRef>
          <a:effectRef idx="0">
            <a:schemeClr val="accent3"/>
          </a:effectRef>
          <a:fontRef idx="minor">
            <a:schemeClr val="tx1"/>
          </a:fontRef>
        </p:style>
      </p:cxnSp>
      <p:cxnSp>
        <p:nvCxnSpPr>
          <p:cNvPr id="17" name="Straight Connector 16"/>
          <p:cNvCxnSpPr/>
          <p:nvPr/>
        </p:nvCxnSpPr>
        <p:spPr>
          <a:xfrm>
            <a:off x="7766853" y="3308839"/>
            <a:ext cx="1740877" cy="0"/>
          </a:xfrm>
          <a:prstGeom prst="line">
            <a:avLst/>
          </a:prstGeom>
          <a:ln>
            <a:solidFill>
              <a:schemeClr val="accent3">
                <a:lumMod val="20000"/>
                <a:lumOff val="80000"/>
              </a:schemeClr>
            </a:solidFill>
            <a:prstDash val="dash"/>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p:nvCxnSpPr>
        <p:spPr>
          <a:xfrm>
            <a:off x="6061146" y="4914900"/>
            <a:ext cx="3446584" cy="0"/>
          </a:xfrm>
          <a:prstGeom prst="line">
            <a:avLst/>
          </a:prstGeom>
          <a:ln>
            <a:solidFill>
              <a:schemeClr val="accent3">
                <a:lumMod val="20000"/>
                <a:lumOff val="80000"/>
              </a:schemeClr>
            </a:solidFill>
            <a:prstDash val="dash"/>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05133199"/>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a:r>
              <a:rPr lang="en-US" sz="4800" dirty="0"/>
              <a:t>Step 3: Uncover Pain-Points</a:t>
            </a:r>
          </a:p>
        </p:txBody>
      </p:sp>
      <p:sp>
        <p:nvSpPr>
          <p:cNvPr id="3" name="Subtitle 2"/>
          <p:cNvSpPr>
            <a:spLocks noGrp="1"/>
          </p:cNvSpPr>
          <p:nvPr>
            <p:ph type="subTitle" idx="1"/>
          </p:nvPr>
        </p:nvSpPr>
        <p:spPr/>
        <p:txBody>
          <a:bodyPr>
            <a:noAutofit/>
          </a:bodyPr>
          <a:lstStyle/>
          <a:p>
            <a:pPr algn="l" fontAlgn="base"/>
            <a:r>
              <a:rPr lang="en-US" sz="1700" dirty="0">
                <a:latin typeface="Brandon Grotesque Light" panose="020B0303020203060202" pitchFamily="34" charset="0"/>
              </a:rPr>
              <a:t>Think about the challenges your persona faces and use insights about the daily achievements, struggles, and processes of your persona to uncover what motivates them.</a:t>
            </a:r>
          </a:p>
          <a:p>
            <a:pPr marL="285750" indent="-285750" algn="l" fontAlgn="base">
              <a:buFont typeface="Arial" panose="020B0604020202020204" pitchFamily="34" charset="0"/>
              <a:buChar char="•"/>
            </a:pPr>
            <a:r>
              <a:rPr lang="en-US" sz="1700" dirty="0">
                <a:latin typeface="Brandon Grotesque Light" panose="020B0303020203060202" pitchFamily="34" charset="0"/>
              </a:rPr>
              <a:t>What problems does your persona have?  </a:t>
            </a:r>
          </a:p>
          <a:p>
            <a:pPr marL="285750" indent="-285750" algn="l" fontAlgn="base">
              <a:buFont typeface="Arial" panose="020B0604020202020204" pitchFamily="34" charset="0"/>
              <a:buChar char="•"/>
            </a:pPr>
            <a:r>
              <a:rPr lang="en-US" sz="1700" dirty="0">
                <a:latin typeface="Brandon Grotesque Light" panose="020B0303020203060202" pitchFamily="34" charset="0"/>
              </a:rPr>
              <a:t>Where do their obstacles intersect with your expertise?  </a:t>
            </a:r>
          </a:p>
          <a:p>
            <a:pPr marL="285750" indent="-285750" algn="l" fontAlgn="base">
              <a:buFont typeface="Arial" panose="020B0604020202020204" pitchFamily="34" charset="0"/>
              <a:buChar char="•"/>
            </a:pPr>
            <a:r>
              <a:rPr lang="en-US" sz="1700" dirty="0">
                <a:latin typeface="Brandon Grotesque Light" panose="020B0303020203060202" pitchFamily="34" charset="0"/>
              </a:rPr>
              <a:t>What specific challenges can you help them overcome?</a:t>
            </a:r>
          </a:p>
        </p:txBody>
      </p:sp>
      <p:sp>
        <p:nvSpPr>
          <p:cNvPr id="5" name="TextBox 4"/>
          <p:cNvSpPr txBox="1"/>
          <p:nvPr/>
        </p:nvSpPr>
        <p:spPr>
          <a:xfrm>
            <a:off x="1524000" y="660698"/>
            <a:ext cx="9144000" cy="461665"/>
          </a:xfrm>
          <a:prstGeom prst="rect">
            <a:avLst/>
          </a:prstGeom>
          <a:noFill/>
        </p:spPr>
        <p:txBody>
          <a:bodyPr wrap="square" rtlCol="0">
            <a:spAutoFit/>
          </a:bodyPr>
          <a:lstStyle/>
          <a:p>
            <a:pPr algn="ctr"/>
            <a:r>
              <a:rPr lang="en-US" sz="2400" dirty="0">
                <a:latin typeface="+mj-lt"/>
              </a:rPr>
              <a:t>Build a Persona</a:t>
            </a:r>
          </a:p>
        </p:txBody>
      </p:sp>
      <p:cxnSp>
        <p:nvCxnSpPr>
          <p:cNvPr id="6" name="Straight Connector 5"/>
          <p:cNvCxnSpPr/>
          <p:nvPr/>
        </p:nvCxnSpPr>
        <p:spPr>
          <a:xfrm>
            <a:off x="4844562" y="1222131"/>
            <a:ext cx="24970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321810"/>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626268" y="677330"/>
            <a:ext cx="1828800" cy="1828800"/>
          </a:xfrm>
        </p:spPr>
      </p:pic>
      <p:sp>
        <p:nvSpPr>
          <p:cNvPr id="3" name="Text Placeholder 2"/>
          <p:cNvSpPr>
            <a:spLocks noGrp="1"/>
          </p:cNvSpPr>
          <p:nvPr>
            <p:ph type="body" sz="quarter" idx="14"/>
          </p:nvPr>
        </p:nvSpPr>
        <p:spPr/>
        <p:txBody>
          <a:bodyPr/>
          <a:lstStyle/>
          <a:p>
            <a:r>
              <a:rPr lang="en-US" dirty="0"/>
              <a:t>Sample Persona: Retired Ruth</a:t>
            </a:r>
          </a:p>
        </p:txBody>
      </p:sp>
      <p:sp>
        <p:nvSpPr>
          <p:cNvPr id="4" name="Text Placeholder 3"/>
          <p:cNvSpPr>
            <a:spLocks noGrp="1"/>
          </p:cNvSpPr>
          <p:nvPr>
            <p:ph type="body" sz="quarter" idx="15"/>
          </p:nvPr>
        </p:nvSpPr>
        <p:spPr/>
        <p:txBody>
          <a:bodyPr>
            <a:normAutofit/>
          </a:bodyPr>
          <a:lstStyle/>
          <a:p>
            <a:r>
              <a:rPr lang="en-US" sz="1500" dirty="0">
                <a:solidFill>
                  <a:srgbClr val="7D868C"/>
                </a:solidFill>
              </a:rPr>
              <a:t>Ruth is a retired Baby Boomer.  Ruth is married, she has both raised a family and had 2 different careers.  She is responsible for running her household and managing her family’s finances.</a:t>
            </a:r>
          </a:p>
        </p:txBody>
      </p:sp>
      <p:sp>
        <p:nvSpPr>
          <p:cNvPr id="5" name="Text Placeholder 4"/>
          <p:cNvSpPr>
            <a:spLocks noGrp="1"/>
          </p:cNvSpPr>
          <p:nvPr>
            <p:ph type="body" sz="quarter" idx="16"/>
          </p:nvPr>
        </p:nvSpPr>
        <p:spPr/>
        <p:txBody>
          <a:bodyPr>
            <a:normAutofit/>
          </a:bodyPr>
          <a:lstStyle/>
          <a:p>
            <a:r>
              <a:rPr lang="en-US" sz="1500" dirty="0">
                <a:solidFill>
                  <a:srgbClr val="7D868C"/>
                </a:solidFill>
              </a:rPr>
              <a:t>When she’s not traveling or planning for her next adventure, Ruth spends her time volunteering and will take on a consulting job from time to time.  She also acts as a secondary caregiver to her grandchildren.</a:t>
            </a:r>
          </a:p>
        </p:txBody>
      </p:sp>
      <p:sp>
        <p:nvSpPr>
          <p:cNvPr id="6" name="Text Placeholder 5"/>
          <p:cNvSpPr>
            <a:spLocks noGrp="1"/>
          </p:cNvSpPr>
          <p:nvPr>
            <p:ph type="body" sz="quarter" idx="17"/>
          </p:nvPr>
        </p:nvSpPr>
        <p:spPr/>
        <p:txBody>
          <a:bodyPr>
            <a:normAutofit/>
          </a:bodyPr>
          <a:lstStyle/>
          <a:p>
            <a:pPr marL="285750" indent="-285750">
              <a:buFont typeface="Arial" panose="020B0604020202020204" pitchFamily="34" charset="0"/>
              <a:buChar char="•"/>
            </a:pPr>
            <a:r>
              <a:rPr lang="en-US" sz="1500" dirty="0"/>
              <a:t>Finding time to visit distant family and friends.</a:t>
            </a:r>
          </a:p>
          <a:p>
            <a:pPr marL="285750" indent="-285750">
              <a:buFont typeface="Arial" panose="020B0604020202020204" pitchFamily="34" charset="0"/>
              <a:buChar char="•"/>
            </a:pPr>
            <a:r>
              <a:rPr lang="en-US" sz="1500" dirty="0"/>
              <a:t>Deciding where to spend her fixed income.</a:t>
            </a:r>
          </a:p>
        </p:txBody>
      </p:sp>
      <p:sp>
        <p:nvSpPr>
          <p:cNvPr id="7" name="Text Placeholder 6"/>
          <p:cNvSpPr>
            <a:spLocks noGrp="1"/>
          </p:cNvSpPr>
          <p:nvPr>
            <p:ph type="body" sz="quarter" idx="18"/>
          </p:nvPr>
        </p:nvSpPr>
        <p:spPr/>
        <p:txBody>
          <a:bodyPr>
            <a:normAutofit/>
          </a:bodyPr>
          <a:lstStyle/>
          <a:p>
            <a:pPr marL="285750" indent="-285750">
              <a:buFont typeface="Arial" panose="020B0604020202020204" pitchFamily="34" charset="0"/>
              <a:buChar char="•"/>
            </a:pPr>
            <a:r>
              <a:rPr lang="en-US" sz="1500" dirty="0"/>
              <a:t>Wants to cross a few destinations off of her bucket list.</a:t>
            </a:r>
          </a:p>
          <a:p>
            <a:pPr marL="285750" indent="-285750">
              <a:buFont typeface="Arial" panose="020B0604020202020204" pitchFamily="34" charset="0"/>
              <a:buChar char="•"/>
            </a:pPr>
            <a:r>
              <a:rPr lang="en-US" sz="1500" dirty="0"/>
              <a:t>Wants to travel while she and her husband are still healthy &amp; able.</a:t>
            </a:r>
          </a:p>
        </p:txBody>
      </p:sp>
      <p:sp>
        <p:nvSpPr>
          <p:cNvPr id="8" name="Text Placeholder 7"/>
          <p:cNvSpPr>
            <a:spLocks noGrp="1"/>
          </p:cNvSpPr>
          <p:nvPr>
            <p:ph type="body" sz="quarter" idx="19"/>
          </p:nvPr>
        </p:nvSpPr>
        <p:spPr/>
        <p:txBody>
          <a:bodyPr>
            <a:normAutofit/>
          </a:bodyPr>
          <a:lstStyle/>
          <a:p>
            <a:r>
              <a:rPr lang="en-US" sz="1500" dirty="0">
                <a:solidFill>
                  <a:srgbClr val="7D868C"/>
                </a:solidFill>
              </a:rPr>
              <a:t>62</a:t>
            </a:r>
          </a:p>
        </p:txBody>
      </p:sp>
      <p:sp>
        <p:nvSpPr>
          <p:cNvPr id="9" name="Text Placeholder 8"/>
          <p:cNvSpPr>
            <a:spLocks noGrp="1"/>
          </p:cNvSpPr>
          <p:nvPr>
            <p:ph type="body" sz="quarter" idx="20"/>
          </p:nvPr>
        </p:nvSpPr>
        <p:spPr/>
        <p:txBody>
          <a:bodyPr>
            <a:normAutofit/>
          </a:bodyPr>
          <a:lstStyle/>
          <a:p>
            <a:r>
              <a:rPr lang="en-US" sz="1500" dirty="0">
                <a:solidFill>
                  <a:srgbClr val="7D868C"/>
                </a:solidFill>
              </a:rPr>
              <a:t>College Level</a:t>
            </a:r>
          </a:p>
        </p:txBody>
      </p:sp>
    </p:spTree>
    <p:extLst>
      <p:ext uri="{BB962C8B-B14F-4D97-AF65-F5344CB8AC3E}">
        <p14:creationId xmlns:p14="http://schemas.microsoft.com/office/powerpoint/2010/main" val="4182084498"/>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a:r>
              <a:rPr lang="en-US" sz="4800" dirty="0"/>
              <a:t>Step 4: Validate with Research</a:t>
            </a:r>
          </a:p>
        </p:txBody>
      </p:sp>
      <p:sp>
        <p:nvSpPr>
          <p:cNvPr id="3" name="Subtitle 2"/>
          <p:cNvSpPr>
            <a:spLocks noGrp="1"/>
          </p:cNvSpPr>
          <p:nvPr>
            <p:ph type="subTitle" idx="1"/>
          </p:nvPr>
        </p:nvSpPr>
        <p:spPr/>
        <p:txBody>
          <a:bodyPr>
            <a:noAutofit/>
          </a:bodyPr>
          <a:lstStyle/>
          <a:p>
            <a:pPr algn="l" fontAlgn="base"/>
            <a:r>
              <a:rPr lang="en-US" sz="1700" dirty="0">
                <a:latin typeface="Brandon Grotesque Light" panose="020B0303020203060202" pitchFamily="34" charset="0"/>
              </a:rPr>
              <a:t>Continue to revisit your personas and help them evolve as you discover more about their real-life counterparts. </a:t>
            </a:r>
          </a:p>
          <a:p>
            <a:pPr marL="285750" indent="-285750" algn="l" fontAlgn="base">
              <a:buFont typeface="Arial" panose="020B0604020202020204" pitchFamily="34" charset="0"/>
              <a:buChar char="•"/>
            </a:pPr>
            <a:r>
              <a:rPr lang="en-US" sz="1700" dirty="0">
                <a:latin typeface="Brandon Grotesque Light" panose="020B0303020203060202" pitchFamily="34" charset="0"/>
              </a:rPr>
              <a:t>Meet with customers in person</a:t>
            </a:r>
          </a:p>
          <a:p>
            <a:pPr marL="285750" indent="-285750" algn="l" fontAlgn="base">
              <a:buFont typeface="Arial" panose="020B0604020202020204" pitchFamily="34" charset="0"/>
              <a:buChar char="•"/>
            </a:pPr>
            <a:r>
              <a:rPr lang="en-US" sz="1700" dirty="0">
                <a:latin typeface="Brandon Grotesque Light" panose="020B0303020203060202" pitchFamily="34" charset="0"/>
              </a:rPr>
              <a:t>Create places for feedback at your brick and mortar location</a:t>
            </a:r>
          </a:p>
          <a:p>
            <a:pPr marL="285750" indent="-285750" algn="l" fontAlgn="base">
              <a:buFont typeface="Arial" panose="020B0604020202020204" pitchFamily="34" charset="0"/>
              <a:buChar char="•"/>
            </a:pPr>
            <a:r>
              <a:rPr lang="en-US" sz="1700" dirty="0">
                <a:latin typeface="Brandon Grotesque Light" panose="020B0303020203060202" pitchFamily="34" charset="0"/>
              </a:rPr>
              <a:t>Send out quarterly surveys with tools like </a:t>
            </a:r>
            <a:r>
              <a:rPr lang="en-US" sz="1700" dirty="0" err="1">
                <a:latin typeface="Brandon Grotesque Light" panose="020B0303020203060202" pitchFamily="34" charset="0"/>
              </a:rPr>
              <a:t>Surveygizmo</a:t>
            </a:r>
            <a:r>
              <a:rPr lang="en-US" sz="1700" dirty="0">
                <a:latin typeface="Brandon Grotesque Light" panose="020B0303020203060202" pitchFamily="34" charset="0"/>
              </a:rPr>
              <a:t> or Survey Monkey</a:t>
            </a:r>
          </a:p>
        </p:txBody>
      </p:sp>
      <p:sp>
        <p:nvSpPr>
          <p:cNvPr id="4" name="TextBox 3"/>
          <p:cNvSpPr txBox="1"/>
          <p:nvPr/>
        </p:nvSpPr>
        <p:spPr>
          <a:xfrm>
            <a:off x="1524000" y="660698"/>
            <a:ext cx="9144000" cy="461665"/>
          </a:xfrm>
          <a:prstGeom prst="rect">
            <a:avLst/>
          </a:prstGeom>
          <a:noFill/>
        </p:spPr>
        <p:txBody>
          <a:bodyPr wrap="square" rtlCol="0">
            <a:spAutoFit/>
          </a:bodyPr>
          <a:lstStyle/>
          <a:p>
            <a:pPr algn="ctr"/>
            <a:r>
              <a:rPr lang="en-US" sz="2400" dirty="0">
                <a:latin typeface="+mj-lt"/>
              </a:rPr>
              <a:t>Build a Persona</a:t>
            </a:r>
          </a:p>
        </p:txBody>
      </p:sp>
      <p:cxnSp>
        <p:nvCxnSpPr>
          <p:cNvPr id="5" name="Straight Connector 4"/>
          <p:cNvCxnSpPr/>
          <p:nvPr/>
        </p:nvCxnSpPr>
        <p:spPr>
          <a:xfrm>
            <a:off x="4844562" y="1222131"/>
            <a:ext cx="24970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404921"/>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86ABF"/>
        </a:solidFill>
        <a:effectLst/>
      </p:bgPr>
    </p:bg>
    <p:spTree>
      <p:nvGrpSpPr>
        <p:cNvPr id="1" name=""/>
        <p:cNvGrpSpPr/>
        <p:nvPr/>
      </p:nvGrpSpPr>
      <p:grpSpPr>
        <a:xfrm>
          <a:off x="0" y="0"/>
          <a:ext cx="0" cy="0"/>
          <a:chOff x="0" y="0"/>
          <a:chExt cx="0" cy="0"/>
        </a:xfrm>
      </p:grpSpPr>
      <p:sp>
        <p:nvSpPr>
          <p:cNvPr id="4" name="Rectangle 3"/>
          <p:cNvSpPr/>
          <p:nvPr/>
        </p:nvSpPr>
        <p:spPr>
          <a:xfrm>
            <a:off x="0" y="0"/>
            <a:ext cx="12467493" cy="7060223"/>
          </a:xfrm>
          <a:prstGeom prst="rect">
            <a:avLst/>
          </a:prstGeom>
          <a:solidFill>
            <a:srgbClr val="086A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94702" y="4173294"/>
            <a:ext cx="849923" cy="2387600"/>
          </a:xfrm>
        </p:spPr>
        <p:txBody>
          <a:bodyPr anchor="t">
            <a:normAutofit/>
          </a:bodyPr>
          <a:lstStyle/>
          <a:p>
            <a:pPr algn="l"/>
            <a:r>
              <a:rPr lang="en-US" sz="13000" dirty="0">
                <a:latin typeface="Brandon Grotesque Medium" panose="020B0603020203060202" pitchFamily="34" charset="0"/>
              </a:rPr>
              <a:t>2</a:t>
            </a:r>
          </a:p>
        </p:txBody>
      </p:sp>
      <p:sp>
        <p:nvSpPr>
          <p:cNvPr id="3" name="Subtitle 2"/>
          <p:cNvSpPr>
            <a:spLocks noGrp="1"/>
          </p:cNvSpPr>
          <p:nvPr>
            <p:ph type="subTitle" idx="1"/>
          </p:nvPr>
        </p:nvSpPr>
        <p:spPr>
          <a:xfrm>
            <a:off x="1868729" y="4313953"/>
            <a:ext cx="8664456" cy="1655762"/>
          </a:xfrm>
        </p:spPr>
        <p:txBody>
          <a:bodyPr>
            <a:normAutofit/>
          </a:bodyPr>
          <a:lstStyle/>
          <a:p>
            <a:pPr algn="l"/>
            <a:r>
              <a:rPr lang="en-US" sz="4400" dirty="0">
                <a:latin typeface="Brandon Grotesque Medium" panose="020B0603020203060202" pitchFamily="34" charset="0"/>
              </a:rPr>
              <a:t>Discover Where </a:t>
            </a:r>
          </a:p>
          <a:p>
            <a:pPr algn="l"/>
            <a:r>
              <a:rPr lang="en-US" sz="4400" dirty="0">
                <a:latin typeface="Brandon Grotesque Medium" panose="020B0603020203060202" pitchFamily="34" charset="0"/>
              </a:rPr>
              <a:t>Interests &amp; Expertise Intersect</a:t>
            </a:r>
          </a:p>
        </p:txBody>
      </p:sp>
    </p:spTree>
    <p:extLst>
      <p:ext uri="{BB962C8B-B14F-4D97-AF65-F5344CB8AC3E}">
        <p14:creationId xmlns:p14="http://schemas.microsoft.com/office/powerpoint/2010/main" val="3139776388"/>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normAutofit fontScale="92500"/>
          </a:bodyPr>
          <a:lstStyle/>
          <a:p>
            <a:r>
              <a:rPr lang="en-US" dirty="0">
                <a:solidFill>
                  <a:schemeClr val="bg1"/>
                </a:solidFill>
                <a:latin typeface="Brandon Grotesque Medium" panose="020B0603020203060202" pitchFamily="34" charset="0"/>
              </a:rPr>
              <a:t>DISCOVER WHERE INTERESTS &amp; EXPERTISE INTERSECT</a:t>
            </a:r>
          </a:p>
        </p:txBody>
      </p:sp>
      <p:sp>
        <p:nvSpPr>
          <p:cNvPr id="3" name="Content Placeholder 2"/>
          <p:cNvSpPr>
            <a:spLocks noGrp="1"/>
          </p:cNvSpPr>
          <p:nvPr>
            <p:ph sz="quarter" idx="11"/>
          </p:nvPr>
        </p:nvSpPr>
        <p:spPr>
          <a:xfrm>
            <a:off x="1515201" y="1602377"/>
            <a:ext cx="3682441" cy="4118973"/>
          </a:xfrm>
        </p:spPr>
        <p:txBody>
          <a:bodyPr>
            <a:normAutofit/>
          </a:bodyPr>
          <a:lstStyle/>
          <a:p>
            <a:r>
              <a:rPr lang="en-US" dirty="0"/>
              <a:t>58% of small businesses surveyed in the CMI content marketing report say that creating </a:t>
            </a:r>
            <a:r>
              <a:rPr lang="en-US" dirty="0">
                <a:latin typeface="Brandon Grotesque Medium" panose="020B0603020203060202" pitchFamily="34" charset="0"/>
              </a:rPr>
              <a:t>engaging content </a:t>
            </a:r>
            <a:r>
              <a:rPr lang="en-US" dirty="0"/>
              <a:t>is the most challenging aspect of content marketing.  </a:t>
            </a:r>
          </a:p>
        </p:txBody>
      </p:sp>
      <p:pic>
        <p:nvPicPr>
          <p:cNvPr id="7" name="Picture 6"/>
          <p:cNvPicPr>
            <a:picLocks noChangeAspect="1"/>
          </p:cNvPicPr>
          <p:nvPr/>
        </p:nvPicPr>
        <p:blipFill>
          <a:blip r:embed="rId2"/>
          <a:stretch>
            <a:fillRect/>
          </a:stretch>
        </p:blipFill>
        <p:spPr>
          <a:xfrm>
            <a:off x="8498441" y="2480494"/>
            <a:ext cx="1740296" cy="2362738"/>
          </a:xfrm>
          <a:prstGeom prst="rect">
            <a:avLst/>
          </a:prstGeom>
        </p:spPr>
      </p:pic>
    </p:spTree>
    <p:extLst>
      <p:ext uri="{BB962C8B-B14F-4D97-AF65-F5344CB8AC3E}">
        <p14:creationId xmlns:p14="http://schemas.microsoft.com/office/powerpoint/2010/main" val="2370424852"/>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normAutofit fontScale="92500"/>
          </a:bodyPr>
          <a:lstStyle/>
          <a:p>
            <a:r>
              <a:rPr lang="en-US" dirty="0">
                <a:solidFill>
                  <a:schemeClr val="bg1"/>
                </a:solidFill>
                <a:latin typeface="Brandon Grotesque Medium" panose="020B0603020203060202" pitchFamily="34" charset="0"/>
              </a:rPr>
              <a:t>DISCOVER WHERE INTERESTS &amp; EXPERTISE INTERSECT</a:t>
            </a:r>
          </a:p>
        </p:txBody>
      </p:sp>
      <p:sp>
        <p:nvSpPr>
          <p:cNvPr id="3" name="Content Placeholder 2"/>
          <p:cNvSpPr>
            <a:spLocks noGrp="1"/>
          </p:cNvSpPr>
          <p:nvPr>
            <p:ph sz="quarter" idx="11"/>
          </p:nvPr>
        </p:nvSpPr>
        <p:spPr>
          <a:xfrm>
            <a:off x="1574581" y="1602375"/>
            <a:ext cx="4512620" cy="4118973"/>
          </a:xfrm>
        </p:spPr>
        <p:txBody>
          <a:bodyPr/>
          <a:lstStyle/>
          <a:p>
            <a:r>
              <a:rPr lang="en-US" dirty="0"/>
              <a:t>It’s one thing to present the facts and appeal to a rational buyer. But buyers aren’t rational.  </a:t>
            </a:r>
          </a:p>
          <a:p>
            <a:endParaRPr lang="en-US" dirty="0"/>
          </a:p>
          <a:p>
            <a:r>
              <a:rPr lang="en-US" dirty="0"/>
              <a:t>80% of the time, they make decisions based on their gut. To build trust in your brand, </a:t>
            </a:r>
            <a:r>
              <a:rPr lang="en-US" dirty="0">
                <a:latin typeface="Brandon Grotesque Medium" panose="020B0603020203060202" pitchFamily="34" charset="0"/>
              </a:rPr>
              <a:t>you need to tap into your audience’s emotions.</a:t>
            </a:r>
          </a:p>
        </p:txBody>
      </p:sp>
      <p:pic>
        <p:nvPicPr>
          <p:cNvPr id="8" name="Picture 7"/>
          <p:cNvPicPr>
            <a:picLocks noChangeAspect="1"/>
          </p:cNvPicPr>
          <p:nvPr/>
        </p:nvPicPr>
        <p:blipFill>
          <a:blip r:embed="rId2"/>
          <a:stretch>
            <a:fillRect/>
          </a:stretch>
        </p:blipFill>
        <p:spPr>
          <a:xfrm>
            <a:off x="8852108" y="1635749"/>
            <a:ext cx="1105152" cy="4052223"/>
          </a:xfrm>
          <a:prstGeom prst="rect">
            <a:avLst/>
          </a:prstGeom>
        </p:spPr>
      </p:pic>
    </p:spTree>
    <p:extLst>
      <p:ext uri="{BB962C8B-B14F-4D97-AF65-F5344CB8AC3E}">
        <p14:creationId xmlns:p14="http://schemas.microsoft.com/office/powerpoint/2010/main" val="3029644790"/>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normAutofit fontScale="92500"/>
          </a:bodyPr>
          <a:lstStyle/>
          <a:p>
            <a:r>
              <a:rPr lang="en-US" dirty="0">
                <a:solidFill>
                  <a:schemeClr val="bg1"/>
                </a:solidFill>
                <a:latin typeface="Brandon Grotesque Medium" panose="020B0603020203060202" pitchFamily="34" charset="0"/>
              </a:rPr>
              <a:t>DISCOVER WHERE INTERESTS &amp; EXPERTISE INTERSECT</a:t>
            </a:r>
          </a:p>
        </p:txBody>
      </p:sp>
      <p:sp>
        <p:nvSpPr>
          <p:cNvPr id="3" name="Content Placeholder 2"/>
          <p:cNvSpPr>
            <a:spLocks noGrp="1"/>
          </p:cNvSpPr>
          <p:nvPr>
            <p:ph sz="quarter" idx="11"/>
          </p:nvPr>
        </p:nvSpPr>
        <p:spPr/>
        <p:txBody>
          <a:bodyPr/>
          <a:lstStyle/>
          <a:p>
            <a:r>
              <a:rPr lang="en-US" dirty="0">
                <a:solidFill>
                  <a:srgbClr val="1E252B"/>
                </a:solidFill>
              </a:rPr>
              <a:t>Now that you know who you’re targeting, it’s easier to determine the hot-button topics that will hit an emotional chord with each segment of your audience:</a:t>
            </a:r>
          </a:p>
          <a:p>
            <a:pPr marL="457200" indent="-457200">
              <a:buFont typeface="+mj-lt"/>
              <a:buAutoNum type="arabicPeriod"/>
            </a:pPr>
            <a:r>
              <a:rPr lang="en-US" dirty="0">
                <a:solidFill>
                  <a:srgbClr val="1E252B"/>
                </a:solidFill>
              </a:rPr>
              <a:t>Highlight the hot topics that appeal to your personas</a:t>
            </a:r>
          </a:p>
          <a:p>
            <a:pPr marL="457200" indent="-457200">
              <a:buFont typeface="+mj-lt"/>
              <a:buAutoNum type="arabicPeriod"/>
            </a:pPr>
            <a:r>
              <a:rPr lang="en-US" dirty="0">
                <a:solidFill>
                  <a:srgbClr val="1E252B"/>
                </a:solidFill>
              </a:rPr>
              <a:t>Document your business’s strengths</a:t>
            </a:r>
          </a:p>
          <a:p>
            <a:pPr marL="457200" indent="-457200">
              <a:buFont typeface="+mj-lt"/>
              <a:buAutoNum type="arabicPeriod"/>
            </a:pPr>
            <a:r>
              <a:rPr lang="en-US" dirty="0">
                <a:solidFill>
                  <a:srgbClr val="1E252B"/>
                </a:solidFill>
              </a:rPr>
              <a:t>Find where your personas’ interests and your expertise intersect</a:t>
            </a:r>
          </a:p>
        </p:txBody>
      </p:sp>
    </p:spTree>
    <p:extLst>
      <p:ext uri="{BB962C8B-B14F-4D97-AF65-F5344CB8AC3E}">
        <p14:creationId xmlns:p14="http://schemas.microsoft.com/office/powerpoint/2010/main" val="1469305569"/>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normAutofit fontScale="92500"/>
          </a:bodyPr>
          <a:lstStyle/>
          <a:p>
            <a:r>
              <a:rPr lang="en-US" dirty="0">
                <a:solidFill>
                  <a:schemeClr val="bg1"/>
                </a:solidFill>
                <a:latin typeface="Brandon Grotesque Medium" panose="020B0603020203060202" pitchFamily="34" charset="0"/>
              </a:rPr>
              <a:t>DISCOVER WHERE INTERESTS &amp; EXPERTISE INTERSECT</a:t>
            </a:r>
          </a:p>
        </p:txBody>
      </p:sp>
      <p:sp>
        <p:nvSpPr>
          <p:cNvPr id="3" name="Content Placeholder 2"/>
          <p:cNvSpPr>
            <a:spLocks noGrp="1"/>
          </p:cNvSpPr>
          <p:nvPr>
            <p:ph sz="quarter" idx="11"/>
          </p:nvPr>
        </p:nvSpPr>
        <p:spPr>
          <a:xfrm>
            <a:off x="1515201" y="1602376"/>
            <a:ext cx="4440431" cy="4118973"/>
          </a:xfrm>
        </p:spPr>
        <p:txBody>
          <a:bodyPr/>
          <a:lstStyle/>
          <a:p>
            <a:r>
              <a:rPr lang="en-US" sz="2200" b="1" dirty="0">
                <a:latin typeface="Brandon Grotesque Medium" panose="020B0603020203060202" pitchFamily="34" charset="0"/>
              </a:rPr>
              <a:t>1.  Highlight Hot Topics</a:t>
            </a:r>
          </a:p>
          <a:p>
            <a:r>
              <a:rPr lang="en-US" dirty="0">
                <a:solidFill>
                  <a:srgbClr val="1E252B"/>
                </a:solidFill>
              </a:rPr>
              <a:t>Look at the challenges and motivations you uncovered through buyer personas. Brainstorm around the hot topics that strike a nerve with your audience.</a:t>
            </a:r>
          </a:p>
        </p:txBody>
      </p:sp>
      <p:pic>
        <p:nvPicPr>
          <p:cNvPr id="8" name="Picture 7"/>
          <p:cNvPicPr>
            <a:picLocks noChangeAspect="1"/>
          </p:cNvPicPr>
          <p:nvPr/>
        </p:nvPicPr>
        <p:blipFill>
          <a:blip r:embed="rId2"/>
          <a:stretch>
            <a:fillRect/>
          </a:stretch>
        </p:blipFill>
        <p:spPr>
          <a:xfrm>
            <a:off x="7966187" y="2524953"/>
            <a:ext cx="2693014" cy="2273818"/>
          </a:xfrm>
          <a:prstGeom prst="rect">
            <a:avLst/>
          </a:prstGeom>
        </p:spPr>
      </p:pic>
    </p:spTree>
    <p:extLst>
      <p:ext uri="{BB962C8B-B14F-4D97-AF65-F5344CB8AC3E}">
        <p14:creationId xmlns:p14="http://schemas.microsoft.com/office/powerpoint/2010/main" val="3601190994"/>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ormAutofit fontScale="92500"/>
          </a:bodyPr>
          <a:lstStyle/>
          <a:p>
            <a:r>
              <a:rPr lang="en-US" dirty="0">
                <a:solidFill>
                  <a:schemeClr val="bg1"/>
                </a:solidFill>
                <a:latin typeface="Brandon Grotesque Medium" panose="020B0603020203060202" pitchFamily="34" charset="0"/>
              </a:rPr>
              <a:t>DISCOVER WHERE INTERESTS &amp; EXPERTISE INTERSECT</a:t>
            </a:r>
          </a:p>
        </p:txBody>
      </p:sp>
      <p:sp>
        <p:nvSpPr>
          <p:cNvPr id="3" name="Content Placeholder 2"/>
          <p:cNvSpPr>
            <a:spLocks noGrp="1"/>
          </p:cNvSpPr>
          <p:nvPr>
            <p:ph sz="quarter" idx="11"/>
          </p:nvPr>
        </p:nvSpPr>
        <p:spPr>
          <a:xfrm>
            <a:off x="1515201" y="1602377"/>
            <a:ext cx="5595462" cy="4118973"/>
          </a:xfrm>
        </p:spPr>
        <p:txBody>
          <a:bodyPr>
            <a:normAutofit/>
          </a:bodyPr>
          <a:lstStyle/>
          <a:p>
            <a:r>
              <a:rPr lang="en-US" sz="2200" b="1" dirty="0">
                <a:latin typeface="Brandon Grotesque Medium" panose="020B0603020203060202" pitchFamily="34" charset="0"/>
              </a:rPr>
              <a:t>2.  Document Your Strengths</a:t>
            </a:r>
          </a:p>
          <a:p>
            <a:r>
              <a:rPr lang="en-US" dirty="0"/>
              <a:t>Drill down into your expertise and document your strengths.  </a:t>
            </a:r>
          </a:p>
          <a:p>
            <a:endParaRPr lang="en-US" dirty="0"/>
          </a:p>
          <a:p>
            <a:r>
              <a:rPr lang="en-US" dirty="0"/>
              <a:t>This may seem obvious at first.  For example, if you’re a travel agency, your areas of expertise may include booking reservations, putting together itineraries and international travel.  </a:t>
            </a:r>
            <a:br>
              <a:rPr lang="en-US" dirty="0"/>
            </a:br>
            <a:endParaRPr lang="en-US" dirty="0"/>
          </a:p>
        </p:txBody>
      </p:sp>
      <p:pic>
        <p:nvPicPr>
          <p:cNvPr id="5" name="Picture 4"/>
          <p:cNvPicPr>
            <a:picLocks noChangeAspect="1"/>
          </p:cNvPicPr>
          <p:nvPr/>
        </p:nvPicPr>
        <p:blipFill>
          <a:blip r:embed="rId2"/>
          <a:stretch>
            <a:fillRect/>
          </a:stretch>
        </p:blipFill>
        <p:spPr>
          <a:xfrm>
            <a:off x="8283760" y="2175078"/>
            <a:ext cx="2375441" cy="2604093"/>
          </a:xfrm>
          <a:prstGeom prst="rect">
            <a:avLst/>
          </a:prstGeom>
        </p:spPr>
      </p:pic>
    </p:spTree>
    <p:extLst>
      <p:ext uri="{BB962C8B-B14F-4D97-AF65-F5344CB8AC3E}">
        <p14:creationId xmlns:p14="http://schemas.microsoft.com/office/powerpoint/2010/main" val="1784171903"/>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normAutofit fontScale="92500"/>
          </a:bodyPr>
          <a:lstStyle/>
          <a:p>
            <a:r>
              <a:rPr lang="en-US" dirty="0">
                <a:solidFill>
                  <a:schemeClr val="bg1"/>
                </a:solidFill>
                <a:latin typeface="Brandon Grotesque Medium" panose="020B0603020203060202" pitchFamily="34" charset="0"/>
              </a:rPr>
              <a:t>DISCOVER WHERE INTERESTS &amp; EXPERTISE INTERSECT</a:t>
            </a:r>
          </a:p>
        </p:txBody>
      </p:sp>
      <p:sp>
        <p:nvSpPr>
          <p:cNvPr id="3" name="Content Placeholder 2"/>
          <p:cNvSpPr>
            <a:spLocks noGrp="1"/>
          </p:cNvSpPr>
          <p:nvPr>
            <p:ph sz="quarter" idx="11"/>
          </p:nvPr>
        </p:nvSpPr>
        <p:spPr>
          <a:xfrm>
            <a:off x="1929901" y="1482061"/>
            <a:ext cx="8314599" cy="4118973"/>
          </a:xfrm>
        </p:spPr>
        <p:txBody>
          <a:bodyPr>
            <a:normAutofit/>
          </a:bodyPr>
          <a:lstStyle/>
          <a:p>
            <a:r>
              <a:rPr lang="en-US" dirty="0">
                <a:solidFill>
                  <a:srgbClr val="1E252B"/>
                </a:solidFill>
              </a:rPr>
              <a:t>But, if you go beyond the surface, you can uncover additional areas of expertise that could prove super useful to your audience as you’re create content.  </a:t>
            </a:r>
          </a:p>
          <a:p>
            <a:endParaRPr lang="en-US" dirty="0">
              <a:solidFill>
                <a:srgbClr val="1E252B"/>
              </a:solidFill>
            </a:endParaRPr>
          </a:p>
          <a:p>
            <a:r>
              <a:rPr lang="en-US" dirty="0">
                <a:solidFill>
                  <a:srgbClr val="1E252B"/>
                </a:solidFill>
              </a:rPr>
              <a:t>Creating relationships across borders, choosing the right activities on a trip, and coordinating group events are all skills a travel agency may have that they could tap into as they’re creating content for their audience. </a:t>
            </a:r>
            <a:br>
              <a:rPr lang="en-US" dirty="0">
                <a:solidFill>
                  <a:srgbClr val="1E252B"/>
                </a:solidFill>
              </a:rPr>
            </a:br>
            <a:endParaRPr lang="en-US" dirty="0">
              <a:solidFill>
                <a:srgbClr val="1E252B"/>
              </a:solidFill>
            </a:endParaRPr>
          </a:p>
        </p:txBody>
      </p:sp>
    </p:spTree>
    <p:extLst>
      <p:ext uri="{BB962C8B-B14F-4D97-AF65-F5344CB8AC3E}">
        <p14:creationId xmlns:p14="http://schemas.microsoft.com/office/powerpoint/2010/main" val="2173558039"/>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INTRODUCTION</a:t>
            </a:r>
          </a:p>
        </p:txBody>
      </p:sp>
      <p:sp>
        <p:nvSpPr>
          <p:cNvPr id="3" name="Content Placeholder 2"/>
          <p:cNvSpPr>
            <a:spLocks noGrp="1"/>
          </p:cNvSpPr>
          <p:nvPr>
            <p:ph sz="quarter" idx="11"/>
          </p:nvPr>
        </p:nvSpPr>
        <p:spPr/>
        <p:txBody>
          <a:bodyPr>
            <a:normAutofit/>
          </a:bodyPr>
          <a:lstStyle/>
          <a:p>
            <a:r>
              <a:rPr lang="en-US" dirty="0">
                <a:solidFill>
                  <a:srgbClr val="1E252B"/>
                </a:solidFill>
              </a:rPr>
              <a:t>As a busy business owner, you are in the trenches every day, keeping your business running smoothly.  </a:t>
            </a:r>
          </a:p>
          <a:p>
            <a:endParaRPr lang="en-US" dirty="0">
              <a:solidFill>
                <a:srgbClr val="1E252B"/>
              </a:solidFill>
            </a:endParaRPr>
          </a:p>
          <a:p>
            <a:r>
              <a:rPr lang="en-US" dirty="0">
                <a:solidFill>
                  <a:srgbClr val="1E252B"/>
                </a:solidFill>
              </a:rPr>
              <a:t>Creating content might not be at the top of your list… </a:t>
            </a:r>
          </a:p>
          <a:p>
            <a:endParaRPr lang="en-US" dirty="0">
              <a:solidFill>
                <a:srgbClr val="1E252B"/>
              </a:solidFill>
            </a:endParaRPr>
          </a:p>
          <a:p>
            <a:r>
              <a:rPr lang="en-US" dirty="0">
                <a:solidFill>
                  <a:srgbClr val="1E252B"/>
                </a:solidFill>
              </a:rPr>
              <a:t>But it should be.</a:t>
            </a:r>
          </a:p>
        </p:txBody>
      </p:sp>
      <p:pic>
        <p:nvPicPr>
          <p:cNvPr id="6" name="Picture 5"/>
          <p:cNvPicPr>
            <a:picLocks noChangeAspect="1"/>
          </p:cNvPicPr>
          <p:nvPr/>
        </p:nvPicPr>
        <p:blipFill>
          <a:blip r:embed="rId2"/>
          <a:stretch>
            <a:fillRect/>
          </a:stretch>
        </p:blipFill>
        <p:spPr>
          <a:xfrm>
            <a:off x="7966472" y="2404714"/>
            <a:ext cx="2223006" cy="2337332"/>
          </a:xfrm>
          <a:prstGeom prst="rect">
            <a:avLst/>
          </a:prstGeom>
        </p:spPr>
      </p:pic>
      <p:pic>
        <p:nvPicPr>
          <p:cNvPr id="7" name="Picture 6"/>
          <p:cNvPicPr>
            <a:picLocks noChangeAspect="1"/>
          </p:cNvPicPr>
          <p:nvPr/>
        </p:nvPicPr>
        <p:blipFill>
          <a:blip r:embed="rId3"/>
          <a:stretch>
            <a:fillRect/>
          </a:stretch>
        </p:blipFill>
        <p:spPr>
          <a:xfrm>
            <a:off x="10376354" y="3856148"/>
            <a:ext cx="282847" cy="885898"/>
          </a:xfrm>
          <a:prstGeom prst="rect">
            <a:avLst/>
          </a:prstGeom>
        </p:spPr>
      </p:pic>
    </p:spTree>
    <p:extLst>
      <p:ext uri="{BB962C8B-B14F-4D97-AF65-F5344CB8AC3E}">
        <p14:creationId xmlns:p14="http://schemas.microsoft.com/office/powerpoint/2010/main" val="4199530985"/>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normAutofit fontScale="92500"/>
          </a:bodyPr>
          <a:lstStyle/>
          <a:p>
            <a:r>
              <a:rPr lang="en-US" dirty="0">
                <a:solidFill>
                  <a:schemeClr val="bg1"/>
                </a:solidFill>
                <a:latin typeface="Brandon Grotesque Medium" panose="020B0603020203060202" pitchFamily="34" charset="0"/>
              </a:rPr>
              <a:t>DISCOVER WHERE INTERESTS &amp; EXPERTISE INTERSECT</a:t>
            </a:r>
          </a:p>
        </p:txBody>
      </p:sp>
      <p:sp>
        <p:nvSpPr>
          <p:cNvPr id="3" name="Content Placeholder 2"/>
          <p:cNvSpPr>
            <a:spLocks noGrp="1"/>
          </p:cNvSpPr>
          <p:nvPr>
            <p:ph sz="quarter" idx="11"/>
          </p:nvPr>
        </p:nvSpPr>
        <p:spPr>
          <a:xfrm>
            <a:off x="1515201" y="1602377"/>
            <a:ext cx="5691715" cy="4118973"/>
          </a:xfrm>
        </p:spPr>
        <p:txBody>
          <a:bodyPr>
            <a:normAutofit/>
          </a:bodyPr>
          <a:lstStyle/>
          <a:p>
            <a:r>
              <a:rPr lang="en-US" sz="2200" b="1" dirty="0">
                <a:solidFill>
                  <a:srgbClr val="1E252B"/>
                </a:solidFill>
                <a:latin typeface="Brandon Grotesque Medium" panose="020B0603020203060202" pitchFamily="34" charset="0"/>
              </a:rPr>
              <a:t>3.  Find Intersection of Interests and Expertise</a:t>
            </a:r>
          </a:p>
          <a:p>
            <a:r>
              <a:rPr lang="en-US" dirty="0"/>
              <a:t>Look at your audience’s interests and your areas of expertise.  Where their interests and your expertise intersect is your goldmine of content.</a:t>
            </a:r>
            <a:br>
              <a:rPr lang="en-US" dirty="0"/>
            </a:br>
            <a:endParaRPr lang="en-US" dirty="0"/>
          </a:p>
        </p:txBody>
      </p:sp>
      <p:pic>
        <p:nvPicPr>
          <p:cNvPr id="6" name="Picture 5"/>
          <p:cNvPicPr>
            <a:picLocks noChangeAspect="1"/>
          </p:cNvPicPr>
          <p:nvPr/>
        </p:nvPicPr>
        <p:blipFill>
          <a:blip r:embed="rId2"/>
          <a:stretch>
            <a:fillRect/>
          </a:stretch>
        </p:blipFill>
        <p:spPr>
          <a:xfrm>
            <a:off x="8262766" y="2268028"/>
            <a:ext cx="2235709" cy="2273818"/>
          </a:xfrm>
          <a:prstGeom prst="rect">
            <a:avLst/>
          </a:prstGeom>
        </p:spPr>
      </p:pic>
    </p:spTree>
    <p:extLst>
      <p:ext uri="{BB962C8B-B14F-4D97-AF65-F5344CB8AC3E}">
        <p14:creationId xmlns:p14="http://schemas.microsoft.com/office/powerpoint/2010/main" val="1270158229"/>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a:t>Retired Ruth</a:t>
            </a:r>
          </a:p>
        </p:txBody>
      </p:sp>
      <p:sp>
        <p:nvSpPr>
          <p:cNvPr id="3" name="Text Placeholder 2"/>
          <p:cNvSpPr>
            <a:spLocks noGrp="1"/>
          </p:cNvSpPr>
          <p:nvPr>
            <p:ph type="body" sz="quarter" idx="15"/>
          </p:nvPr>
        </p:nvSpPr>
        <p:spPr/>
        <p:txBody>
          <a:bodyPr/>
          <a:lstStyle/>
          <a:p>
            <a:r>
              <a:rPr lang="en-US" sz="1600" dirty="0">
                <a:solidFill>
                  <a:srgbClr val="C03371"/>
                </a:solidFill>
              </a:rPr>
              <a:t>Saving money</a:t>
            </a:r>
          </a:p>
          <a:p>
            <a:r>
              <a:rPr lang="en-US" sz="1600" dirty="0">
                <a:solidFill>
                  <a:srgbClr val="C03371"/>
                </a:solidFill>
              </a:rPr>
              <a:t>Living on fixed budget</a:t>
            </a:r>
          </a:p>
          <a:p>
            <a:r>
              <a:rPr lang="en-US" sz="1600" dirty="0">
                <a:solidFill>
                  <a:srgbClr val="FC5021"/>
                </a:solidFill>
              </a:rPr>
              <a:t>Getting the family together</a:t>
            </a:r>
          </a:p>
          <a:p>
            <a:r>
              <a:rPr lang="en-US" sz="1600" dirty="0">
                <a:solidFill>
                  <a:srgbClr val="30C3C0"/>
                </a:solidFill>
              </a:rPr>
              <a:t>Staying in touch with relatives across the country</a:t>
            </a:r>
          </a:p>
          <a:p>
            <a:r>
              <a:rPr lang="en-US" sz="1600" dirty="0">
                <a:solidFill>
                  <a:srgbClr val="086ABF"/>
                </a:solidFill>
              </a:rPr>
              <a:t>Seeing other countries</a:t>
            </a:r>
          </a:p>
          <a:p>
            <a:r>
              <a:rPr lang="en-US" sz="1600" dirty="0">
                <a:solidFill>
                  <a:srgbClr val="C03371"/>
                </a:solidFill>
              </a:rPr>
              <a:t>Senior discounts</a:t>
            </a:r>
          </a:p>
          <a:p>
            <a:endParaRPr lang="en-US" dirty="0"/>
          </a:p>
        </p:txBody>
      </p:sp>
      <p:sp>
        <p:nvSpPr>
          <p:cNvPr id="4" name="Text Placeholder 3"/>
          <p:cNvSpPr>
            <a:spLocks noGrp="1"/>
          </p:cNvSpPr>
          <p:nvPr>
            <p:ph type="body" sz="quarter" idx="16"/>
          </p:nvPr>
        </p:nvSpPr>
        <p:spPr/>
        <p:txBody>
          <a:bodyPr>
            <a:normAutofit/>
          </a:bodyPr>
          <a:lstStyle/>
          <a:p>
            <a:r>
              <a:rPr lang="en-US" sz="1600" dirty="0">
                <a:solidFill>
                  <a:srgbClr val="086ABF"/>
                </a:solidFill>
              </a:rPr>
              <a:t>Booking reservations</a:t>
            </a:r>
          </a:p>
          <a:p>
            <a:r>
              <a:rPr lang="en-US" sz="1600" dirty="0">
                <a:solidFill>
                  <a:srgbClr val="C03371"/>
                </a:solidFill>
              </a:rPr>
              <a:t>Finding deals</a:t>
            </a:r>
          </a:p>
          <a:p>
            <a:r>
              <a:rPr lang="en-US" sz="1600" dirty="0">
                <a:solidFill>
                  <a:srgbClr val="FC5021"/>
                </a:solidFill>
              </a:rPr>
              <a:t>Travel itineraries</a:t>
            </a:r>
          </a:p>
          <a:p>
            <a:r>
              <a:rPr lang="en-US" sz="1600" dirty="0">
                <a:solidFill>
                  <a:srgbClr val="086ABF"/>
                </a:solidFill>
              </a:rPr>
              <a:t>International travel</a:t>
            </a:r>
          </a:p>
          <a:p>
            <a:r>
              <a:rPr lang="en-US" sz="1600" dirty="0">
                <a:solidFill>
                  <a:srgbClr val="30C3C0"/>
                </a:solidFill>
              </a:rPr>
              <a:t>Creating relationships across borders</a:t>
            </a:r>
          </a:p>
          <a:p>
            <a:r>
              <a:rPr lang="en-US" sz="1600" dirty="0">
                <a:solidFill>
                  <a:srgbClr val="FC5021"/>
                </a:solidFill>
              </a:rPr>
              <a:t>Choosing the right activities on a trip</a:t>
            </a:r>
          </a:p>
          <a:p>
            <a:r>
              <a:rPr lang="en-US" sz="1600" dirty="0">
                <a:solidFill>
                  <a:srgbClr val="FC5021"/>
                </a:solidFill>
              </a:rPr>
              <a:t>Coordinating group events</a:t>
            </a:r>
          </a:p>
          <a:p>
            <a:endParaRPr lang="en-US" sz="1600" dirty="0"/>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886692577"/>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a:t>Retired Ruth</a:t>
            </a:r>
          </a:p>
        </p:txBody>
      </p:sp>
      <p:sp>
        <p:nvSpPr>
          <p:cNvPr id="3" name="Text Placeholder 2"/>
          <p:cNvSpPr>
            <a:spLocks noGrp="1"/>
          </p:cNvSpPr>
          <p:nvPr>
            <p:ph type="body" sz="quarter" idx="15"/>
          </p:nvPr>
        </p:nvSpPr>
        <p:spPr/>
        <p:txBody>
          <a:bodyPr spcCol="228600">
            <a:normAutofit/>
          </a:bodyPr>
          <a:lstStyle/>
          <a:p>
            <a:r>
              <a:rPr lang="en-US" sz="1600" dirty="0">
                <a:solidFill>
                  <a:srgbClr val="1E252B"/>
                </a:solidFill>
              </a:rPr>
              <a:t>Travel Discounts Seniors Can Take Advantage Of</a:t>
            </a:r>
          </a:p>
          <a:p>
            <a:r>
              <a:rPr lang="en-US" sz="1600" dirty="0">
                <a:solidFill>
                  <a:srgbClr val="1E252B"/>
                </a:solidFill>
              </a:rPr>
              <a:t>Plan a Destination Reunion Your Family Will Never Forget</a:t>
            </a:r>
          </a:p>
          <a:p>
            <a:r>
              <a:rPr lang="en-US" sz="1600" dirty="0">
                <a:solidFill>
                  <a:srgbClr val="1E252B"/>
                </a:solidFill>
              </a:rPr>
              <a:t>Family Far Away?  How to Use Skype to Stay Connected</a:t>
            </a:r>
          </a:p>
          <a:p>
            <a:r>
              <a:rPr lang="en-US" sz="1600" dirty="0">
                <a:solidFill>
                  <a:srgbClr val="1E252B"/>
                </a:solidFill>
              </a:rPr>
              <a:t>10 International Travel Destinations To See In Your 60s</a:t>
            </a:r>
          </a:p>
          <a:p>
            <a:r>
              <a:rPr lang="en-US" sz="1600" dirty="0">
                <a:solidFill>
                  <a:srgbClr val="1E252B"/>
                </a:solidFill>
              </a:rPr>
              <a:t>Tips for Planning a Senior-Friendly Itinerary</a:t>
            </a:r>
          </a:p>
          <a:p>
            <a:r>
              <a:rPr lang="en-US" sz="1600" dirty="0">
                <a:solidFill>
                  <a:srgbClr val="1E252B"/>
                </a:solidFill>
              </a:rPr>
              <a:t>20 Best Walking Paths in the World</a:t>
            </a:r>
          </a:p>
          <a:p>
            <a:r>
              <a:rPr lang="en-US" sz="1600" dirty="0">
                <a:solidFill>
                  <a:srgbClr val="1E252B"/>
                </a:solidFill>
              </a:rPr>
              <a:t>How to Budget for Your Next Trip – Without Blowing Your Nest Egg</a:t>
            </a:r>
          </a:p>
          <a:p>
            <a:r>
              <a:rPr lang="en-US" sz="1600" dirty="0">
                <a:solidFill>
                  <a:srgbClr val="1E252B"/>
                </a:solidFill>
              </a:rPr>
              <a:t>Visiting the Grandkids? 5 Ways to Be a Great Guest</a:t>
            </a:r>
          </a:p>
          <a:p>
            <a:r>
              <a:rPr lang="en-US" sz="1600" dirty="0">
                <a:solidFill>
                  <a:srgbClr val="1E252B"/>
                </a:solidFill>
              </a:rPr>
              <a:t>Explorer, Beach Bum, Dancing Queen – What Type of Traveler are You?</a:t>
            </a:r>
          </a:p>
          <a:p>
            <a:r>
              <a:rPr lang="en-US" sz="1600" dirty="0">
                <a:solidFill>
                  <a:srgbClr val="1E252B"/>
                </a:solidFill>
              </a:rPr>
              <a:t>7 Walking Sticks for Your Next Travel Adventure</a:t>
            </a:r>
          </a:p>
          <a:p>
            <a:r>
              <a:rPr lang="en-US" sz="1600" dirty="0">
                <a:solidFill>
                  <a:srgbClr val="1E252B"/>
                </a:solidFill>
              </a:rPr>
              <a:t>In Case of A Health Emergency – A Travel Checklist</a:t>
            </a:r>
          </a:p>
          <a:p>
            <a:endParaRPr lang="en-US" sz="1600" dirty="0">
              <a:solidFill>
                <a:srgbClr val="1E252B"/>
              </a:solidFill>
            </a:endParaRPr>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229119252"/>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ormAutofit fontScale="92500"/>
          </a:bodyPr>
          <a:lstStyle/>
          <a:p>
            <a:r>
              <a:rPr lang="en-US" dirty="0">
                <a:solidFill>
                  <a:schemeClr val="bg1"/>
                </a:solidFill>
                <a:latin typeface="Brandon Grotesque Medium" panose="020B0603020203060202" pitchFamily="34" charset="0"/>
              </a:rPr>
              <a:t>DISCOVER WHERE INTERESTS &amp; EXPERTISE INTERSECT</a:t>
            </a:r>
          </a:p>
        </p:txBody>
      </p:sp>
      <p:sp>
        <p:nvSpPr>
          <p:cNvPr id="3" name="Content Placeholder 2"/>
          <p:cNvSpPr>
            <a:spLocks noGrp="1"/>
          </p:cNvSpPr>
          <p:nvPr>
            <p:ph sz="quarter" idx="11"/>
          </p:nvPr>
        </p:nvSpPr>
        <p:spPr>
          <a:xfrm>
            <a:off x="1515201" y="1671816"/>
            <a:ext cx="9144000" cy="3544207"/>
          </a:xfrm>
        </p:spPr>
        <p:txBody>
          <a:bodyPr>
            <a:normAutofit/>
          </a:bodyPr>
          <a:lstStyle/>
          <a:p>
            <a:r>
              <a:rPr lang="en-US" sz="2000" dirty="0">
                <a:solidFill>
                  <a:srgbClr val="1E252B"/>
                </a:solidFill>
              </a:rPr>
              <a:t>Brainstorming topics that intersect your customer’s interests and your expertise can also help you build your SEO keyword strategy. </a:t>
            </a:r>
          </a:p>
          <a:p>
            <a:br>
              <a:rPr lang="en-US" sz="2000" dirty="0">
                <a:solidFill>
                  <a:srgbClr val="1E252B"/>
                </a:solidFill>
              </a:rPr>
            </a:br>
            <a:r>
              <a:rPr lang="en-US" sz="2000" dirty="0">
                <a:solidFill>
                  <a:srgbClr val="1E252B"/>
                </a:solidFill>
              </a:rPr>
              <a:t>Your topics can give you ideas for new keywords that your audience may be searching for online. Targeting these keywords through content like blog posts, articles and landing pages can help drive organic traffic to your website, expanding your audience.</a:t>
            </a:r>
          </a:p>
        </p:txBody>
      </p:sp>
      <p:sp>
        <p:nvSpPr>
          <p:cNvPr id="4" name="Text Placeholder 3"/>
          <p:cNvSpPr>
            <a:spLocks noGrp="1"/>
          </p:cNvSpPr>
          <p:nvPr>
            <p:ph type="body" sz="quarter" idx="12"/>
          </p:nvPr>
        </p:nvSpPr>
        <p:spPr>
          <a:xfrm>
            <a:off x="1515201" y="1671816"/>
            <a:ext cx="9143999" cy="574675"/>
          </a:xfrm>
        </p:spPr>
        <p:txBody>
          <a:bodyPr>
            <a:normAutofit/>
          </a:bodyPr>
          <a:lstStyle/>
          <a:p>
            <a:r>
              <a:rPr lang="en-US" sz="2200" b="1" dirty="0">
                <a:solidFill>
                  <a:srgbClr val="1E252B"/>
                </a:solidFill>
                <a:latin typeface="Brandon Grotesque Medium" panose="020B0603020203060202" pitchFamily="34" charset="0"/>
              </a:rPr>
              <a:t>Interests, Expertise &amp; SEO</a:t>
            </a:r>
            <a:endParaRPr lang="en-US" sz="2200" dirty="0">
              <a:solidFill>
                <a:srgbClr val="1E252B"/>
              </a:solidFill>
              <a:latin typeface="Brandon Grotesque Medium" panose="020B0603020203060202" pitchFamily="34" charset="0"/>
            </a:endParaRPr>
          </a:p>
        </p:txBody>
      </p:sp>
    </p:spTree>
    <p:extLst>
      <p:ext uri="{BB962C8B-B14F-4D97-AF65-F5344CB8AC3E}">
        <p14:creationId xmlns:p14="http://schemas.microsoft.com/office/powerpoint/2010/main" val="3317213876"/>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0C3C0"/>
        </a:solidFill>
        <a:effectLst/>
      </p:bgPr>
    </p:bg>
    <p:spTree>
      <p:nvGrpSpPr>
        <p:cNvPr id="1" name=""/>
        <p:cNvGrpSpPr/>
        <p:nvPr/>
      </p:nvGrpSpPr>
      <p:grpSpPr>
        <a:xfrm>
          <a:off x="0" y="0"/>
          <a:ext cx="0" cy="0"/>
          <a:chOff x="0" y="0"/>
          <a:chExt cx="0" cy="0"/>
        </a:xfrm>
      </p:grpSpPr>
      <p:sp>
        <p:nvSpPr>
          <p:cNvPr id="4" name="Rectangle 3"/>
          <p:cNvSpPr/>
          <p:nvPr/>
        </p:nvSpPr>
        <p:spPr>
          <a:xfrm>
            <a:off x="-105508" y="-79131"/>
            <a:ext cx="12467493" cy="7060223"/>
          </a:xfrm>
          <a:prstGeom prst="rect">
            <a:avLst/>
          </a:prstGeom>
          <a:solidFill>
            <a:srgbClr val="30C3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2671" y="4197357"/>
            <a:ext cx="849923" cy="2387600"/>
          </a:xfrm>
        </p:spPr>
        <p:txBody>
          <a:bodyPr anchor="t">
            <a:normAutofit/>
          </a:bodyPr>
          <a:lstStyle/>
          <a:p>
            <a:pPr algn="l"/>
            <a:r>
              <a:rPr lang="en-US" sz="13000" dirty="0">
                <a:latin typeface="Brandon Grotesque Medium" panose="020B0603020203060202" pitchFamily="34" charset="0"/>
              </a:rPr>
              <a:t>3</a:t>
            </a:r>
          </a:p>
        </p:txBody>
      </p:sp>
      <p:sp>
        <p:nvSpPr>
          <p:cNvPr id="3" name="Subtitle 2"/>
          <p:cNvSpPr>
            <a:spLocks noGrp="1"/>
          </p:cNvSpPr>
          <p:nvPr>
            <p:ph type="subTitle" idx="1"/>
          </p:nvPr>
        </p:nvSpPr>
        <p:spPr>
          <a:xfrm>
            <a:off x="1868729" y="4313953"/>
            <a:ext cx="8664456" cy="1655762"/>
          </a:xfrm>
        </p:spPr>
        <p:txBody>
          <a:bodyPr>
            <a:normAutofit/>
          </a:bodyPr>
          <a:lstStyle/>
          <a:p>
            <a:pPr algn="l"/>
            <a:r>
              <a:rPr lang="en-US" sz="4400" dirty="0">
                <a:latin typeface="Brandon Grotesque Medium" panose="020B0603020203060202" pitchFamily="34" charset="0"/>
              </a:rPr>
              <a:t>Create &amp; Deliver</a:t>
            </a:r>
          </a:p>
          <a:p>
            <a:pPr algn="l"/>
            <a:r>
              <a:rPr lang="en-US" sz="4400" dirty="0">
                <a:latin typeface="Brandon Grotesque Medium" panose="020B0603020203060202" pitchFamily="34" charset="0"/>
              </a:rPr>
              <a:t>The Content</a:t>
            </a:r>
          </a:p>
        </p:txBody>
      </p:sp>
    </p:spTree>
    <p:extLst>
      <p:ext uri="{BB962C8B-B14F-4D97-AF65-F5344CB8AC3E}">
        <p14:creationId xmlns:p14="http://schemas.microsoft.com/office/powerpoint/2010/main" val="88382954"/>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CREATE AND DELIVER THE CONTENT</a:t>
            </a:r>
          </a:p>
        </p:txBody>
      </p:sp>
      <p:sp>
        <p:nvSpPr>
          <p:cNvPr id="3" name="Content Placeholder 2"/>
          <p:cNvSpPr>
            <a:spLocks noGrp="1"/>
          </p:cNvSpPr>
          <p:nvPr>
            <p:ph sz="quarter" idx="11"/>
          </p:nvPr>
        </p:nvSpPr>
        <p:spPr>
          <a:xfrm>
            <a:off x="1515201" y="1271361"/>
            <a:ext cx="9144000" cy="4118973"/>
          </a:xfrm>
        </p:spPr>
        <p:txBody>
          <a:bodyPr/>
          <a:lstStyle/>
          <a:p>
            <a:r>
              <a:rPr lang="en-US" dirty="0">
                <a:solidFill>
                  <a:srgbClr val="1E252B"/>
                </a:solidFill>
              </a:rPr>
              <a:t>You’ve got a rich supply of hot topics that appeal to your ideal buyer.  Now you’re ready to write and package your content for your audience.</a:t>
            </a:r>
          </a:p>
        </p:txBody>
      </p:sp>
    </p:spTree>
    <p:extLst>
      <p:ext uri="{BB962C8B-B14F-4D97-AF65-F5344CB8AC3E}">
        <p14:creationId xmlns:p14="http://schemas.microsoft.com/office/powerpoint/2010/main" val="3389132023"/>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lstStyle/>
          <a:p>
            <a:r>
              <a:rPr lang="en-US" dirty="0">
                <a:solidFill>
                  <a:schemeClr val="bg1"/>
                </a:solidFill>
                <a:latin typeface="Brandon Grotesque Medium" panose="020B0603020203060202" pitchFamily="34" charset="0"/>
              </a:rPr>
              <a:t>CREATE AND DELIVER THE CONTENT</a:t>
            </a:r>
          </a:p>
        </p:txBody>
      </p:sp>
      <p:sp>
        <p:nvSpPr>
          <p:cNvPr id="3" name="Content Placeholder 2"/>
          <p:cNvSpPr>
            <a:spLocks noGrp="1"/>
          </p:cNvSpPr>
          <p:nvPr>
            <p:ph sz="quarter" idx="11"/>
          </p:nvPr>
        </p:nvSpPr>
        <p:spPr>
          <a:xfrm>
            <a:off x="1515201" y="2177143"/>
            <a:ext cx="4139641" cy="3544207"/>
          </a:xfrm>
        </p:spPr>
        <p:txBody>
          <a:bodyPr>
            <a:normAutofit/>
          </a:bodyPr>
          <a:lstStyle/>
          <a:p>
            <a:r>
              <a:rPr lang="en-US" sz="1700" dirty="0"/>
              <a:t>Creating content can mean more than just writing a blog post every month.  There are many ways you can deliver content. Each medium has its own nuances that will change the tone, length, structure, and creative of your content.  </a:t>
            </a:r>
          </a:p>
          <a:p>
            <a:endParaRPr lang="en-US" sz="1700" dirty="0"/>
          </a:p>
          <a:p>
            <a:r>
              <a:rPr lang="en-US" sz="1700" dirty="0"/>
              <a:t>Choosing the main avenues through which you’ll deliver your content will help your team better plan and execute on your content strategy.</a:t>
            </a:r>
          </a:p>
        </p:txBody>
      </p:sp>
      <p:sp>
        <p:nvSpPr>
          <p:cNvPr id="4" name="Text Placeholder 3"/>
          <p:cNvSpPr>
            <a:spLocks noGrp="1"/>
          </p:cNvSpPr>
          <p:nvPr>
            <p:ph type="body" sz="quarter" idx="12"/>
          </p:nvPr>
        </p:nvSpPr>
        <p:spPr>
          <a:xfrm>
            <a:off x="1515201" y="1436914"/>
            <a:ext cx="9143999" cy="574675"/>
          </a:xfrm>
        </p:spPr>
        <p:txBody>
          <a:bodyPr/>
          <a:lstStyle/>
          <a:p>
            <a:r>
              <a:rPr lang="en-US" dirty="0">
                <a:solidFill>
                  <a:srgbClr val="1E252B"/>
                </a:solidFill>
                <a:latin typeface="Brandon Grotesque Medium" panose="020B0603020203060202" pitchFamily="34" charset="0"/>
              </a:rPr>
              <a:t>The Medium</a:t>
            </a:r>
          </a:p>
        </p:txBody>
      </p:sp>
      <p:pic>
        <p:nvPicPr>
          <p:cNvPr id="10" name="Picture 9"/>
          <p:cNvPicPr>
            <a:picLocks noChangeAspect="1"/>
          </p:cNvPicPr>
          <p:nvPr/>
        </p:nvPicPr>
        <p:blipFill>
          <a:blip r:embed="rId2"/>
          <a:stretch>
            <a:fillRect/>
          </a:stretch>
        </p:blipFill>
        <p:spPr>
          <a:xfrm>
            <a:off x="7620000" y="748846"/>
            <a:ext cx="4572000" cy="6400800"/>
          </a:xfrm>
          <a:prstGeom prst="rect">
            <a:avLst/>
          </a:prstGeom>
        </p:spPr>
      </p:pic>
    </p:spTree>
    <p:extLst>
      <p:ext uri="{BB962C8B-B14F-4D97-AF65-F5344CB8AC3E}">
        <p14:creationId xmlns:p14="http://schemas.microsoft.com/office/powerpoint/2010/main" val="1454025000"/>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CREATE AND DELIVER THE CONTENT</a:t>
            </a:r>
          </a:p>
        </p:txBody>
      </p:sp>
      <p:sp>
        <p:nvSpPr>
          <p:cNvPr id="3" name="Content Placeholder 2"/>
          <p:cNvSpPr>
            <a:spLocks noGrp="1"/>
          </p:cNvSpPr>
          <p:nvPr>
            <p:ph sz="quarter" idx="11"/>
          </p:nvPr>
        </p:nvSpPr>
        <p:spPr>
          <a:xfrm>
            <a:off x="1515201" y="1889805"/>
            <a:ext cx="9144000" cy="3544207"/>
          </a:xfrm>
        </p:spPr>
        <p:txBody>
          <a:bodyPr>
            <a:normAutofit/>
          </a:bodyPr>
          <a:lstStyle/>
          <a:p>
            <a:r>
              <a:rPr lang="en-US" sz="1700" dirty="0"/>
              <a:t>The medium for your content can depend a lot on your budget and resources.  While blog posts, articles, and long form posts on LinkedIn can usually be tackled in house, specialized content like infographics and videos may require help from an outside source.  </a:t>
            </a:r>
          </a:p>
          <a:p>
            <a:br>
              <a:rPr lang="en-US" sz="1700" dirty="0"/>
            </a:br>
            <a:r>
              <a:rPr lang="en-US" sz="1700" dirty="0"/>
              <a:t>Decide what types of content your talent and budget can produce so you can easily plan content creation.</a:t>
            </a:r>
          </a:p>
        </p:txBody>
      </p:sp>
      <p:sp>
        <p:nvSpPr>
          <p:cNvPr id="4" name="Text Placeholder 3"/>
          <p:cNvSpPr>
            <a:spLocks noGrp="1"/>
          </p:cNvSpPr>
          <p:nvPr>
            <p:ph type="body" sz="quarter" idx="12"/>
          </p:nvPr>
        </p:nvSpPr>
        <p:spPr>
          <a:xfrm>
            <a:off x="1515202" y="1602468"/>
            <a:ext cx="9143999" cy="574675"/>
          </a:xfrm>
        </p:spPr>
        <p:txBody>
          <a:bodyPr/>
          <a:lstStyle/>
          <a:p>
            <a:r>
              <a:rPr lang="en-US" dirty="0">
                <a:solidFill>
                  <a:srgbClr val="1E252B"/>
                </a:solidFill>
                <a:latin typeface="Brandon Grotesque Medium" panose="020B0603020203060202" pitchFamily="34" charset="0"/>
              </a:rPr>
              <a:t>The Medium</a:t>
            </a:r>
          </a:p>
        </p:txBody>
      </p:sp>
    </p:spTree>
    <p:extLst>
      <p:ext uri="{BB962C8B-B14F-4D97-AF65-F5344CB8AC3E}">
        <p14:creationId xmlns:p14="http://schemas.microsoft.com/office/powerpoint/2010/main" val="2027621436"/>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30698879"/>
              </p:ext>
            </p:extLst>
          </p:nvPr>
        </p:nvGraphicFramePr>
        <p:xfrm>
          <a:off x="616439" y="1310054"/>
          <a:ext cx="10813560" cy="4389120"/>
        </p:xfrm>
        <a:graphic>
          <a:graphicData uri="http://schemas.openxmlformats.org/drawingml/2006/table">
            <a:tbl>
              <a:tblPr firstRow="1" bandRow="1">
                <a:tableStyleId>{073A0DAA-6AF3-43AB-8588-CEC1D06C72B9}</a:tableStyleId>
              </a:tblPr>
              <a:tblGrid>
                <a:gridCol w="2162712">
                  <a:extLst>
                    <a:ext uri="{9D8B030D-6E8A-4147-A177-3AD203B41FA5}">
                      <a16:colId xmlns:a16="http://schemas.microsoft.com/office/drawing/2014/main" val="20000"/>
                    </a:ext>
                  </a:extLst>
                </a:gridCol>
                <a:gridCol w="2162712">
                  <a:extLst>
                    <a:ext uri="{9D8B030D-6E8A-4147-A177-3AD203B41FA5}">
                      <a16:colId xmlns:a16="http://schemas.microsoft.com/office/drawing/2014/main" val="20001"/>
                    </a:ext>
                  </a:extLst>
                </a:gridCol>
                <a:gridCol w="2162712">
                  <a:extLst>
                    <a:ext uri="{9D8B030D-6E8A-4147-A177-3AD203B41FA5}">
                      <a16:colId xmlns:a16="http://schemas.microsoft.com/office/drawing/2014/main" val="20002"/>
                    </a:ext>
                  </a:extLst>
                </a:gridCol>
                <a:gridCol w="2162712">
                  <a:extLst>
                    <a:ext uri="{9D8B030D-6E8A-4147-A177-3AD203B41FA5}">
                      <a16:colId xmlns:a16="http://schemas.microsoft.com/office/drawing/2014/main" val="20003"/>
                    </a:ext>
                  </a:extLst>
                </a:gridCol>
                <a:gridCol w="2162712">
                  <a:extLst>
                    <a:ext uri="{9D8B030D-6E8A-4147-A177-3AD203B41FA5}">
                      <a16:colId xmlns:a16="http://schemas.microsoft.com/office/drawing/2014/main" val="20004"/>
                    </a:ext>
                  </a:extLst>
                </a:gridCol>
              </a:tblGrid>
              <a:tr h="319518">
                <a:tc>
                  <a:txBody>
                    <a:bodyPr/>
                    <a:lstStyle/>
                    <a:p>
                      <a:r>
                        <a:rPr lang="en-US" dirty="0">
                          <a:solidFill>
                            <a:schemeClr val="bg1"/>
                          </a:solidFill>
                          <a:latin typeface="Brandon Grotesque Medium" panose="020B0603020203060202" pitchFamily="34" charset="0"/>
                        </a:rPr>
                        <a:t>Medium</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303E48"/>
                    </a:solidFill>
                  </a:tcPr>
                </a:tc>
                <a:tc>
                  <a:txBody>
                    <a:bodyPr/>
                    <a:lstStyle/>
                    <a:p>
                      <a:r>
                        <a:rPr lang="en-US" dirty="0">
                          <a:solidFill>
                            <a:schemeClr val="bg1"/>
                          </a:solidFill>
                          <a:latin typeface="Brandon Grotesque Medium" panose="020B0603020203060202" pitchFamily="34" charset="0"/>
                        </a:rPr>
                        <a:t>Tools Needed</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303E48"/>
                    </a:solidFill>
                  </a:tcPr>
                </a:tc>
                <a:tc>
                  <a:txBody>
                    <a:bodyPr/>
                    <a:lstStyle/>
                    <a:p>
                      <a:r>
                        <a:rPr lang="en-US" dirty="0">
                          <a:solidFill>
                            <a:schemeClr val="bg1"/>
                          </a:solidFill>
                          <a:latin typeface="Brandon Grotesque Medium" panose="020B0603020203060202" pitchFamily="34" charset="0"/>
                        </a:rPr>
                        <a:t>In</a:t>
                      </a:r>
                      <a:r>
                        <a:rPr lang="en-US" baseline="0" dirty="0">
                          <a:solidFill>
                            <a:schemeClr val="bg1"/>
                          </a:solidFill>
                          <a:latin typeface="Brandon Grotesque Medium" panose="020B0603020203060202" pitchFamily="34" charset="0"/>
                        </a:rPr>
                        <a:t>-House</a:t>
                      </a:r>
                      <a:endParaRPr lang="en-US" dirty="0">
                        <a:solidFill>
                          <a:schemeClr val="bg1"/>
                        </a:solidFill>
                        <a:latin typeface="Brandon Grotesque Medium" panose="020B06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303E48"/>
                    </a:solidFill>
                  </a:tcPr>
                </a:tc>
                <a:tc>
                  <a:txBody>
                    <a:bodyPr/>
                    <a:lstStyle/>
                    <a:p>
                      <a:r>
                        <a:rPr lang="en-US" dirty="0">
                          <a:solidFill>
                            <a:schemeClr val="bg1"/>
                          </a:solidFill>
                          <a:latin typeface="Brandon Grotesque Medium" panose="020B0603020203060202" pitchFamily="34" charset="0"/>
                        </a:rPr>
                        <a:t>Out-Source</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303E48"/>
                    </a:solidFill>
                  </a:tcPr>
                </a:tc>
                <a:tc>
                  <a:txBody>
                    <a:bodyPr/>
                    <a:lstStyle/>
                    <a:p>
                      <a:r>
                        <a:rPr lang="en-US" dirty="0">
                          <a:solidFill>
                            <a:schemeClr val="bg1"/>
                          </a:solidFill>
                          <a:latin typeface="Brandon Grotesque Medium" panose="020B0603020203060202" pitchFamily="34" charset="0"/>
                        </a:rPr>
                        <a:t>Frequency</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303E48"/>
                    </a:solidFill>
                  </a:tcPr>
                </a:tc>
                <a:extLst>
                  <a:ext uri="{0D108BD9-81ED-4DB2-BD59-A6C34878D82A}">
                    <a16:rowId xmlns:a16="http://schemas.microsoft.com/office/drawing/2014/main" val="10000"/>
                  </a:ext>
                </a:extLst>
              </a:tr>
              <a:tr h="319518">
                <a:tc>
                  <a:txBody>
                    <a:bodyPr/>
                    <a:lstStyle/>
                    <a:p>
                      <a:r>
                        <a:rPr lang="en-US" dirty="0">
                          <a:solidFill>
                            <a:schemeClr val="tx1"/>
                          </a:solidFill>
                          <a:latin typeface="Brandon Grotesque Light" panose="020B0303020203060202" pitchFamily="34" charset="0"/>
                        </a:rPr>
                        <a:t>Blog</a:t>
                      </a:r>
                      <a:r>
                        <a:rPr lang="en-US" baseline="0" dirty="0">
                          <a:solidFill>
                            <a:schemeClr val="tx1"/>
                          </a:solidFill>
                          <a:latin typeface="Brandon Grotesque Light" panose="020B0303020203060202" pitchFamily="34" charset="0"/>
                        </a:rPr>
                        <a:t> Post</a:t>
                      </a:r>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err="1">
                          <a:solidFill>
                            <a:schemeClr val="tx1"/>
                          </a:solidFill>
                          <a:latin typeface="Brandon Grotesque Light" panose="020B0303020203060202" pitchFamily="34" charset="0"/>
                        </a:rPr>
                        <a:t>Wordpress</a:t>
                      </a:r>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Brandon Grotesque Light" panose="020B0303020203060202" pitchFamily="34" charset="0"/>
                        </a:rPr>
                        <a:t>X</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Brandon Grotesque Light" panose="020B0303020203060202" pitchFamily="34" charset="0"/>
                        </a:rPr>
                        <a:t>1x per week</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19518">
                <a:tc>
                  <a:txBody>
                    <a:bodyPr/>
                    <a:lstStyle/>
                    <a:p>
                      <a:r>
                        <a:rPr lang="en-US" dirty="0">
                          <a:solidFill>
                            <a:schemeClr val="tx1"/>
                          </a:solidFill>
                          <a:latin typeface="Brandon Grotesque Light" panose="020B0303020203060202" pitchFamily="34" charset="0"/>
                        </a:rPr>
                        <a:t>Slide Share</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Brandon Grotesque Light" panose="020B0303020203060202" pitchFamily="34" charset="0"/>
                        </a:rPr>
                        <a:t>PowerPoint</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Brandon Grotesque Light" panose="020B0303020203060202" pitchFamily="34" charset="0"/>
                        </a:rPr>
                        <a:t>X</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Brandon Grotesque Light" panose="020B0303020203060202" pitchFamily="34" charset="0"/>
                        </a:rPr>
                        <a:t>1x per</a:t>
                      </a:r>
                      <a:r>
                        <a:rPr lang="en-US" baseline="0" dirty="0">
                          <a:solidFill>
                            <a:schemeClr val="tx1"/>
                          </a:solidFill>
                          <a:latin typeface="Brandon Grotesque Light" panose="020B0303020203060202" pitchFamily="34" charset="0"/>
                        </a:rPr>
                        <a:t> month</a:t>
                      </a:r>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19518">
                <a:tc>
                  <a:txBody>
                    <a:bodyPr/>
                    <a:lstStyle/>
                    <a:p>
                      <a:r>
                        <a:rPr lang="en-US" dirty="0">
                          <a:solidFill>
                            <a:schemeClr val="tx1"/>
                          </a:solidFill>
                          <a:latin typeface="Brandon Grotesque Light" panose="020B0303020203060202" pitchFamily="34" charset="0"/>
                        </a:rPr>
                        <a:t>Guide</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Brandon Grotesque Light" panose="020B0303020203060202" pitchFamily="34" charset="0"/>
                        </a:rPr>
                        <a:t>X</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Brandon Grotesque Light" panose="020B0303020203060202" pitchFamily="34" charset="0"/>
                        </a:rPr>
                        <a:t>1x per quarter</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19518">
                <a:tc>
                  <a:txBody>
                    <a:bodyPr/>
                    <a:lstStyle/>
                    <a:p>
                      <a:r>
                        <a:rPr lang="en-US" dirty="0">
                          <a:solidFill>
                            <a:schemeClr val="tx1"/>
                          </a:solidFill>
                          <a:latin typeface="Brandon Grotesque Light" panose="020B0303020203060202" pitchFamily="34" charset="0"/>
                        </a:rPr>
                        <a:t>Video</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Brandon Grotesque Light" panose="020B0303020203060202" pitchFamily="34" charset="0"/>
                        </a:rPr>
                        <a:t>X</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Brandon Grotesque Light" panose="020B0303020203060202" pitchFamily="34" charset="0"/>
                        </a:rPr>
                        <a:t>1x per</a:t>
                      </a:r>
                      <a:r>
                        <a:rPr lang="en-US" baseline="0" dirty="0">
                          <a:solidFill>
                            <a:schemeClr val="tx1"/>
                          </a:solidFill>
                          <a:latin typeface="Brandon Grotesque Light" panose="020B0303020203060202" pitchFamily="34" charset="0"/>
                        </a:rPr>
                        <a:t> quarter</a:t>
                      </a:r>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19518">
                <a:tc>
                  <a:txBody>
                    <a:bodyPr/>
                    <a:lstStyle/>
                    <a:p>
                      <a:r>
                        <a:rPr lang="en-US" dirty="0">
                          <a:solidFill>
                            <a:schemeClr val="tx1"/>
                          </a:solidFill>
                          <a:latin typeface="Brandon Grotesque Light" panose="020B0303020203060202" pitchFamily="34" charset="0"/>
                        </a:rPr>
                        <a:t>Webinar</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Brandon Grotesque Light" panose="020B0303020203060202" pitchFamily="34" charset="0"/>
                        </a:rPr>
                        <a:t>Go-To Webinar</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Brandon Grotesque Light" panose="020B0303020203060202" pitchFamily="34" charset="0"/>
                        </a:rPr>
                        <a:t>X</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tx1"/>
                          </a:solidFill>
                          <a:latin typeface="Brandon Grotesque Light" panose="020B0303020203060202" pitchFamily="34" charset="0"/>
                        </a:rPr>
                        <a:t>1x per month</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9518">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19518">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19518">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19518">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19518">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19518">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tx1"/>
                        </a:solidFill>
                        <a:latin typeface="Brandon Grotesque Light" panose="020B0303020203060202"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769998078"/>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CREATE AND DELIVER THE CONTENT</a:t>
            </a:r>
          </a:p>
        </p:txBody>
      </p:sp>
      <p:sp>
        <p:nvSpPr>
          <p:cNvPr id="3" name="Content Placeholder 2"/>
          <p:cNvSpPr>
            <a:spLocks noGrp="1"/>
          </p:cNvSpPr>
          <p:nvPr>
            <p:ph sz="quarter" idx="11"/>
          </p:nvPr>
        </p:nvSpPr>
        <p:spPr>
          <a:xfrm>
            <a:off x="1515201" y="2177142"/>
            <a:ext cx="9144000" cy="3544207"/>
          </a:xfrm>
        </p:spPr>
        <p:txBody>
          <a:bodyPr/>
          <a:lstStyle/>
          <a:p>
            <a:r>
              <a:rPr lang="en-US" sz="2000" dirty="0"/>
              <a:t>Up to this point, you know:</a:t>
            </a:r>
          </a:p>
          <a:p>
            <a:pPr marL="285750" indent="-285750">
              <a:buFont typeface="Arial" panose="020B0604020202020204" pitchFamily="34" charset="0"/>
              <a:buChar char="•"/>
            </a:pPr>
            <a:r>
              <a:rPr lang="en-US" sz="2000" dirty="0"/>
              <a:t>Who you’re creating content for.  </a:t>
            </a:r>
          </a:p>
          <a:p>
            <a:pPr marL="285750" indent="-285750">
              <a:buFont typeface="Arial" panose="020B0604020202020204" pitchFamily="34" charset="0"/>
              <a:buChar char="•"/>
            </a:pPr>
            <a:r>
              <a:rPr lang="en-US" sz="2000" dirty="0"/>
              <a:t>What topics you’re going to tackle. </a:t>
            </a:r>
          </a:p>
          <a:p>
            <a:pPr marL="285750" indent="-285750">
              <a:buFont typeface="Arial" panose="020B0604020202020204" pitchFamily="34" charset="0"/>
              <a:buChar char="•"/>
            </a:pPr>
            <a:r>
              <a:rPr lang="en-US" sz="2000" dirty="0"/>
              <a:t>How you’re going to present your content. </a:t>
            </a:r>
          </a:p>
          <a:p>
            <a:pPr marL="285750" indent="-285750">
              <a:buFont typeface="Arial" panose="020B0604020202020204" pitchFamily="34" charset="0"/>
              <a:buChar char="•"/>
            </a:pPr>
            <a:endParaRPr lang="en-US" sz="2000" dirty="0"/>
          </a:p>
          <a:p>
            <a:r>
              <a:rPr lang="en-US" sz="2000" dirty="0"/>
              <a:t>The last step to documenting your content strategy is to plan what you’re going to publish and when you’re going to publish it.</a:t>
            </a:r>
          </a:p>
          <a:p>
            <a:endParaRPr lang="en-US" dirty="0"/>
          </a:p>
        </p:txBody>
      </p:sp>
      <p:sp>
        <p:nvSpPr>
          <p:cNvPr id="4" name="Text Placeholder 3"/>
          <p:cNvSpPr>
            <a:spLocks noGrp="1"/>
          </p:cNvSpPr>
          <p:nvPr>
            <p:ph type="body" sz="quarter" idx="12"/>
          </p:nvPr>
        </p:nvSpPr>
        <p:spPr>
          <a:xfrm>
            <a:off x="1515201" y="1436914"/>
            <a:ext cx="9143999" cy="574675"/>
          </a:xfrm>
        </p:spPr>
        <p:txBody>
          <a:bodyPr/>
          <a:lstStyle/>
          <a:p>
            <a:r>
              <a:rPr lang="en-US" dirty="0">
                <a:solidFill>
                  <a:srgbClr val="1E252B"/>
                </a:solidFill>
                <a:latin typeface="Brandon Grotesque Medium" panose="020B0603020203060202" pitchFamily="34" charset="0"/>
              </a:rPr>
              <a:t>The Schedule</a:t>
            </a:r>
          </a:p>
        </p:txBody>
      </p:sp>
    </p:spTree>
    <p:extLst>
      <p:ext uri="{BB962C8B-B14F-4D97-AF65-F5344CB8AC3E}">
        <p14:creationId xmlns:p14="http://schemas.microsoft.com/office/powerpoint/2010/main" val="1131981089"/>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INTRODUCTION</a:t>
            </a:r>
          </a:p>
        </p:txBody>
      </p:sp>
      <p:sp>
        <p:nvSpPr>
          <p:cNvPr id="3" name="Content Placeholder 2"/>
          <p:cNvSpPr>
            <a:spLocks noGrp="1"/>
          </p:cNvSpPr>
          <p:nvPr>
            <p:ph sz="quarter" idx="11"/>
          </p:nvPr>
        </p:nvSpPr>
        <p:spPr/>
        <p:txBody>
          <a:bodyPr/>
          <a:lstStyle/>
          <a:p>
            <a:r>
              <a:rPr lang="en-US" dirty="0">
                <a:solidFill>
                  <a:srgbClr val="1E252B"/>
                </a:solidFill>
              </a:rPr>
              <a:t>In fact, small businesses that just blog consistently gain </a:t>
            </a:r>
            <a:r>
              <a:rPr lang="en-US" dirty="0">
                <a:solidFill>
                  <a:srgbClr val="1E252B"/>
                </a:solidFill>
                <a:latin typeface="Brandon Grotesque Medium" panose="020B0603020203060202" pitchFamily="34" charset="0"/>
              </a:rPr>
              <a:t>126% more leads </a:t>
            </a:r>
            <a:r>
              <a:rPr lang="en-US" dirty="0">
                <a:solidFill>
                  <a:srgbClr val="1E252B"/>
                </a:solidFill>
              </a:rPr>
              <a:t>than businesses that don’t.</a:t>
            </a:r>
          </a:p>
          <a:p>
            <a:endParaRPr lang="en-US" dirty="0">
              <a:solidFill>
                <a:srgbClr val="1E252B"/>
              </a:solidFill>
            </a:endParaRPr>
          </a:p>
          <a:p>
            <a:r>
              <a:rPr lang="en-US" dirty="0">
                <a:solidFill>
                  <a:srgbClr val="1E252B"/>
                </a:solidFill>
              </a:rPr>
              <a:t>And that’s just one reason to create compelling content.  Others include: </a:t>
            </a:r>
          </a:p>
          <a:p>
            <a:pPr marL="342900" indent="-342900">
              <a:buFont typeface="Arial" panose="020B0604020202020204" pitchFamily="34" charset="0"/>
              <a:buChar char="•"/>
            </a:pPr>
            <a:r>
              <a:rPr lang="en-US" dirty="0">
                <a:solidFill>
                  <a:srgbClr val="1E252B"/>
                </a:solidFill>
              </a:rPr>
              <a:t>The boost in web traffic you can get from SEO</a:t>
            </a:r>
          </a:p>
          <a:p>
            <a:pPr marL="342900" indent="-342900">
              <a:buFont typeface="Arial" panose="020B0604020202020204" pitchFamily="34" charset="0"/>
              <a:buChar char="•"/>
            </a:pPr>
            <a:r>
              <a:rPr lang="en-US" dirty="0">
                <a:solidFill>
                  <a:srgbClr val="1E252B"/>
                </a:solidFill>
              </a:rPr>
              <a:t>Having content on hand to share with your social networks</a:t>
            </a:r>
          </a:p>
          <a:p>
            <a:pPr marL="342900" indent="-342900">
              <a:buFont typeface="Arial" panose="020B0604020202020204" pitchFamily="34" charset="0"/>
              <a:buChar char="•"/>
            </a:pPr>
            <a:r>
              <a:rPr lang="en-US" dirty="0">
                <a:solidFill>
                  <a:srgbClr val="1E252B"/>
                </a:solidFill>
              </a:rPr>
              <a:t>Using content to nurture your relationship with prospects and customers</a:t>
            </a:r>
          </a:p>
        </p:txBody>
      </p:sp>
      <p:pic>
        <p:nvPicPr>
          <p:cNvPr id="4" name="Picture 3"/>
          <p:cNvPicPr>
            <a:picLocks noChangeAspect="1"/>
          </p:cNvPicPr>
          <p:nvPr/>
        </p:nvPicPr>
        <p:blipFill>
          <a:blip r:embed="rId2"/>
          <a:stretch>
            <a:fillRect/>
          </a:stretch>
        </p:blipFill>
        <p:spPr>
          <a:xfrm>
            <a:off x="7215969" y="696686"/>
            <a:ext cx="4572000" cy="6400800"/>
          </a:xfrm>
          <a:prstGeom prst="rect">
            <a:avLst/>
          </a:prstGeom>
        </p:spPr>
      </p:pic>
    </p:spTree>
    <p:extLst>
      <p:ext uri="{BB962C8B-B14F-4D97-AF65-F5344CB8AC3E}">
        <p14:creationId xmlns:p14="http://schemas.microsoft.com/office/powerpoint/2010/main" val="832532205"/>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CREATE AND DELIVER THE CONTENT</a:t>
            </a:r>
          </a:p>
        </p:txBody>
      </p:sp>
      <p:sp>
        <p:nvSpPr>
          <p:cNvPr id="3" name="Content Placeholder 2"/>
          <p:cNvSpPr>
            <a:spLocks noGrp="1"/>
          </p:cNvSpPr>
          <p:nvPr>
            <p:ph sz="quarter" idx="11"/>
          </p:nvPr>
        </p:nvSpPr>
        <p:spPr/>
        <p:txBody>
          <a:bodyPr/>
          <a:lstStyle/>
          <a:p>
            <a:r>
              <a:rPr lang="en-US" dirty="0"/>
              <a:t>That’s where a content calendar, or editorial calendar can come in handy.  We’ve broken out our calendar into 6 week blocks or “sprints.”  </a:t>
            </a:r>
          </a:p>
          <a:p>
            <a:br>
              <a:rPr lang="en-US" dirty="0"/>
            </a:br>
            <a:r>
              <a:rPr lang="en-US" dirty="0"/>
              <a:t>Why?</a:t>
            </a:r>
          </a:p>
          <a:p>
            <a:br>
              <a:rPr lang="en-US" dirty="0"/>
            </a:br>
            <a:r>
              <a:rPr lang="en-US" dirty="0"/>
              <a:t>Because planning a year’s worth of content at one time just isn’t effective.</a:t>
            </a:r>
          </a:p>
        </p:txBody>
      </p:sp>
      <p:pic>
        <p:nvPicPr>
          <p:cNvPr id="6" name="Picture Placeholder 5"/>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22829" r="36813" b="9800"/>
          <a:stretch/>
        </p:blipFill>
        <p:spPr>
          <a:xfrm>
            <a:off x="7715794" y="1811815"/>
            <a:ext cx="2943407" cy="3700095"/>
          </a:xfrm>
        </p:spPr>
      </p:pic>
      <p:sp>
        <p:nvSpPr>
          <p:cNvPr id="4" name="Text Placeholder 3"/>
          <p:cNvSpPr>
            <a:spLocks noGrp="1"/>
          </p:cNvSpPr>
          <p:nvPr>
            <p:ph type="body" sz="quarter" idx="4294967295"/>
          </p:nvPr>
        </p:nvSpPr>
        <p:spPr>
          <a:xfrm>
            <a:off x="1515201" y="1481580"/>
            <a:ext cx="9144000" cy="492021"/>
          </a:xfrm>
        </p:spPr>
        <p:txBody>
          <a:bodyPr>
            <a:normAutofit/>
          </a:bodyPr>
          <a:lstStyle/>
          <a:p>
            <a:pPr marL="0" indent="0" algn="ctr">
              <a:buNone/>
            </a:pPr>
            <a:r>
              <a:rPr lang="en-US" sz="2400" dirty="0">
                <a:solidFill>
                  <a:srgbClr val="1E252B"/>
                </a:solidFill>
                <a:latin typeface="Brandon Grotesque Medium" panose="020B0603020203060202" pitchFamily="34" charset="0"/>
              </a:rPr>
              <a:t>The Schedule</a:t>
            </a:r>
          </a:p>
        </p:txBody>
      </p:sp>
    </p:spTree>
    <p:extLst>
      <p:ext uri="{BB962C8B-B14F-4D97-AF65-F5344CB8AC3E}">
        <p14:creationId xmlns:p14="http://schemas.microsoft.com/office/powerpoint/2010/main" val="1081917873"/>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CREATE AND DELIVER THE CONTENT</a:t>
            </a:r>
          </a:p>
        </p:txBody>
      </p:sp>
      <p:sp>
        <p:nvSpPr>
          <p:cNvPr id="3" name="Content Placeholder 2"/>
          <p:cNvSpPr>
            <a:spLocks noGrp="1"/>
          </p:cNvSpPr>
          <p:nvPr>
            <p:ph sz="quarter" idx="11"/>
          </p:nvPr>
        </p:nvSpPr>
        <p:spPr/>
        <p:txBody>
          <a:bodyPr/>
          <a:lstStyle/>
          <a:p>
            <a:r>
              <a:rPr lang="en-US" dirty="0"/>
              <a:t>For example, if you’re a travel agency, a lift on the longstanding ban on travel to Cuba might alter your content strategy quite a bit.  </a:t>
            </a:r>
          </a:p>
        </p:txBody>
      </p:sp>
      <p:sp>
        <p:nvSpPr>
          <p:cNvPr id="8" name="Text Placeholder 3"/>
          <p:cNvSpPr txBox="1">
            <a:spLocks/>
          </p:cNvSpPr>
          <p:nvPr/>
        </p:nvSpPr>
        <p:spPr>
          <a:xfrm>
            <a:off x="1515201" y="1586359"/>
            <a:ext cx="9144000" cy="4920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rgbClr val="303E48"/>
                </a:solidFill>
                <a:latin typeface="Brandon Grotesque Medium" panose="020B0603020203060202" pitchFamily="34" charset="0"/>
              </a:rPr>
              <a:t>The Schedule</a:t>
            </a:r>
          </a:p>
        </p:txBody>
      </p:sp>
      <p:pic>
        <p:nvPicPr>
          <p:cNvPr id="5" name="Picture 4"/>
          <p:cNvPicPr>
            <a:picLocks noChangeAspect="1"/>
          </p:cNvPicPr>
          <p:nvPr/>
        </p:nvPicPr>
        <p:blipFill>
          <a:blip r:embed="rId2"/>
          <a:stretch>
            <a:fillRect/>
          </a:stretch>
        </p:blipFill>
        <p:spPr>
          <a:xfrm>
            <a:off x="8473372" y="2564793"/>
            <a:ext cx="2185829" cy="2194140"/>
          </a:xfrm>
          <a:prstGeom prst="rect">
            <a:avLst/>
          </a:prstGeom>
        </p:spPr>
      </p:pic>
    </p:spTree>
    <p:extLst>
      <p:ext uri="{BB962C8B-B14F-4D97-AF65-F5344CB8AC3E}">
        <p14:creationId xmlns:p14="http://schemas.microsoft.com/office/powerpoint/2010/main" val="3543546711"/>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CREATE AND DELIVER THE CONTENT</a:t>
            </a:r>
          </a:p>
        </p:txBody>
      </p:sp>
      <p:sp>
        <p:nvSpPr>
          <p:cNvPr id="3" name="Content Placeholder 2"/>
          <p:cNvSpPr>
            <a:spLocks noGrp="1"/>
          </p:cNvSpPr>
          <p:nvPr>
            <p:ph sz="quarter" idx="11"/>
          </p:nvPr>
        </p:nvSpPr>
        <p:spPr>
          <a:xfrm>
            <a:off x="1515201" y="1602377"/>
            <a:ext cx="4620904" cy="4118973"/>
          </a:xfrm>
        </p:spPr>
        <p:txBody>
          <a:bodyPr/>
          <a:lstStyle/>
          <a:p>
            <a:r>
              <a:rPr lang="en-US" dirty="0"/>
              <a:t>As a small business, you have an advantage in that you can be agile and respond quickly to market demand.  </a:t>
            </a:r>
          </a:p>
          <a:p>
            <a:endParaRPr lang="en-US" dirty="0"/>
          </a:p>
          <a:p>
            <a:r>
              <a:rPr lang="en-US" dirty="0"/>
              <a:t>With a short term strategy, you can take advantage of shifts in the marketplace and change content direction to provide the most relevant content to your audience.</a:t>
            </a:r>
          </a:p>
        </p:txBody>
      </p:sp>
      <p:pic>
        <p:nvPicPr>
          <p:cNvPr id="7" name="Picture 6"/>
          <p:cNvPicPr>
            <a:picLocks noChangeAspect="1"/>
          </p:cNvPicPr>
          <p:nvPr/>
        </p:nvPicPr>
        <p:blipFill>
          <a:blip r:embed="rId2"/>
          <a:stretch>
            <a:fillRect/>
          </a:stretch>
        </p:blipFill>
        <p:spPr>
          <a:xfrm>
            <a:off x="7948701" y="2347219"/>
            <a:ext cx="2710500" cy="2629287"/>
          </a:xfrm>
          <a:prstGeom prst="rect">
            <a:avLst/>
          </a:prstGeom>
        </p:spPr>
      </p:pic>
    </p:spTree>
    <p:extLst>
      <p:ext uri="{BB962C8B-B14F-4D97-AF65-F5344CB8AC3E}">
        <p14:creationId xmlns:p14="http://schemas.microsoft.com/office/powerpoint/2010/main" val="812373028"/>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2</a:t>
            </a:r>
          </a:p>
        </p:txBody>
      </p:sp>
      <p:sp>
        <p:nvSpPr>
          <p:cNvPr id="3" name="Content Placeholder 2"/>
          <p:cNvSpPr>
            <a:spLocks noGrp="1"/>
          </p:cNvSpPr>
          <p:nvPr>
            <p:ph sz="quarter" idx="11"/>
          </p:nvPr>
        </p:nvSpPr>
        <p:spPr/>
        <p:txBody>
          <a:bodyPr/>
          <a:lstStyle/>
          <a:p>
            <a:r>
              <a:rPr lang="en-US" dirty="0"/>
              <a:t>3</a:t>
            </a:r>
          </a:p>
        </p:txBody>
      </p:sp>
      <p:sp>
        <p:nvSpPr>
          <p:cNvPr id="4" name="Content Placeholder 3"/>
          <p:cNvSpPr>
            <a:spLocks noGrp="1"/>
          </p:cNvSpPr>
          <p:nvPr>
            <p:ph sz="quarter" idx="12"/>
          </p:nvPr>
        </p:nvSpPr>
        <p:spPr/>
        <p:txBody>
          <a:bodyPr/>
          <a:lstStyle/>
          <a:p>
            <a:r>
              <a:rPr lang="en-US" dirty="0"/>
              <a:t>4</a:t>
            </a:r>
          </a:p>
        </p:txBody>
      </p:sp>
      <p:sp>
        <p:nvSpPr>
          <p:cNvPr id="5" name="Content Placeholder 4"/>
          <p:cNvSpPr>
            <a:spLocks noGrp="1"/>
          </p:cNvSpPr>
          <p:nvPr>
            <p:ph sz="quarter" idx="13"/>
          </p:nvPr>
        </p:nvSpPr>
        <p:spPr/>
        <p:txBody>
          <a:bodyPr/>
          <a:lstStyle/>
          <a:p>
            <a:r>
              <a:rPr lang="en-US" dirty="0"/>
              <a:t>5</a:t>
            </a:r>
          </a:p>
        </p:txBody>
      </p:sp>
      <p:sp>
        <p:nvSpPr>
          <p:cNvPr id="6" name="Content Placeholder 5"/>
          <p:cNvSpPr>
            <a:spLocks noGrp="1"/>
          </p:cNvSpPr>
          <p:nvPr>
            <p:ph sz="quarter" idx="14"/>
          </p:nvPr>
        </p:nvSpPr>
        <p:spPr/>
        <p:txBody>
          <a:bodyPr/>
          <a:lstStyle/>
          <a:p>
            <a:r>
              <a:rPr lang="en-US" dirty="0"/>
              <a:t>6</a:t>
            </a:r>
          </a:p>
        </p:txBody>
      </p:sp>
      <p:sp>
        <p:nvSpPr>
          <p:cNvPr id="7" name="Content Placeholder 6"/>
          <p:cNvSpPr>
            <a:spLocks noGrp="1"/>
          </p:cNvSpPr>
          <p:nvPr>
            <p:ph sz="quarter" idx="15"/>
          </p:nvPr>
        </p:nvSpPr>
        <p:spPr/>
        <p:txBody>
          <a:bodyPr/>
          <a:lstStyle/>
          <a:p>
            <a:r>
              <a:rPr lang="en-US" dirty="0"/>
              <a:t>9</a:t>
            </a:r>
          </a:p>
        </p:txBody>
      </p:sp>
      <p:sp>
        <p:nvSpPr>
          <p:cNvPr id="8" name="Content Placeholder 7"/>
          <p:cNvSpPr>
            <a:spLocks noGrp="1"/>
          </p:cNvSpPr>
          <p:nvPr>
            <p:ph sz="quarter" idx="16"/>
          </p:nvPr>
        </p:nvSpPr>
        <p:spPr/>
        <p:txBody>
          <a:bodyPr/>
          <a:lstStyle/>
          <a:p>
            <a:r>
              <a:rPr lang="en-US" dirty="0"/>
              <a:t>10</a:t>
            </a:r>
          </a:p>
        </p:txBody>
      </p:sp>
      <p:sp>
        <p:nvSpPr>
          <p:cNvPr id="9" name="Content Placeholder 8"/>
          <p:cNvSpPr>
            <a:spLocks noGrp="1"/>
          </p:cNvSpPr>
          <p:nvPr>
            <p:ph sz="quarter" idx="17"/>
          </p:nvPr>
        </p:nvSpPr>
        <p:spPr/>
        <p:txBody>
          <a:bodyPr/>
          <a:lstStyle/>
          <a:p>
            <a:r>
              <a:rPr lang="en-US" dirty="0"/>
              <a:t>11</a:t>
            </a:r>
          </a:p>
        </p:txBody>
      </p:sp>
      <p:sp>
        <p:nvSpPr>
          <p:cNvPr id="10" name="Content Placeholder 9"/>
          <p:cNvSpPr>
            <a:spLocks noGrp="1"/>
          </p:cNvSpPr>
          <p:nvPr>
            <p:ph sz="quarter" idx="18"/>
          </p:nvPr>
        </p:nvSpPr>
        <p:spPr/>
        <p:txBody>
          <a:bodyPr/>
          <a:lstStyle/>
          <a:p>
            <a:r>
              <a:rPr lang="en-US" dirty="0"/>
              <a:t>12</a:t>
            </a:r>
          </a:p>
        </p:txBody>
      </p:sp>
      <p:sp>
        <p:nvSpPr>
          <p:cNvPr id="11" name="Content Placeholder 10"/>
          <p:cNvSpPr>
            <a:spLocks noGrp="1"/>
          </p:cNvSpPr>
          <p:nvPr>
            <p:ph sz="quarter" idx="19"/>
          </p:nvPr>
        </p:nvSpPr>
        <p:spPr/>
        <p:txBody>
          <a:bodyPr/>
          <a:lstStyle/>
          <a:p>
            <a:r>
              <a:rPr lang="en-US" dirty="0"/>
              <a:t>13</a:t>
            </a:r>
          </a:p>
        </p:txBody>
      </p:sp>
      <p:sp>
        <p:nvSpPr>
          <p:cNvPr id="12" name="Content Placeholder 11"/>
          <p:cNvSpPr>
            <a:spLocks noGrp="1"/>
          </p:cNvSpPr>
          <p:nvPr>
            <p:ph sz="quarter" idx="20"/>
          </p:nvPr>
        </p:nvSpPr>
        <p:spPr/>
        <p:txBody>
          <a:bodyPr/>
          <a:lstStyle/>
          <a:p>
            <a:r>
              <a:rPr lang="en-US" dirty="0"/>
              <a:t>16</a:t>
            </a:r>
          </a:p>
        </p:txBody>
      </p:sp>
      <p:sp>
        <p:nvSpPr>
          <p:cNvPr id="13" name="Content Placeholder 12"/>
          <p:cNvSpPr>
            <a:spLocks noGrp="1"/>
          </p:cNvSpPr>
          <p:nvPr>
            <p:ph sz="quarter" idx="21"/>
          </p:nvPr>
        </p:nvSpPr>
        <p:spPr/>
        <p:txBody>
          <a:bodyPr/>
          <a:lstStyle/>
          <a:p>
            <a:r>
              <a:rPr lang="en-US" dirty="0"/>
              <a:t>17</a:t>
            </a:r>
          </a:p>
        </p:txBody>
      </p:sp>
      <p:sp>
        <p:nvSpPr>
          <p:cNvPr id="14" name="Content Placeholder 13"/>
          <p:cNvSpPr>
            <a:spLocks noGrp="1"/>
          </p:cNvSpPr>
          <p:nvPr>
            <p:ph sz="quarter" idx="22"/>
          </p:nvPr>
        </p:nvSpPr>
        <p:spPr/>
        <p:txBody>
          <a:bodyPr/>
          <a:lstStyle/>
          <a:p>
            <a:r>
              <a:rPr lang="en-US" dirty="0"/>
              <a:t>18</a:t>
            </a:r>
          </a:p>
        </p:txBody>
      </p:sp>
      <p:sp>
        <p:nvSpPr>
          <p:cNvPr id="15" name="Content Placeholder 14"/>
          <p:cNvSpPr>
            <a:spLocks noGrp="1"/>
          </p:cNvSpPr>
          <p:nvPr>
            <p:ph sz="quarter" idx="23"/>
          </p:nvPr>
        </p:nvSpPr>
        <p:spPr/>
        <p:txBody>
          <a:bodyPr/>
          <a:lstStyle/>
          <a:p>
            <a:r>
              <a:rPr lang="en-US" dirty="0"/>
              <a:t>19</a:t>
            </a:r>
          </a:p>
        </p:txBody>
      </p:sp>
      <p:sp>
        <p:nvSpPr>
          <p:cNvPr id="16" name="Content Placeholder 15"/>
          <p:cNvSpPr>
            <a:spLocks noGrp="1"/>
          </p:cNvSpPr>
          <p:nvPr>
            <p:ph sz="quarter" idx="24"/>
          </p:nvPr>
        </p:nvSpPr>
        <p:spPr/>
        <p:txBody>
          <a:bodyPr/>
          <a:lstStyle/>
          <a:p>
            <a:r>
              <a:rPr lang="en-US" dirty="0"/>
              <a:t>20</a:t>
            </a:r>
          </a:p>
        </p:txBody>
      </p:sp>
      <p:sp>
        <p:nvSpPr>
          <p:cNvPr id="17" name="Content Placeholder 16"/>
          <p:cNvSpPr>
            <a:spLocks noGrp="1"/>
          </p:cNvSpPr>
          <p:nvPr>
            <p:ph sz="quarter" idx="25"/>
          </p:nvPr>
        </p:nvSpPr>
        <p:spPr/>
        <p:txBody>
          <a:bodyPr/>
          <a:lstStyle/>
          <a:p>
            <a:r>
              <a:rPr lang="en-US" dirty="0"/>
              <a:t>23</a:t>
            </a:r>
          </a:p>
        </p:txBody>
      </p:sp>
      <p:sp>
        <p:nvSpPr>
          <p:cNvPr id="18" name="Content Placeholder 17"/>
          <p:cNvSpPr>
            <a:spLocks noGrp="1"/>
          </p:cNvSpPr>
          <p:nvPr>
            <p:ph sz="quarter" idx="26"/>
          </p:nvPr>
        </p:nvSpPr>
        <p:spPr/>
        <p:txBody>
          <a:bodyPr/>
          <a:lstStyle/>
          <a:p>
            <a:r>
              <a:rPr lang="en-US" dirty="0"/>
              <a:t>24</a:t>
            </a:r>
          </a:p>
        </p:txBody>
      </p:sp>
      <p:sp>
        <p:nvSpPr>
          <p:cNvPr id="19" name="Content Placeholder 18"/>
          <p:cNvSpPr>
            <a:spLocks noGrp="1"/>
          </p:cNvSpPr>
          <p:nvPr>
            <p:ph sz="quarter" idx="27"/>
          </p:nvPr>
        </p:nvSpPr>
        <p:spPr/>
        <p:txBody>
          <a:bodyPr/>
          <a:lstStyle/>
          <a:p>
            <a:r>
              <a:rPr lang="en-US" dirty="0"/>
              <a:t>25</a:t>
            </a:r>
          </a:p>
        </p:txBody>
      </p:sp>
      <p:sp>
        <p:nvSpPr>
          <p:cNvPr id="20" name="Content Placeholder 19"/>
          <p:cNvSpPr>
            <a:spLocks noGrp="1"/>
          </p:cNvSpPr>
          <p:nvPr>
            <p:ph sz="quarter" idx="28"/>
          </p:nvPr>
        </p:nvSpPr>
        <p:spPr/>
        <p:txBody>
          <a:bodyPr/>
          <a:lstStyle/>
          <a:p>
            <a:r>
              <a:rPr lang="en-US" dirty="0"/>
              <a:t>26</a:t>
            </a:r>
          </a:p>
        </p:txBody>
      </p:sp>
      <p:sp>
        <p:nvSpPr>
          <p:cNvPr id="21" name="Content Placeholder 20"/>
          <p:cNvSpPr>
            <a:spLocks noGrp="1"/>
          </p:cNvSpPr>
          <p:nvPr>
            <p:ph sz="quarter" idx="29"/>
          </p:nvPr>
        </p:nvSpPr>
        <p:spPr/>
        <p:txBody>
          <a:bodyPr/>
          <a:lstStyle/>
          <a:p>
            <a:r>
              <a:rPr lang="en-US" dirty="0"/>
              <a:t>27</a:t>
            </a:r>
          </a:p>
        </p:txBody>
      </p:sp>
      <p:sp>
        <p:nvSpPr>
          <p:cNvPr id="22" name="Content Placeholder 21"/>
          <p:cNvSpPr>
            <a:spLocks noGrp="1"/>
          </p:cNvSpPr>
          <p:nvPr>
            <p:ph sz="quarter" idx="30"/>
          </p:nvPr>
        </p:nvSpPr>
        <p:spPr/>
        <p:txBody>
          <a:bodyPr/>
          <a:lstStyle/>
          <a:p>
            <a:r>
              <a:rPr lang="en-US" dirty="0"/>
              <a:t>30</a:t>
            </a:r>
          </a:p>
        </p:txBody>
      </p:sp>
      <p:sp>
        <p:nvSpPr>
          <p:cNvPr id="23" name="Content Placeholder 22"/>
          <p:cNvSpPr>
            <a:spLocks noGrp="1"/>
          </p:cNvSpPr>
          <p:nvPr>
            <p:ph sz="quarter" idx="31"/>
          </p:nvPr>
        </p:nvSpPr>
        <p:spPr/>
        <p:txBody>
          <a:bodyPr/>
          <a:lstStyle/>
          <a:p>
            <a:r>
              <a:rPr lang="en-US" dirty="0"/>
              <a:t>31</a:t>
            </a:r>
          </a:p>
        </p:txBody>
      </p:sp>
      <p:sp>
        <p:nvSpPr>
          <p:cNvPr id="24" name="Content Placeholder 23"/>
          <p:cNvSpPr>
            <a:spLocks noGrp="1"/>
          </p:cNvSpPr>
          <p:nvPr>
            <p:ph sz="quarter" idx="32"/>
          </p:nvPr>
        </p:nvSpPr>
        <p:spPr/>
        <p:txBody>
          <a:bodyPr/>
          <a:lstStyle/>
          <a:p>
            <a:r>
              <a:rPr lang="en-US" dirty="0"/>
              <a:t>1</a:t>
            </a:r>
          </a:p>
        </p:txBody>
      </p:sp>
      <p:sp>
        <p:nvSpPr>
          <p:cNvPr id="25" name="Content Placeholder 24"/>
          <p:cNvSpPr>
            <a:spLocks noGrp="1"/>
          </p:cNvSpPr>
          <p:nvPr>
            <p:ph sz="quarter" idx="33"/>
          </p:nvPr>
        </p:nvSpPr>
        <p:spPr/>
        <p:txBody>
          <a:bodyPr/>
          <a:lstStyle/>
          <a:p>
            <a:r>
              <a:rPr lang="en-US" dirty="0"/>
              <a:t>2</a:t>
            </a:r>
          </a:p>
        </p:txBody>
      </p:sp>
      <p:sp>
        <p:nvSpPr>
          <p:cNvPr id="26" name="Content Placeholder 25"/>
          <p:cNvSpPr>
            <a:spLocks noGrp="1"/>
          </p:cNvSpPr>
          <p:nvPr>
            <p:ph sz="quarter" idx="34"/>
          </p:nvPr>
        </p:nvSpPr>
        <p:spPr/>
        <p:txBody>
          <a:bodyPr/>
          <a:lstStyle/>
          <a:p>
            <a:r>
              <a:rPr lang="en-US" dirty="0"/>
              <a:t>3</a:t>
            </a:r>
          </a:p>
        </p:txBody>
      </p:sp>
      <p:sp>
        <p:nvSpPr>
          <p:cNvPr id="27" name="Content Placeholder 26"/>
          <p:cNvSpPr>
            <a:spLocks noGrp="1"/>
          </p:cNvSpPr>
          <p:nvPr>
            <p:ph sz="quarter" idx="35"/>
          </p:nvPr>
        </p:nvSpPr>
        <p:spPr/>
        <p:txBody>
          <a:bodyPr/>
          <a:lstStyle/>
          <a:p>
            <a:r>
              <a:rPr lang="en-US" dirty="0"/>
              <a:t>6</a:t>
            </a:r>
          </a:p>
        </p:txBody>
      </p:sp>
      <p:sp>
        <p:nvSpPr>
          <p:cNvPr id="28" name="Content Placeholder 27"/>
          <p:cNvSpPr>
            <a:spLocks noGrp="1"/>
          </p:cNvSpPr>
          <p:nvPr>
            <p:ph sz="quarter" idx="36"/>
          </p:nvPr>
        </p:nvSpPr>
        <p:spPr/>
        <p:txBody>
          <a:bodyPr/>
          <a:lstStyle/>
          <a:p>
            <a:r>
              <a:rPr lang="en-US" dirty="0"/>
              <a:t>7</a:t>
            </a:r>
          </a:p>
        </p:txBody>
      </p:sp>
      <p:sp>
        <p:nvSpPr>
          <p:cNvPr id="29" name="Content Placeholder 28"/>
          <p:cNvSpPr>
            <a:spLocks noGrp="1"/>
          </p:cNvSpPr>
          <p:nvPr>
            <p:ph sz="quarter" idx="37"/>
          </p:nvPr>
        </p:nvSpPr>
        <p:spPr/>
        <p:txBody>
          <a:bodyPr/>
          <a:lstStyle/>
          <a:p>
            <a:r>
              <a:rPr lang="en-US" dirty="0"/>
              <a:t>8</a:t>
            </a:r>
          </a:p>
        </p:txBody>
      </p:sp>
      <p:sp>
        <p:nvSpPr>
          <p:cNvPr id="30" name="Content Placeholder 29"/>
          <p:cNvSpPr>
            <a:spLocks noGrp="1"/>
          </p:cNvSpPr>
          <p:nvPr>
            <p:ph sz="quarter" idx="38"/>
          </p:nvPr>
        </p:nvSpPr>
        <p:spPr/>
        <p:txBody>
          <a:bodyPr/>
          <a:lstStyle/>
          <a:p>
            <a:r>
              <a:rPr lang="en-US" dirty="0"/>
              <a:t>9</a:t>
            </a:r>
          </a:p>
        </p:txBody>
      </p:sp>
      <p:sp>
        <p:nvSpPr>
          <p:cNvPr id="31" name="Content Placeholder 30"/>
          <p:cNvSpPr>
            <a:spLocks noGrp="1"/>
          </p:cNvSpPr>
          <p:nvPr>
            <p:ph sz="quarter" idx="39"/>
          </p:nvPr>
        </p:nvSpPr>
        <p:spPr/>
        <p:txBody>
          <a:bodyPr/>
          <a:lstStyle/>
          <a:p>
            <a:r>
              <a:rPr lang="en-US" dirty="0"/>
              <a:t>10</a:t>
            </a:r>
          </a:p>
        </p:txBody>
      </p:sp>
      <p:sp>
        <p:nvSpPr>
          <p:cNvPr id="32" name="TextBox 31"/>
          <p:cNvSpPr txBox="1"/>
          <p:nvPr/>
        </p:nvSpPr>
        <p:spPr>
          <a:xfrm>
            <a:off x="1576413" y="297765"/>
            <a:ext cx="1046284" cy="276999"/>
          </a:xfrm>
          <a:prstGeom prst="rect">
            <a:avLst/>
          </a:prstGeom>
          <a:noFill/>
        </p:spPr>
        <p:txBody>
          <a:bodyPr wrap="square" rtlCol="0">
            <a:spAutoFit/>
          </a:bodyPr>
          <a:lstStyle/>
          <a:p>
            <a:pPr algn="r"/>
            <a:r>
              <a:rPr lang="en-US" sz="1200" dirty="0">
                <a:solidFill>
                  <a:schemeClr val="accent3"/>
                </a:solidFill>
              </a:rPr>
              <a:t>March</a:t>
            </a:r>
          </a:p>
        </p:txBody>
      </p:sp>
      <p:sp>
        <p:nvSpPr>
          <p:cNvPr id="37" name="TextBox 36"/>
          <p:cNvSpPr txBox="1"/>
          <p:nvPr/>
        </p:nvSpPr>
        <p:spPr>
          <a:xfrm>
            <a:off x="6302311" y="4216621"/>
            <a:ext cx="1046284" cy="276999"/>
          </a:xfrm>
          <a:prstGeom prst="rect">
            <a:avLst/>
          </a:prstGeom>
          <a:noFill/>
        </p:spPr>
        <p:txBody>
          <a:bodyPr wrap="square" rtlCol="0">
            <a:spAutoFit/>
          </a:bodyPr>
          <a:lstStyle/>
          <a:p>
            <a:pPr algn="r"/>
            <a:r>
              <a:rPr lang="en-US" sz="1200" dirty="0">
                <a:solidFill>
                  <a:schemeClr val="accent3"/>
                </a:solidFill>
              </a:rPr>
              <a:t>April</a:t>
            </a:r>
          </a:p>
        </p:txBody>
      </p:sp>
      <p:sp>
        <p:nvSpPr>
          <p:cNvPr id="38" name="Rounded Rectangle 37"/>
          <p:cNvSpPr/>
          <p:nvPr/>
        </p:nvSpPr>
        <p:spPr>
          <a:xfrm>
            <a:off x="5305919" y="525489"/>
            <a:ext cx="2223471" cy="701267"/>
          </a:xfrm>
          <a:prstGeom prst="roundRect">
            <a:avLst/>
          </a:prstGeom>
          <a:solidFill>
            <a:srgbClr val="30C3C0">
              <a:alpha val="50000"/>
            </a:srgbClr>
          </a:solidFill>
          <a:ln>
            <a:solidFill>
              <a:srgbClr val="30C3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Blog Post</a:t>
            </a:r>
          </a:p>
          <a:p>
            <a:pPr algn="ctr"/>
            <a:r>
              <a:rPr lang="en-US" sz="1100" dirty="0"/>
              <a:t>Senior Travel Discounts</a:t>
            </a:r>
          </a:p>
          <a:p>
            <a:pPr algn="ctr"/>
            <a:r>
              <a:rPr lang="en-US" sz="1100" dirty="0"/>
              <a:t>Chris</a:t>
            </a:r>
          </a:p>
        </p:txBody>
      </p:sp>
      <p:sp>
        <p:nvSpPr>
          <p:cNvPr id="39" name="Rounded Rectangle 38"/>
          <p:cNvSpPr/>
          <p:nvPr/>
        </p:nvSpPr>
        <p:spPr>
          <a:xfrm>
            <a:off x="5305920" y="1514452"/>
            <a:ext cx="2223471" cy="701267"/>
          </a:xfrm>
          <a:prstGeom prst="roundRect">
            <a:avLst/>
          </a:prstGeom>
          <a:solidFill>
            <a:srgbClr val="30C3C0">
              <a:alpha val="50000"/>
            </a:srgbClr>
          </a:solidFill>
          <a:ln>
            <a:solidFill>
              <a:srgbClr val="30C3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Blog Post</a:t>
            </a:r>
          </a:p>
          <a:p>
            <a:pPr algn="ctr"/>
            <a:r>
              <a:rPr lang="en-US" sz="1100" dirty="0"/>
              <a:t>Havana Nights – Cuba Travel is Closer than You Think</a:t>
            </a:r>
          </a:p>
          <a:p>
            <a:pPr algn="ctr"/>
            <a:r>
              <a:rPr lang="en-US" sz="1100" dirty="0"/>
              <a:t>Chris</a:t>
            </a:r>
          </a:p>
        </p:txBody>
      </p:sp>
      <p:sp>
        <p:nvSpPr>
          <p:cNvPr id="40" name="Rounded Rectangle 39"/>
          <p:cNvSpPr/>
          <p:nvPr/>
        </p:nvSpPr>
        <p:spPr>
          <a:xfrm>
            <a:off x="5305918" y="2491223"/>
            <a:ext cx="2223471" cy="701267"/>
          </a:xfrm>
          <a:prstGeom prst="roundRect">
            <a:avLst/>
          </a:prstGeom>
          <a:solidFill>
            <a:srgbClr val="30C3C0">
              <a:alpha val="50000"/>
            </a:srgbClr>
          </a:solidFill>
          <a:ln>
            <a:solidFill>
              <a:srgbClr val="30C3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Blog Post</a:t>
            </a:r>
          </a:p>
          <a:p>
            <a:pPr algn="ctr"/>
            <a:r>
              <a:rPr lang="en-US" sz="1100" dirty="0"/>
              <a:t>Connecting with Relatives</a:t>
            </a:r>
          </a:p>
          <a:p>
            <a:pPr algn="ctr"/>
            <a:r>
              <a:rPr lang="en-US" sz="1100" dirty="0"/>
              <a:t>Kelly</a:t>
            </a:r>
          </a:p>
        </p:txBody>
      </p:sp>
      <p:sp>
        <p:nvSpPr>
          <p:cNvPr id="41" name="Rounded Rectangle 40"/>
          <p:cNvSpPr/>
          <p:nvPr/>
        </p:nvSpPr>
        <p:spPr>
          <a:xfrm>
            <a:off x="5304337" y="3466850"/>
            <a:ext cx="2223471" cy="701267"/>
          </a:xfrm>
          <a:prstGeom prst="roundRect">
            <a:avLst/>
          </a:prstGeom>
          <a:solidFill>
            <a:srgbClr val="30C3C0">
              <a:alpha val="50000"/>
            </a:srgbClr>
          </a:solidFill>
          <a:ln>
            <a:solidFill>
              <a:srgbClr val="30C3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Blog Post</a:t>
            </a:r>
          </a:p>
          <a:p>
            <a:pPr algn="ctr"/>
            <a:r>
              <a:rPr lang="en-US" sz="1100" dirty="0"/>
              <a:t>Best Walking Paths </a:t>
            </a:r>
          </a:p>
          <a:p>
            <a:pPr algn="ctr"/>
            <a:r>
              <a:rPr lang="en-US" sz="1100" dirty="0"/>
              <a:t>in the World</a:t>
            </a:r>
          </a:p>
          <a:p>
            <a:pPr algn="ctr"/>
            <a:r>
              <a:rPr lang="en-US" sz="1100" dirty="0"/>
              <a:t>Kelly</a:t>
            </a:r>
          </a:p>
        </p:txBody>
      </p:sp>
      <p:sp>
        <p:nvSpPr>
          <p:cNvPr id="42" name="Rounded Rectangle 41"/>
          <p:cNvSpPr/>
          <p:nvPr/>
        </p:nvSpPr>
        <p:spPr>
          <a:xfrm>
            <a:off x="5304337" y="4433685"/>
            <a:ext cx="2223471" cy="701267"/>
          </a:xfrm>
          <a:prstGeom prst="roundRect">
            <a:avLst/>
          </a:prstGeom>
          <a:solidFill>
            <a:srgbClr val="30C3C0">
              <a:alpha val="50000"/>
            </a:srgbClr>
          </a:solidFill>
          <a:ln>
            <a:solidFill>
              <a:srgbClr val="30C3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Blog Post</a:t>
            </a:r>
          </a:p>
          <a:p>
            <a:pPr algn="ctr"/>
            <a:r>
              <a:rPr lang="en-US" sz="1100" dirty="0"/>
              <a:t>Travel Health Checklist</a:t>
            </a:r>
          </a:p>
          <a:p>
            <a:pPr algn="ctr"/>
            <a:r>
              <a:rPr lang="en-US" sz="1100" dirty="0"/>
              <a:t>Chris</a:t>
            </a:r>
          </a:p>
        </p:txBody>
      </p:sp>
      <p:sp>
        <p:nvSpPr>
          <p:cNvPr id="43" name="Rounded Rectangle 42"/>
          <p:cNvSpPr/>
          <p:nvPr/>
        </p:nvSpPr>
        <p:spPr>
          <a:xfrm>
            <a:off x="5304337" y="5441376"/>
            <a:ext cx="2223471" cy="701267"/>
          </a:xfrm>
          <a:prstGeom prst="roundRect">
            <a:avLst/>
          </a:prstGeom>
          <a:solidFill>
            <a:srgbClr val="30C3C0">
              <a:alpha val="50000"/>
            </a:srgbClr>
          </a:solidFill>
          <a:ln>
            <a:solidFill>
              <a:srgbClr val="30C3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Blog Post</a:t>
            </a:r>
          </a:p>
          <a:p>
            <a:pPr algn="ctr"/>
            <a:r>
              <a:rPr lang="en-US" sz="1100" dirty="0"/>
              <a:t>Trips to Take with Grandkids</a:t>
            </a:r>
          </a:p>
          <a:p>
            <a:pPr algn="ctr"/>
            <a:r>
              <a:rPr lang="en-US" sz="1100" dirty="0"/>
              <a:t>Chris</a:t>
            </a:r>
          </a:p>
        </p:txBody>
      </p:sp>
      <p:sp>
        <p:nvSpPr>
          <p:cNvPr id="45" name="Rounded Rectangle 44"/>
          <p:cNvSpPr/>
          <p:nvPr/>
        </p:nvSpPr>
        <p:spPr>
          <a:xfrm>
            <a:off x="2986613" y="525488"/>
            <a:ext cx="2223471" cy="701267"/>
          </a:xfrm>
          <a:prstGeom prst="roundRect">
            <a:avLst/>
          </a:prstGeom>
          <a:solidFill>
            <a:srgbClr val="FC5021">
              <a:alpha val="50000"/>
            </a:srgbClr>
          </a:solidFill>
          <a:ln>
            <a:solidFill>
              <a:srgbClr val="FC5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Video</a:t>
            </a:r>
          </a:p>
          <a:p>
            <a:pPr algn="ctr"/>
            <a:r>
              <a:rPr lang="en-US" sz="1100" dirty="0"/>
              <a:t>Walking Tour of Capri</a:t>
            </a:r>
          </a:p>
          <a:p>
            <a:pPr algn="ctr"/>
            <a:r>
              <a:rPr lang="en-US" sz="1100" dirty="0"/>
              <a:t>Destination Studios</a:t>
            </a:r>
          </a:p>
        </p:txBody>
      </p:sp>
      <p:sp>
        <p:nvSpPr>
          <p:cNvPr id="46" name="Rounded Rectangle 45"/>
          <p:cNvSpPr/>
          <p:nvPr/>
        </p:nvSpPr>
        <p:spPr>
          <a:xfrm>
            <a:off x="7575225" y="3466850"/>
            <a:ext cx="2223471" cy="701267"/>
          </a:xfrm>
          <a:prstGeom prst="roundRect">
            <a:avLst/>
          </a:prstGeom>
          <a:solidFill>
            <a:srgbClr val="C03371">
              <a:alpha val="50000"/>
            </a:srgbClr>
          </a:solidFill>
          <a:ln>
            <a:solidFill>
              <a:srgbClr val="C033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Guide</a:t>
            </a:r>
          </a:p>
          <a:p>
            <a:pPr algn="ctr"/>
            <a:r>
              <a:rPr lang="en-US" sz="1100" dirty="0"/>
              <a:t>Travel Itinerary, Step-by-Step</a:t>
            </a:r>
          </a:p>
          <a:p>
            <a:pPr algn="ctr"/>
            <a:r>
              <a:rPr lang="en-US" sz="1100" dirty="0"/>
              <a:t>Matt</a:t>
            </a:r>
          </a:p>
        </p:txBody>
      </p:sp>
    </p:spTree>
    <p:extLst>
      <p:ext uri="{BB962C8B-B14F-4D97-AF65-F5344CB8AC3E}">
        <p14:creationId xmlns:p14="http://schemas.microsoft.com/office/powerpoint/2010/main" val="3791965144"/>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508" y="-79131"/>
            <a:ext cx="12467493" cy="7060223"/>
          </a:xfrm>
          <a:prstGeom prst="rect">
            <a:avLst/>
          </a:prstGeom>
          <a:solidFill>
            <a:srgbClr val="CC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6418" y="4221420"/>
            <a:ext cx="849923" cy="2387600"/>
          </a:xfrm>
        </p:spPr>
        <p:txBody>
          <a:bodyPr anchor="t">
            <a:normAutofit/>
          </a:bodyPr>
          <a:lstStyle/>
          <a:p>
            <a:pPr algn="l"/>
            <a:r>
              <a:rPr lang="en-US" sz="13000" dirty="0">
                <a:latin typeface="Brandon Grotesque Medium" panose="020B0603020203060202" pitchFamily="34" charset="0"/>
              </a:rPr>
              <a:t>4</a:t>
            </a:r>
          </a:p>
        </p:txBody>
      </p:sp>
      <p:sp>
        <p:nvSpPr>
          <p:cNvPr id="3" name="Subtitle 2"/>
          <p:cNvSpPr>
            <a:spLocks noGrp="1"/>
          </p:cNvSpPr>
          <p:nvPr>
            <p:ph type="subTitle" idx="1"/>
          </p:nvPr>
        </p:nvSpPr>
        <p:spPr>
          <a:xfrm>
            <a:off x="1868729" y="4313953"/>
            <a:ext cx="8664456" cy="1655762"/>
          </a:xfrm>
        </p:spPr>
        <p:txBody>
          <a:bodyPr>
            <a:normAutofit/>
          </a:bodyPr>
          <a:lstStyle/>
          <a:p>
            <a:pPr algn="l"/>
            <a:r>
              <a:rPr lang="en-US" sz="4400" dirty="0">
                <a:latin typeface="Brandon Grotesque Medium" panose="020B0603020203060202" pitchFamily="34" charset="0"/>
              </a:rPr>
              <a:t>Measure &amp; Optimize </a:t>
            </a:r>
          </a:p>
          <a:p>
            <a:pPr algn="l"/>
            <a:r>
              <a:rPr lang="en-US" sz="4400" dirty="0">
                <a:latin typeface="Brandon Grotesque Medium" panose="020B0603020203060202" pitchFamily="34" charset="0"/>
              </a:rPr>
              <a:t>Your Strategy</a:t>
            </a:r>
          </a:p>
        </p:txBody>
      </p:sp>
    </p:spTree>
    <p:extLst>
      <p:ext uri="{BB962C8B-B14F-4D97-AF65-F5344CB8AC3E}">
        <p14:creationId xmlns:p14="http://schemas.microsoft.com/office/powerpoint/2010/main" val="1760605433"/>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MEASURE AND OPTIMIZE YOUR STRATEGY</a:t>
            </a:r>
          </a:p>
        </p:txBody>
      </p:sp>
      <p:sp>
        <p:nvSpPr>
          <p:cNvPr id="3" name="Content Placeholder 2"/>
          <p:cNvSpPr>
            <a:spLocks noGrp="1"/>
          </p:cNvSpPr>
          <p:nvPr>
            <p:ph sz="quarter" idx="11"/>
          </p:nvPr>
        </p:nvSpPr>
        <p:spPr>
          <a:xfrm>
            <a:off x="1515201" y="1602377"/>
            <a:ext cx="4608873" cy="4118973"/>
          </a:xfrm>
        </p:spPr>
        <p:txBody>
          <a:bodyPr/>
          <a:lstStyle/>
          <a:p>
            <a:r>
              <a:rPr lang="en-US" dirty="0"/>
              <a:t>You’re documenting your strategy - not setting it in stone.</a:t>
            </a:r>
          </a:p>
          <a:p>
            <a:br>
              <a:rPr lang="en-US" dirty="0"/>
            </a:br>
            <a:r>
              <a:rPr lang="en-US" dirty="0"/>
              <a:t>Your content strategy is like another member of your team.  It’s a living, breathing entity that will evolve and grow along with your business.  </a:t>
            </a:r>
          </a:p>
          <a:p>
            <a:br>
              <a:rPr lang="en-US" dirty="0"/>
            </a:br>
            <a:r>
              <a:rPr lang="en-US" dirty="0"/>
              <a:t>To get the most out of your content marketing efforts, check in on how your content impacts your business.  Revisit your personas, topics and delivery method and optimize your approach.</a:t>
            </a:r>
          </a:p>
        </p:txBody>
      </p:sp>
      <p:pic>
        <p:nvPicPr>
          <p:cNvPr id="5" name="Picture 4"/>
          <p:cNvPicPr>
            <a:picLocks noChangeAspect="1"/>
          </p:cNvPicPr>
          <p:nvPr/>
        </p:nvPicPr>
        <p:blipFill>
          <a:blip r:embed="rId2"/>
          <a:stretch>
            <a:fillRect/>
          </a:stretch>
        </p:blipFill>
        <p:spPr>
          <a:xfrm>
            <a:off x="7966187" y="2512251"/>
            <a:ext cx="2693014" cy="2299224"/>
          </a:xfrm>
          <a:prstGeom prst="rect">
            <a:avLst/>
          </a:prstGeom>
        </p:spPr>
      </p:pic>
    </p:spTree>
    <p:extLst>
      <p:ext uri="{BB962C8B-B14F-4D97-AF65-F5344CB8AC3E}">
        <p14:creationId xmlns:p14="http://schemas.microsoft.com/office/powerpoint/2010/main" val="1840443254"/>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MEASURE AND OPTIMIZE YOUR STRATEGY</a:t>
            </a:r>
          </a:p>
        </p:txBody>
      </p:sp>
      <p:sp>
        <p:nvSpPr>
          <p:cNvPr id="3" name="Content Placeholder 2"/>
          <p:cNvSpPr>
            <a:spLocks noGrp="1"/>
          </p:cNvSpPr>
          <p:nvPr>
            <p:ph sz="quarter" idx="11"/>
          </p:nvPr>
        </p:nvSpPr>
        <p:spPr/>
        <p:txBody>
          <a:bodyPr/>
          <a:lstStyle/>
          <a:p>
            <a:r>
              <a:rPr lang="en-US" dirty="0"/>
              <a:t>But how do you know if your strategy is working or not?  </a:t>
            </a:r>
          </a:p>
          <a:p>
            <a:endParaRPr lang="en-US" dirty="0"/>
          </a:p>
          <a:p>
            <a:r>
              <a:rPr lang="en-US" dirty="0"/>
              <a:t>Set measurable goals.</a:t>
            </a:r>
          </a:p>
        </p:txBody>
      </p:sp>
      <p:pic>
        <p:nvPicPr>
          <p:cNvPr id="6" name="Picture 5"/>
          <p:cNvPicPr>
            <a:picLocks noChangeAspect="1"/>
          </p:cNvPicPr>
          <p:nvPr/>
        </p:nvPicPr>
        <p:blipFill>
          <a:blip r:embed="rId2"/>
          <a:stretch>
            <a:fillRect/>
          </a:stretch>
        </p:blipFill>
        <p:spPr>
          <a:xfrm>
            <a:off x="8029702" y="2347113"/>
            <a:ext cx="2629499" cy="2629499"/>
          </a:xfrm>
          <a:prstGeom prst="rect">
            <a:avLst/>
          </a:prstGeom>
        </p:spPr>
      </p:pic>
    </p:spTree>
    <p:extLst>
      <p:ext uri="{BB962C8B-B14F-4D97-AF65-F5344CB8AC3E}">
        <p14:creationId xmlns:p14="http://schemas.microsoft.com/office/powerpoint/2010/main" val="157433526"/>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MEASURE AND OPTIMIZE YOUR STRATEGY</a:t>
            </a:r>
          </a:p>
        </p:txBody>
      </p:sp>
      <p:sp>
        <p:nvSpPr>
          <p:cNvPr id="3" name="Content Placeholder 2"/>
          <p:cNvSpPr>
            <a:spLocks noGrp="1"/>
          </p:cNvSpPr>
          <p:nvPr>
            <p:ph sz="quarter" idx="11"/>
          </p:nvPr>
        </p:nvSpPr>
        <p:spPr>
          <a:xfrm>
            <a:off x="2716823" y="1602377"/>
            <a:ext cx="7942377" cy="4118973"/>
          </a:xfrm>
        </p:spPr>
        <p:txBody>
          <a:bodyPr>
            <a:normAutofit/>
          </a:bodyPr>
          <a:lstStyle/>
          <a:p>
            <a:r>
              <a:rPr lang="en-US" sz="2200" dirty="0">
                <a:latin typeface="Brandon Grotesque Medium" panose="020B0603020203060202" pitchFamily="34" charset="0"/>
              </a:rPr>
              <a:t>Connect</a:t>
            </a:r>
          </a:p>
          <a:p>
            <a:r>
              <a:rPr lang="en-US" dirty="0"/>
              <a:t>Measure brand awareness, including likes, followers, engagement, and mentions.</a:t>
            </a:r>
          </a:p>
          <a:p>
            <a:br>
              <a:rPr lang="en-US" dirty="0">
                <a:latin typeface="Brandon Grotesque Medium" panose="020B0603020203060202" pitchFamily="34" charset="0"/>
              </a:rPr>
            </a:br>
            <a:r>
              <a:rPr lang="en-US" sz="2200" dirty="0">
                <a:latin typeface="Brandon Grotesque Medium" panose="020B0603020203060202" pitchFamily="34" charset="0"/>
              </a:rPr>
              <a:t>Engage</a:t>
            </a:r>
          </a:p>
          <a:p>
            <a:r>
              <a:rPr lang="en-US" dirty="0"/>
              <a:t>Measure volume of new leads, prospects and opportunities in your sales pipeline.</a:t>
            </a:r>
          </a:p>
          <a:p>
            <a:br>
              <a:rPr lang="en-US" dirty="0">
                <a:latin typeface="Brandon Grotesque Medium" panose="020B0603020203060202" pitchFamily="34" charset="0"/>
              </a:rPr>
            </a:br>
            <a:r>
              <a:rPr lang="en-US" sz="2400" dirty="0">
                <a:latin typeface="Brandon Grotesque Medium" panose="020B0603020203060202" pitchFamily="34" charset="0"/>
              </a:rPr>
              <a:t>Grow</a:t>
            </a:r>
          </a:p>
          <a:p>
            <a:r>
              <a:rPr lang="en-US" dirty="0"/>
              <a:t>Measure increase in sales from new and existing customers.</a:t>
            </a:r>
          </a:p>
        </p:txBody>
      </p:sp>
      <p:sp>
        <p:nvSpPr>
          <p:cNvPr id="4" name="Oval 3"/>
          <p:cNvSpPr/>
          <p:nvPr/>
        </p:nvSpPr>
        <p:spPr>
          <a:xfrm>
            <a:off x="1515201" y="1882952"/>
            <a:ext cx="999399" cy="999399"/>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515201" y="3232499"/>
            <a:ext cx="999399" cy="999399"/>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515201" y="4582046"/>
            <a:ext cx="999399" cy="99939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3443920"/>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508" y="-79131"/>
            <a:ext cx="12467493" cy="7060223"/>
          </a:xfrm>
          <a:prstGeom prst="rect">
            <a:avLst/>
          </a:prstGeom>
          <a:solidFill>
            <a:srgbClr val="007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890955" y="4287350"/>
            <a:ext cx="8664456" cy="1655762"/>
          </a:xfrm>
        </p:spPr>
        <p:txBody>
          <a:bodyPr>
            <a:normAutofit/>
          </a:bodyPr>
          <a:lstStyle/>
          <a:p>
            <a:pPr algn="l"/>
            <a:r>
              <a:rPr lang="en-US" sz="4400" dirty="0">
                <a:latin typeface="Brandon Grotesque Medium" panose="020B0603020203060202" pitchFamily="34" charset="0"/>
              </a:rPr>
              <a:t>Next Steps</a:t>
            </a:r>
          </a:p>
        </p:txBody>
      </p:sp>
    </p:spTree>
    <p:extLst>
      <p:ext uri="{BB962C8B-B14F-4D97-AF65-F5344CB8AC3E}">
        <p14:creationId xmlns:p14="http://schemas.microsoft.com/office/powerpoint/2010/main" val="3212617171"/>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NEXT STEPS</a:t>
            </a:r>
          </a:p>
        </p:txBody>
      </p:sp>
      <p:sp>
        <p:nvSpPr>
          <p:cNvPr id="3" name="Content Placeholder 2"/>
          <p:cNvSpPr>
            <a:spLocks noGrp="1"/>
          </p:cNvSpPr>
          <p:nvPr>
            <p:ph sz="quarter" idx="11"/>
          </p:nvPr>
        </p:nvSpPr>
        <p:spPr/>
        <p:txBody>
          <a:bodyPr/>
          <a:lstStyle/>
          <a:p>
            <a:r>
              <a:rPr lang="en-US" dirty="0"/>
              <a:t>You’ve documented a kick-ass content strategy that’s going to help you connect and engage with more prospects so your business can grow.  So what’s next?</a:t>
            </a:r>
          </a:p>
          <a:p>
            <a:br>
              <a:rPr lang="en-US" dirty="0"/>
            </a:br>
            <a:r>
              <a:rPr lang="en-US" dirty="0"/>
              <a:t>You can use marketing automation to leverage your targeted content.</a:t>
            </a:r>
          </a:p>
        </p:txBody>
      </p:sp>
    </p:spTree>
    <p:extLst>
      <p:ext uri="{BB962C8B-B14F-4D97-AF65-F5344CB8AC3E}">
        <p14:creationId xmlns:p14="http://schemas.microsoft.com/office/powerpoint/2010/main" val="77876316"/>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INTRODUCTION</a:t>
            </a:r>
          </a:p>
        </p:txBody>
      </p:sp>
      <p:sp>
        <p:nvSpPr>
          <p:cNvPr id="3" name="Content Placeholder 2"/>
          <p:cNvSpPr>
            <a:spLocks noGrp="1"/>
          </p:cNvSpPr>
          <p:nvPr>
            <p:ph sz="quarter" idx="11"/>
          </p:nvPr>
        </p:nvSpPr>
        <p:spPr>
          <a:xfrm>
            <a:off x="1515201" y="1590346"/>
            <a:ext cx="9144000" cy="4118973"/>
          </a:xfrm>
        </p:spPr>
        <p:txBody>
          <a:bodyPr>
            <a:normAutofit/>
          </a:bodyPr>
          <a:lstStyle/>
          <a:p>
            <a:pPr marL="0" indent="0" algn="ctr">
              <a:buNone/>
            </a:pPr>
            <a:r>
              <a:rPr lang="en-US" dirty="0">
                <a:solidFill>
                  <a:srgbClr val="1E252B"/>
                </a:solidFill>
              </a:rPr>
              <a:t>The Content Marketing Institute and </a:t>
            </a:r>
            <a:r>
              <a:rPr lang="en-US" dirty="0" err="1">
                <a:solidFill>
                  <a:srgbClr val="1E252B"/>
                </a:solidFill>
              </a:rPr>
              <a:t>MarketingProfs</a:t>
            </a:r>
            <a:r>
              <a:rPr lang="en-US" dirty="0">
                <a:solidFill>
                  <a:srgbClr val="1E252B"/>
                </a:solidFill>
              </a:rPr>
              <a:t> reported on the </a:t>
            </a:r>
            <a:r>
              <a:rPr lang="en-US" u="sng" dirty="0">
                <a:solidFill>
                  <a:srgbClr val="1E252B"/>
                </a:solidFill>
                <a:hlinkClick r:id="rId2"/>
              </a:rPr>
              <a:t>small business content marketing</a:t>
            </a:r>
            <a:r>
              <a:rPr lang="en-US" dirty="0">
                <a:solidFill>
                  <a:srgbClr val="1E252B"/>
                </a:solidFill>
              </a:rPr>
              <a:t> trends, budgets and benchmarks for 2015.</a:t>
            </a:r>
          </a:p>
          <a:p>
            <a:pPr marL="0" indent="0" algn="ctr">
              <a:buNone/>
            </a:pPr>
            <a:br>
              <a:rPr lang="en-US" dirty="0"/>
            </a:br>
            <a:r>
              <a:rPr lang="en-US" dirty="0">
                <a:solidFill>
                  <a:srgbClr val="1E252B"/>
                </a:solidFill>
              </a:rPr>
              <a:t>The report shows that 39% of companies who have a documented content strategy are: </a:t>
            </a:r>
          </a:p>
          <a:p>
            <a:pPr marL="0" indent="0">
              <a:buNone/>
            </a:pPr>
            <a:endParaRPr lang="en-US" i="1" dirty="0">
              <a:solidFill>
                <a:srgbClr val="1E252B"/>
              </a:solidFill>
            </a:endParaRPr>
          </a:p>
          <a:p>
            <a:pPr marL="0" indent="0" algn="ctr">
              <a:buNone/>
            </a:pPr>
            <a:r>
              <a:rPr lang="en-US" i="1" dirty="0">
                <a:solidFill>
                  <a:srgbClr val="1E252B"/>
                </a:solidFill>
                <a:latin typeface="Brandon Grotesque Medium" panose="020B0603020203060202" pitchFamily="34" charset="0"/>
              </a:rPr>
              <a:t>“more effective in nearly all aspects of content marketing than their peers </a:t>
            </a:r>
            <a:br>
              <a:rPr lang="en-US" i="1" dirty="0">
                <a:solidFill>
                  <a:srgbClr val="1E252B"/>
                </a:solidFill>
                <a:latin typeface="Brandon Grotesque Medium" panose="020B0603020203060202" pitchFamily="34" charset="0"/>
              </a:rPr>
            </a:br>
            <a:r>
              <a:rPr lang="en-US" i="1" dirty="0">
                <a:solidFill>
                  <a:srgbClr val="1E252B"/>
                </a:solidFill>
                <a:latin typeface="Brandon Grotesque Medium" panose="020B0603020203060202" pitchFamily="34" charset="0"/>
              </a:rPr>
              <a:t>who either have a verbal-only strategy or no strategy at all.”</a:t>
            </a:r>
          </a:p>
        </p:txBody>
      </p:sp>
    </p:spTree>
    <p:extLst>
      <p:ext uri="{BB962C8B-B14F-4D97-AF65-F5344CB8AC3E}">
        <p14:creationId xmlns:p14="http://schemas.microsoft.com/office/powerpoint/2010/main" val="2191423729"/>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NEXT STEPS</a:t>
            </a:r>
          </a:p>
        </p:txBody>
      </p:sp>
      <p:sp>
        <p:nvSpPr>
          <p:cNvPr id="3" name="Content Placeholder 2"/>
          <p:cNvSpPr>
            <a:spLocks noGrp="1"/>
          </p:cNvSpPr>
          <p:nvPr>
            <p:ph sz="quarter" idx="11"/>
          </p:nvPr>
        </p:nvSpPr>
        <p:spPr/>
        <p:txBody>
          <a:bodyPr/>
          <a:lstStyle/>
          <a:p>
            <a:r>
              <a:rPr lang="en-US" sz="2200" b="1" dirty="0">
                <a:latin typeface="Brandon Grotesque Medium" panose="020B0603020203060202" pitchFamily="34" charset="0"/>
              </a:rPr>
              <a:t>What is Marketing Automation?</a:t>
            </a:r>
            <a:endParaRPr lang="en-US" sz="2200" dirty="0">
              <a:latin typeface="Brandon Grotesque Medium" panose="020B0603020203060202" pitchFamily="34" charset="0"/>
            </a:endParaRPr>
          </a:p>
          <a:p>
            <a:r>
              <a:rPr lang="en-US" dirty="0"/>
              <a:t>Marketing automation is technology that helps businesses connect with their customers and prospects in a more personal way, while automating repetitive tasks.</a:t>
            </a:r>
          </a:p>
          <a:p>
            <a:endParaRPr lang="en-US" dirty="0"/>
          </a:p>
          <a:p>
            <a:r>
              <a:rPr lang="en-US" dirty="0"/>
              <a:t>We like to think of marketing automation as a way to turn website visits into handshakes, emails into conversations, and customers into raving fans.</a:t>
            </a:r>
          </a:p>
        </p:txBody>
      </p:sp>
    </p:spTree>
    <p:extLst>
      <p:ext uri="{BB962C8B-B14F-4D97-AF65-F5344CB8AC3E}">
        <p14:creationId xmlns:p14="http://schemas.microsoft.com/office/powerpoint/2010/main" val="275076610"/>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NEXT</a:t>
            </a:r>
            <a:r>
              <a:rPr lang="en-US" dirty="0">
                <a:solidFill>
                  <a:schemeClr val="bg1"/>
                </a:solidFill>
              </a:rPr>
              <a:t> STEPS</a:t>
            </a:r>
          </a:p>
        </p:txBody>
      </p:sp>
      <p:sp>
        <p:nvSpPr>
          <p:cNvPr id="3" name="Content Placeholder 2"/>
          <p:cNvSpPr>
            <a:spLocks noGrp="1"/>
          </p:cNvSpPr>
          <p:nvPr>
            <p:ph sz="quarter" idx="11"/>
          </p:nvPr>
        </p:nvSpPr>
        <p:spPr>
          <a:xfrm>
            <a:off x="3948209" y="1747528"/>
            <a:ext cx="6710991" cy="3544207"/>
          </a:xfrm>
        </p:spPr>
        <p:txBody>
          <a:bodyPr>
            <a:normAutofit/>
          </a:bodyPr>
          <a:lstStyle/>
          <a:p>
            <a:r>
              <a:rPr lang="en-US" sz="1700" dirty="0">
                <a:latin typeface="Brandon Grotesque Medium" panose="020B0603020203060202" pitchFamily="34" charset="0"/>
              </a:rPr>
              <a:t>Give a Virtual Handshake</a:t>
            </a:r>
          </a:p>
          <a:p>
            <a:r>
              <a:rPr lang="en-US" sz="1700" dirty="0"/>
              <a:t>Now that you have a rock solid content strategy and friendly, useful content to share on your website, you can use marketing automation to capture leads early in their buying journey through online forms on your website.</a:t>
            </a:r>
          </a:p>
        </p:txBody>
      </p:sp>
      <p:sp>
        <p:nvSpPr>
          <p:cNvPr id="7" name="Text Placeholder 3"/>
          <p:cNvSpPr txBox="1">
            <a:spLocks/>
          </p:cNvSpPr>
          <p:nvPr/>
        </p:nvSpPr>
        <p:spPr>
          <a:xfrm>
            <a:off x="1515201" y="1549173"/>
            <a:ext cx="9143999" cy="57467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1E252B"/>
                </a:solidFill>
                <a:latin typeface="Brandon Grotesque Medium" panose="020B0603020203060202" pitchFamily="34" charset="0"/>
              </a:rPr>
              <a:t>Marketing Automation</a:t>
            </a:r>
          </a:p>
        </p:txBody>
      </p:sp>
      <p:pic>
        <p:nvPicPr>
          <p:cNvPr id="4" name="Picture 3"/>
          <p:cNvPicPr>
            <a:picLocks noChangeAspect="1"/>
          </p:cNvPicPr>
          <p:nvPr/>
        </p:nvPicPr>
        <p:blipFill>
          <a:blip r:embed="rId2"/>
          <a:stretch>
            <a:fillRect/>
          </a:stretch>
        </p:blipFill>
        <p:spPr>
          <a:xfrm>
            <a:off x="1515201" y="2975564"/>
            <a:ext cx="1088136" cy="1088136"/>
          </a:xfrm>
          <a:prstGeom prst="ellipse">
            <a:avLst/>
          </a:prstGeom>
        </p:spPr>
      </p:pic>
    </p:spTree>
    <p:extLst>
      <p:ext uri="{BB962C8B-B14F-4D97-AF65-F5344CB8AC3E}">
        <p14:creationId xmlns:p14="http://schemas.microsoft.com/office/powerpoint/2010/main" val="3348735967"/>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NEXT STEPS</a:t>
            </a:r>
          </a:p>
        </p:txBody>
      </p:sp>
      <p:sp>
        <p:nvSpPr>
          <p:cNvPr id="3" name="Content Placeholder 2"/>
          <p:cNvSpPr>
            <a:spLocks noGrp="1"/>
          </p:cNvSpPr>
          <p:nvPr>
            <p:ph sz="quarter" idx="11"/>
          </p:nvPr>
        </p:nvSpPr>
        <p:spPr>
          <a:xfrm>
            <a:off x="3729936" y="1776000"/>
            <a:ext cx="6617223" cy="3544207"/>
          </a:xfrm>
        </p:spPr>
        <p:txBody>
          <a:bodyPr>
            <a:normAutofit/>
          </a:bodyPr>
          <a:lstStyle/>
          <a:p>
            <a:r>
              <a:rPr lang="en-US" sz="1700" dirty="0">
                <a:latin typeface="Brandon Grotesque Medium" panose="020B0603020203060202" pitchFamily="34" charset="0"/>
              </a:rPr>
              <a:t>Turn Emails into Conversations</a:t>
            </a:r>
          </a:p>
          <a:p>
            <a:r>
              <a:rPr lang="en-US" sz="1700" dirty="0"/>
              <a:t>Marketing automation helps you to send one-to-one emails that address your prospects’ unique interests.  You can have better conversations with your audience by sending the right person the right content at the right time.</a:t>
            </a:r>
          </a:p>
        </p:txBody>
      </p:sp>
      <p:sp>
        <p:nvSpPr>
          <p:cNvPr id="6" name="Text Placeholder 3"/>
          <p:cNvSpPr txBox="1">
            <a:spLocks/>
          </p:cNvSpPr>
          <p:nvPr/>
        </p:nvSpPr>
        <p:spPr>
          <a:xfrm>
            <a:off x="1515201" y="1584918"/>
            <a:ext cx="9143999" cy="57467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1E252B"/>
                </a:solidFill>
                <a:latin typeface="Brandon Grotesque Medium" panose="020B0603020203060202" pitchFamily="34" charset="0"/>
              </a:rPr>
              <a:t>Marketing Automation</a:t>
            </a:r>
          </a:p>
        </p:txBody>
      </p:sp>
      <p:pic>
        <p:nvPicPr>
          <p:cNvPr id="4" name="Picture 3"/>
          <p:cNvPicPr>
            <a:picLocks noChangeAspect="1"/>
          </p:cNvPicPr>
          <p:nvPr/>
        </p:nvPicPr>
        <p:blipFill>
          <a:blip r:embed="rId2"/>
          <a:stretch>
            <a:fillRect/>
          </a:stretch>
        </p:blipFill>
        <p:spPr>
          <a:xfrm>
            <a:off x="1515201" y="3004035"/>
            <a:ext cx="1088136" cy="1088136"/>
          </a:xfrm>
          <a:prstGeom prst="ellipse">
            <a:avLst/>
          </a:prstGeom>
        </p:spPr>
      </p:pic>
    </p:spTree>
    <p:extLst>
      <p:ext uri="{BB962C8B-B14F-4D97-AF65-F5344CB8AC3E}">
        <p14:creationId xmlns:p14="http://schemas.microsoft.com/office/powerpoint/2010/main" val="657103411"/>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NEXT STEPS</a:t>
            </a:r>
          </a:p>
        </p:txBody>
      </p:sp>
      <p:sp>
        <p:nvSpPr>
          <p:cNvPr id="3" name="Content Placeholder 2"/>
          <p:cNvSpPr>
            <a:spLocks noGrp="1"/>
          </p:cNvSpPr>
          <p:nvPr>
            <p:ph sz="quarter" idx="11"/>
          </p:nvPr>
        </p:nvSpPr>
        <p:spPr>
          <a:xfrm>
            <a:off x="3430077" y="1797746"/>
            <a:ext cx="7229123" cy="3544207"/>
          </a:xfrm>
        </p:spPr>
        <p:txBody>
          <a:bodyPr>
            <a:normAutofit/>
          </a:bodyPr>
          <a:lstStyle/>
          <a:p>
            <a:r>
              <a:rPr lang="en-US" sz="1700" b="1" dirty="0">
                <a:latin typeface="Brandon Grotesque Medium" panose="020B0603020203060202" pitchFamily="34" charset="0"/>
              </a:rPr>
              <a:t>Turn Customers into Raving Fans</a:t>
            </a:r>
          </a:p>
          <a:p>
            <a:r>
              <a:rPr lang="en-US" sz="1700" dirty="0"/>
              <a:t>Marketing automation makes sure that you’re always speaking to hot prospects who are ready to buy. Instead of wasting time on cold calls, you can be engaging with legitimate sales opportunities.</a:t>
            </a:r>
          </a:p>
          <a:p>
            <a:r>
              <a:rPr lang="en-US" sz="1700" dirty="0"/>
              <a:t>Once you’ve earned a new customer, marketing automation allows you to stay in touch.  So instead of feeling like just another transaction, your customers feel the love!  (and they’ll spread the love too, referring great prospects who are just like them!)</a:t>
            </a:r>
          </a:p>
        </p:txBody>
      </p:sp>
      <p:sp>
        <p:nvSpPr>
          <p:cNvPr id="4" name="Text Placeholder 3"/>
          <p:cNvSpPr>
            <a:spLocks noGrp="1"/>
          </p:cNvSpPr>
          <p:nvPr>
            <p:ph type="body" sz="quarter" idx="12"/>
          </p:nvPr>
        </p:nvSpPr>
        <p:spPr>
          <a:xfrm>
            <a:off x="1515201" y="1561200"/>
            <a:ext cx="9143999" cy="574675"/>
          </a:xfrm>
        </p:spPr>
        <p:txBody>
          <a:bodyPr/>
          <a:lstStyle/>
          <a:p>
            <a:r>
              <a:rPr lang="en-US" dirty="0">
                <a:solidFill>
                  <a:srgbClr val="1E252B"/>
                </a:solidFill>
                <a:latin typeface="Brandon Grotesque Medium" panose="020B0603020203060202" pitchFamily="34" charset="0"/>
              </a:rPr>
              <a:t>Marketing Automation</a:t>
            </a:r>
          </a:p>
        </p:txBody>
      </p:sp>
      <p:pic>
        <p:nvPicPr>
          <p:cNvPr id="7" name="Picture 6"/>
          <p:cNvPicPr>
            <a:picLocks noChangeAspect="1"/>
          </p:cNvPicPr>
          <p:nvPr/>
        </p:nvPicPr>
        <p:blipFill>
          <a:blip r:embed="rId2"/>
          <a:stretch>
            <a:fillRect/>
          </a:stretch>
        </p:blipFill>
        <p:spPr>
          <a:xfrm>
            <a:off x="1515201" y="3028040"/>
            <a:ext cx="1083620" cy="1083620"/>
          </a:xfrm>
          <a:prstGeom prst="ellipse">
            <a:avLst/>
          </a:prstGeom>
          <a:ln w="63500" cap="rnd">
            <a:noFill/>
          </a:ln>
          <a:effectLst/>
          <a:scene3d>
            <a:camera prst="orthographicFront"/>
            <a:lightRig rig="contrasting" dir="t">
              <a:rot lat="0" lon="0" rev="0"/>
            </a:lightRig>
          </a:scene3d>
          <a:sp3d prstMaterial="matte">
            <a:contourClr>
              <a:srgbClr val="333333"/>
            </a:contourClr>
          </a:sp3d>
        </p:spPr>
      </p:pic>
    </p:spTree>
    <p:extLst>
      <p:ext uri="{BB962C8B-B14F-4D97-AF65-F5344CB8AC3E}">
        <p14:creationId xmlns:p14="http://schemas.microsoft.com/office/powerpoint/2010/main" val="1633882217"/>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NEXT STEPS</a:t>
            </a:r>
          </a:p>
        </p:txBody>
      </p:sp>
      <p:sp>
        <p:nvSpPr>
          <p:cNvPr id="3" name="Content Placeholder 2"/>
          <p:cNvSpPr>
            <a:spLocks noGrp="1"/>
          </p:cNvSpPr>
          <p:nvPr>
            <p:ph sz="quarter" idx="11"/>
          </p:nvPr>
        </p:nvSpPr>
        <p:spPr>
          <a:xfrm>
            <a:off x="1515201" y="1602377"/>
            <a:ext cx="5465891" cy="4118973"/>
          </a:xfrm>
        </p:spPr>
        <p:txBody>
          <a:bodyPr>
            <a:normAutofit fontScale="92500"/>
          </a:bodyPr>
          <a:lstStyle/>
          <a:p>
            <a:r>
              <a:rPr lang="en-US" dirty="0"/>
              <a:t>So what gives us, </a:t>
            </a:r>
            <a:r>
              <a:rPr lang="en-US" dirty="0" err="1"/>
              <a:t>Hatchbuck</a:t>
            </a:r>
            <a:r>
              <a:rPr lang="en-US" dirty="0"/>
              <a:t>, the authority on content marketing?  </a:t>
            </a:r>
          </a:p>
          <a:p>
            <a:endParaRPr lang="en-US" dirty="0"/>
          </a:p>
          <a:p>
            <a:r>
              <a:rPr lang="en-US" dirty="0"/>
              <a:t>We’re a group of marketing experts who have built an all-in one sales and marketing tool for small businesses.  With over 150 years of combined marketing experience, we know a thing or two about using content to build brand awareness, drive leads, and win customers.</a:t>
            </a:r>
          </a:p>
          <a:p>
            <a:endParaRPr lang="en-US" dirty="0"/>
          </a:p>
          <a:p>
            <a:r>
              <a:rPr lang="en-US" dirty="0"/>
              <a:t>If you have 2 minutes, you can see how we work in our short video overview:  </a:t>
            </a:r>
          </a:p>
          <a:p>
            <a:r>
              <a:rPr lang="en-US" dirty="0">
                <a:hlinkClick r:id="rId2"/>
              </a:rPr>
              <a:t>Watch the Video Overview</a:t>
            </a:r>
            <a:br>
              <a:rPr lang="en-US" dirty="0"/>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6408" y="2704994"/>
            <a:ext cx="3352793" cy="1888740"/>
          </a:xfrm>
          <a:prstGeom prst="rect">
            <a:avLst/>
          </a:prstGeom>
        </p:spPr>
      </p:pic>
    </p:spTree>
    <p:extLst>
      <p:ext uri="{BB962C8B-B14F-4D97-AF65-F5344CB8AC3E}">
        <p14:creationId xmlns:p14="http://schemas.microsoft.com/office/powerpoint/2010/main" val="1185242373"/>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508" y="-79131"/>
            <a:ext cx="12467493" cy="7060223"/>
          </a:xfrm>
          <a:prstGeom prst="rect">
            <a:avLst/>
          </a:prstGeom>
          <a:solidFill>
            <a:srgbClr val="FC50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890955" y="4287350"/>
            <a:ext cx="8664456" cy="1655762"/>
          </a:xfrm>
        </p:spPr>
        <p:txBody>
          <a:bodyPr>
            <a:normAutofit/>
          </a:bodyPr>
          <a:lstStyle/>
          <a:p>
            <a:pPr algn="l"/>
            <a:r>
              <a:rPr lang="en-US" sz="4400" dirty="0">
                <a:latin typeface="Brandon Grotesque Medium" panose="020B0603020203060202" pitchFamily="34" charset="0"/>
              </a:rPr>
              <a:t>Your Content Strategy Playbook</a:t>
            </a:r>
          </a:p>
        </p:txBody>
      </p:sp>
    </p:spTree>
    <p:extLst>
      <p:ext uri="{BB962C8B-B14F-4D97-AF65-F5344CB8AC3E}">
        <p14:creationId xmlns:p14="http://schemas.microsoft.com/office/powerpoint/2010/main" val="324953432"/>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Persona Worksheets</a:t>
            </a:r>
          </a:p>
        </p:txBody>
      </p:sp>
      <p:sp>
        <p:nvSpPr>
          <p:cNvPr id="4" name="Subtitle 3"/>
          <p:cNvSpPr>
            <a:spLocks noGrp="1"/>
          </p:cNvSpPr>
          <p:nvPr>
            <p:ph type="subTitle" idx="1"/>
          </p:nvPr>
        </p:nvSpPr>
        <p:spPr>
          <a:xfrm>
            <a:off x="1524000" y="3874111"/>
            <a:ext cx="9144000" cy="363293"/>
          </a:xfrm>
        </p:spPr>
        <p:txBody>
          <a:bodyPr>
            <a:normAutofit lnSpcReduction="10000"/>
          </a:bodyPr>
          <a:lstStyle/>
          <a:p>
            <a:r>
              <a:rPr lang="en-US" sz="2000" dirty="0"/>
              <a:t>Build personas for the unique types of customers you’d like to target.</a:t>
            </a:r>
          </a:p>
        </p:txBody>
      </p:sp>
      <p:sp>
        <p:nvSpPr>
          <p:cNvPr id="5" name="TextBox 4"/>
          <p:cNvSpPr txBox="1"/>
          <p:nvPr/>
        </p:nvSpPr>
        <p:spPr>
          <a:xfrm>
            <a:off x="1524000" y="5328139"/>
            <a:ext cx="9144000" cy="615553"/>
          </a:xfrm>
          <a:prstGeom prst="rect">
            <a:avLst/>
          </a:prstGeom>
          <a:noFill/>
        </p:spPr>
        <p:txBody>
          <a:bodyPr wrap="square" rtlCol="0">
            <a:spAutoFit/>
          </a:bodyPr>
          <a:lstStyle/>
          <a:p>
            <a:pPr algn="ctr"/>
            <a:r>
              <a:rPr lang="en-US" sz="1700" i="1" dirty="0">
                <a:latin typeface="Brandon Grotesque Light" panose="020B0303020203060202" pitchFamily="34" charset="0"/>
              </a:rPr>
              <a:t>Copy and paste persona worksheet as needed.</a:t>
            </a:r>
          </a:p>
          <a:p>
            <a:pPr algn="ctr"/>
            <a:endParaRPr lang="en-US" sz="1700" dirty="0">
              <a:latin typeface="Brandon Grotesque Light" panose="020B0303020203060202" pitchFamily="34" charset="0"/>
            </a:endParaRPr>
          </a:p>
        </p:txBody>
      </p:sp>
      <p:cxnSp>
        <p:nvCxnSpPr>
          <p:cNvPr id="6" name="Straight Connector 5"/>
          <p:cNvCxnSpPr/>
          <p:nvPr/>
        </p:nvCxnSpPr>
        <p:spPr>
          <a:xfrm>
            <a:off x="3606312" y="3640016"/>
            <a:ext cx="49793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606312" y="4443047"/>
            <a:ext cx="49793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26693"/>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p:sp>
      <p:sp>
        <p:nvSpPr>
          <p:cNvPr id="11" name="Text Placeholder 10"/>
          <p:cNvSpPr>
            <a:spLocks noGrp="1"/>
          </p:cNvSpPr>
          <p:nvPr>
            <p:ph type="body" sz="quarter" idx="14"/>
          </p:nvPr>
        </p:nvSpPr>
        <p:spPr/>
        <p:txBody>
          <a:bodyPr/>
          <a:lstStyle/>
          <a:p>
            <a:endParaRPr lang="en-US" dirty="0">
              <a:latin typeface="Brandon Grotesque Medium" panose="020B0603020203060202" pitchFamily="34" charset="0"/>
            </a:endParaRPr>
          </a:p>
        </p:txBody>
      </p:sp>
      <p:sp>
        <p:nvSpPr>
          <p:cNvPr id="12" name="Text Placeholder 11"/>
          <p:cNvSpPr>
            <a:spLocks noGrp="1"/>
          </p:cNvSpPr>
          <p:nvPr>
            <p:ph type="body" sz="quarter" idx="15"/>
          </p:nvPr>
        </p:nvSpPr>
        <p:spPr/>
        <p:txBody>
          <a:bodyPr>
            <a:normAutofit/>
          </a:bodyPr>
          <a:lstStyle/>
          <a:p>
            <a:endParaRPr lang="en-US" sz="1500" dirty="0"/>
          </a:p>
        </p:txBody>
      </p:sp>
      <p:sp>
        <p:nvSpPr>
          <p:cNvPr id="13" name="Text Placeholder 12"/>
          <p:cNvSpPr>
            <a:spLocks noGrp="1"/>
          </p:cNvSpPr>
          <p:nvPr>
            <p:ph type="body" sz="quarter" idx="16"/>
          </p:nvPr>
        </p:nvSpPr>
        <p:spPr/>
        <p:txBody>
          <a:bodyPr>
            <a:normAutofit/>
          </a:bodyPr>
          <a:lstStyle/>
          <a:p>
            <a:endParaRPr lang="en-US" sz="1500" dirty="0"/>
          </a:p>
        </p:txBody>
      </p:sp>
      <p:sp>
        <p:nvSpPr>
          <p:cNvPr id="14" name="Text Placeholder 13"/>
          <p:cNvSpPr>
            <a:spLocks noGrp="1"/>
          </p:cNvSpPr>
          <p:nvPr>
            <p:ph type="body" sz="quarter" idx="17"/>
          </p:nvPr>
        </p:nvSpPr>
        <p:spPr/>
        <p:txBody>
          <a:bodyPr>
            <a:normAutofit/>
          </a:bodyPr>
          <a:lstStyle/>
          <a:p>
            <a:endParaRPr lang="en-US" sz="1500" dirty="0"/>
          </a:p>
        </p:txBody>
      </p:sp>
      <p:sp>
        <p:nvSpPr>
          <p:cNvPr id="15" name="Text Placeholder 14"/>
          <p:cNvSpPr>
            <a:spLocks noGrp="1"/>
          </p:cNvSpPr>
          <p:nvPr>
            <p:ph type="body" sz="quarter" idx="18"/>
          </p:nvPr>
        </p:nvSpPr>
        <p:spPr/>
        <p:txBody>
          <a:bodyPr>
            <a:normAutofit/>
          </a:bodyPr>
          <a:lstStyle/>
          <a:p>
            <a:endParaRPr lang="en-US" sz="1500" dirty="0"/>
          </a:p>
        </p:txBody>
      </p:sp>
      <p:sp>
        <p:nvSpPr>
          <p:cNvPr id="16" name="Text Placeholder 15"/>
          <p:cNvSpPr>
            <a:spLocks noGrp="1"/>
          </p:cNvSpPr>
          <p:nvPr>
            <p:ph type="body" sz="quarter" idx="19"/>
          </p:nvPr>
        </p:nvSpPr>
        <p:spPr/>
        <p:txBody>
          <a:bodyPr/>
          <a:lstStyle/>
          <a:p>
            <a:endParaRPr lang="en-US"/>
          </a:p>
        </p:txBody>
      </p:sp>
      <p:sp>
        <p:nvSpPr>
          <p:cNvPr id="17" name="Text Placeholder 16"/>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3480275095"/>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Content Topics</a:t>
            </a:r>
          </a:p>
        </p:txBody>
      </p:sp>
      <p:sp>
        <p:nvSpPr>
          <p:cNvPr id="4" name="Subtitle 3"/>
          <p:cNvSpPr>
            <a:spLocks noGrp="1"/>
          </p:cNvSpPr>
          <p:nvPr>
            <p:ph type="subTitle" idx="1"/>
          </p:nvPr>
        </p:nvSpPr>
        <p:spPr>
          <a:xfrm>
            <a:off x="1524000" y="3874111"/>
            <a:ext cx="9144000" cy="363293"/>
          </a:xfrm>
        </p:spPr>
        <p:txBody>
          <a:bodyPr>
            <a:normAutofit lnSpcReduction="10000"/>
          </a:bodyPr>
          <a:lstStyle/>
          <a:p>
            <a:r>
              <a:rPr lang="en-US" sz="2000" dirty="0"/>
              <a:t>Use your personas to develop engaging topics</a:t>
            </a:r>
          </a:p>
        </p:txBody>
      </p:sp>
      <p:sp>
        <p:nvSpPr>
          <p:cNvPr id="5" name="TextBox 4"/>
          <p:cNvSpPr txBox="1"/>
          <p:nvPr/>
        </p:nvSpPr>
        <p:spPr>
          <a:xfrm>
            <a:off x="1524000" y="5328139"/>
            <a:ext cx="9144000" cy="584775"/>
          </a:xfrm>
          <a:prstGeom prst="rect">
            <a:avLst/>
          </a:prstGeom>
          <a:noFill/>
        </p:spPr>
        <p:txBody>
          <a:bodyPr wrap="square" rtlCol="0">
            <a:spAutoFit/>
          </a:bodyPr>
          <a:lstStyle/>
          <a:p>
            <a:pPr algn="ctr"/>
            <a:r>
              <a:rPr lang="en-US" sz="1600" i="1" dirty="0"/>
              <a:t>Copy and paste topic worksheets as needed.</a:t>
            </a:r>
          </a:p>
          <a:p>
            <a:pPr algn="ctr"/>
            <a:endParaRPr lang="en-US" sz="1600" dirty="0"/>
          </a:p>
        </p:txBody>
      </p:sp>
      <p:cxnSp>
        <p:nvCxnSpPr>
          <p:cNvPr id="6" name="Straight Connector 5"/>
          <p:cNvCxnSpPr/>
          <p:nvPr/>
        </p:nvCxnSpPr>
        <p:spPr>
          <a:xfrm>
            <a:off x="3606312" y="3640016"/>
            <a:ext cx="49793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606312" y="4443047"/>
            <a:ext cx="49793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314650"/>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dirty="0">
              <a:latin typeface="Brandon Grotesque Medium" panose="020B0603020203060202" pitchFamily="34" charset="0"/>
            </a:endParaRPr>
          </a:p>
        </p:txBody>
      </p:sp>
      <p:sp>
        <p:nvSpPr>
          <p:cNvPr id="3" name="Text Placeholder 2"/>
          <p:cNvSpPr>
            <a:spLocks noGrp="1"/>
          </p:cNvSpPr>
          <p:nvPr>
            <p:ph type="body" sz="quarter" idx="15"/>
          </p:nvPr>
        </p:nvSpPr>
        <p:spPr/>
        <p:txBody>
          <a:bodyPr>
            <a:normAutofit/>
          </a:bodyPr>
          <a:lstStyle/>
          <a:p>
            <a:endParaRPr lang="en-US" sz="1500" dirty="0"/>
          </a:p>
        </p:txBody>
      </p:sp>
      <p:sp>
        <p:nvSpPr>
          <p:cNvPr id="4" name="Text Placeholder 3"/>
          <p:cNvSpPr>
            <a:spLocks noGrp="1"/>
          </p:cNvSpPr>
          <p:nvPr>
            <p:ph type="body" sz="quarter" idx="16"/>
          </p:nvPr>
        </p:nvSpPr>
        <p:spPr/>
        <p:txBody>
          <a:bodyPr>
            <a:normAutofit/>
          </a:bodyPr>
          <a:lstStyle/>
          <a:p>
            <a:endParaRPr lang="en-US" sz="1500" dirty="0"/>
          </a:p>
        </p:txBody>
      </p:sp>
      <p:sp>
        <p:nvSpPr>
          <p:cNvPr id="5" name="Picture Placeholder 4"/>
          <p:cNvSpPr>
            <a:spLocks noGrp="1"/>
          </p:cNvSpPr>
          <p:nvPr>
            <p:ph type="pic" sz="quarter" idx="13"/>
          </p:nvPr>
        </p:nvSpPr>
        <p:spPr/>
      </p:sp>
    </p:spTree>
    <p:extLst>
      <p:ext uri="{BB962C8B-B14F-4D97-AF65-F5344CB8AC3E}">
        <p14:creationId xmlns:p14="http://schemas.microsoft.com/office/powerpoint/2010/main" val="3240909095"/>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INTRODUCTION</a:t>
            </a:r>
          </a:p>
        </p:txBody>
      </p:sp>
      <p:sp>
        <p:nvSpPr>
          <p:cNvPr id="3" name="Content Placeholder 2"/>
          <p:cNvSpPr>
            <a:spLocks noGrp="1"/>
          </p:cNvSpPr>
          <p:nvPr>
            <p:ph sz="quarter" idx="11"/>
          </p:nvPr>
        </p:nvSpPr>
        <p:spPr>
          <a:xfrm>
            <a:off x="1515201" y="1602377"/>
            <a:ext cx="3790725" cy="4118973"/>
          </a:xfrm>
        </p:spPr>
        <p:txBody>
          <a:bodyPr>
            <a:normAutofit/>
          </a:bodyPr>
          <a:lstStyle/>
          <a:p>
            <a:r>
              <a:rPr lang="en-US" dirty="0"/>
              <a:t>To keep up with your competition, you need to get your content strategy on paper, like the top performers do.</a:t>
            </a:r>
          </a:p>
        </p:txBody>
      </p:sp>
      <p:pic>
        <p:nvPicPr>
          <p:cNvPr id="6" name="Picture 5"/>
          <p:cNvPicPr>
            <a:picLocks noChangeAspect="1"/>
          </p:cNvPicPr>
          <p:nvPr/>
        </p:nvPicPr>
        <p:blipFill>
          <a:blip r:embed="rId2"/>
          <a:stretch>
            <a:fillRect/>
          </a:stretch>
        </p:blipFill>
        <p:spPr>
          <a:xfrm>
            <a:off x="8118622" y="2385222"/>
            <a:ext cx="2540579" cy="2553282"/>
          </a:xfrm>
          <a:prstGeom prst="rect">
            <a:avLst/>
          </a:prstGeom>
        </p:spPr>
      </p:pic>
    </p:spTree>
    <p:extLst>
      <p:ext uri="{BB962C8B-B14F-4D97-AF65-F5344CB8AC3E}">
        <p14:creationId xmlns:p14="http://schemas.microsoft.com/office/powerpoint/2010/main" val="2549818691"/>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dirty="0">
              <a:latin typeface="Brandon Grotesque Medium" panose="020B0603020203060202" pitchFamily="34" charset="0"/>
            </a:endParaRPr>
          </a:p>
        </p:txBody>
      </p:sp>
      <p:sp>
        <p:nvSpPr>
          <p:cNvPr id="3" name="Text Placeholder 2"/>
          <p:cNvSpPr>
            <a:spLocks noGrp="1"/>
          </p:cNvSpPr>
          <p:nvPr>
            <p:ph type="body" sz="quarter" idx="15"/>
          </p:nvPr>
        </p:nvSpPr>
        <p:spPr/>
        <p:txBody>
          <a:bodyPr>
            <a:normAutofit/>
          </a:bodyPr>
          <a:lstStyle/>
          <a:p>
            <a:endParaRPr lang="en-US" sz="1500" dirty="0"/>
          </a:p>
        </p:txBody>
      </p:sp>
      <p:sp>
        <p:nvSpPr>
          <p:cNvPr id="4" name="Picture Placeholder 3"/>
          <p:cNvSpPr>
            <a:spLocks noGrp="1"/>
          </p:cNvSpPr>
          <p:nvPr>
            <p:ph type="pic" sz="quarter" idx="13"/>
          </p:nvPr>
        </p:nvSpPr>
        <p:spPr>
          <a:ln>
            <a:solidFill>
              <a:srgbClr val="FC5021"/>
            </a:solidFill>
          </a:ln>
        </p:spPr>
      </p:sp>
    </p:spTree>
    <p:extLst>
      <p:ext uri="{BB962C8B-B14F-4D97-AF65-F5344CB8AC3E}">
        <p14:creationId xmlns:p14="http://schemas.microsoft.com/office/powerpoint/2010/main" val="3204778863"/>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Content Medium</a:t>
            </a:r>
          </a:p>
        </p:txBody>
      </p:sp>
      <p:sp>
        <p:nvSpPr>
          <p:cNvPr id="4" name="Subtitle 3"/>
          <p:cNvSpPr>
            <a:spLocks noGrp="1"/>
          </p:cNvSpPr>
          <p:nvPr>
            <p:ph type="subTitle" idx="1"/>
          </p:nvPr>
        </p:nvSpPr>
        <p:spPr>
          <a:xfrm>
            <a:off x="1524000" y="3874111"/>
            <a:ext cx="9144000" cy="363293"/>
          </a:xfrm>
        </p:spPr>
        <p:txBody>
          <a:bodyPr>
            <a:normAutofit lnSpcReduction="10000"/>
          </a:bodyPr>
          <a:lstStyle/>
          <a:p>
            <a:r>
              <a:rPr lang="en-US" sz="2000" dirty="0"/>
              <a:t>Decide How You’ll Deliver Your Content</a:t>
            </a:r>
          </a:p>
        </p:txBody>
      </p:sp>
      <p:sp>
        <p:nvSpPr>
          <p:cNvPr id="5" name="TextBox 4"/>
          <p:cNvSpPr txBox="1"/>
          <p:nvPr/>
        </p:nvSpPr>
        <p:spPr>
          <a:xfrm>
            <a:off x="1524000" y="5328139"/>
            <a:ext cx="9144000" cy="615553"/>
          </a:xfrm>
          <a:prstGeom prst="rect">
            <a:avLst/>
          </a:prstGeom>
          <a:noFill/>
        </p:spPr>
        <p:txBody>
          <a:bodyPr wrap="square" rtlCol="0">
            <a:spAutoFit/>
          </a:bodyPr>
          <a:lstStyle/>
          <a:p>
            <a:pPr algn="ctr"/>
            <a:r>
              <a:rPr lang="en-US" sz="1700" i="1" dirty="0">
                <a:latin typeface="Brandon Grotesque Light" panose="020B0303020203060202" pitchFamily="34" charset="0"/>
              </a:rPr>
              <a:t>Copy and paste topic worksheets as needed.</a:t>
            </a:r>
          </a:p>
          <a:p>
            <a:pPr algn="ctr"/>
            <a:endParaRPr lang="en-US" sz="1700" dirty="0">
              <a:latin typeface="Brandon Grotesque Light" panose="020B0303020203060202" pitchFamily="34" charset="0"/>
            </a:endParaRPr>
          </a:p>
        </p:txBody>
      </p:sp>
      <p:cxnSp>
        <p:nvCxnSpPr>
          <p:cNvPr id="6" name="Straight Connector 5"/>
          <p:cNvCxnSpPr/>
          <p:nvPr/>
        </p:nvCxnSpPr>
        <p:spPr>
          <a:xfrm>
            <a:off x="3606312" y="3640016"/>
            <a:ext cx="49793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606312" y="4443047"/>
            <a:ext cx="49793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676078"/>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6132580"/>
              </p:ext>
            </p:extLst>
          </p:nvPr>
        </p:nvGraphicFramePr>
        <p:xfrm>
          <a:off x="616439" y="1310054"/>
          <a:ext cx="10813560" cy="4389120"/>
        </p:xfrm>
        <a:graphic>
          <a:graphicData uri="http://schemas.openxmlformats.org/drawingml/2006/table">
            <a:tbl>
              <a:tblPr firstRow="1" bandRow="1">
                <a:tableStyleId>{ED083AE6-46FA-4A59-8FB0-9F97EB10719F}</a:tableStyleId>
              </a:tblPr>
              <a:tblGrid>
                <a:gridCol w="2162712">
                  <a:extLst>
                    <a:ext uri="{9D8B030D-6E8A-4147-A177-3AD203B41FA5}">
                      <a16:colId xmlns:a16="http://schemas.microsoft.com/office/drawing/2014/main" val="20000"/>
                    </a:ext>
                  </a:extLst>
                </a:gridCol>
                <a:gridCol w="2162712">
                  <a:extLst>
                    <a:ext uri="{9D8B030D-6E8A-4147-A177-3AD203B41FA5}">
                      <a16:colId xmlns:a16="http://schemas.microsoft.com/office/drawing/2014/main" val="20001"/>
                    </a:ext>
                  </a:extLst>
                </a:gridCol>
                <a:gridCol w="2162712">
                  <a:extLst>
                    <a:ext uri="{9D8B030D-6E8A-4147-A177-3AD203B41FA5}">
                      <a16:colId xmlns:a16="http://schemas.microsoft.com/office/drawing/2014/main" val="20002"/>
                    </a:ext>
                  </a:extLst>
                </a:gridCol>
                <a:gridCol w="2162712">
                  <a:extLst>
                    <a:ext uri="{9D8B030D-6E8A-4147-A177-3AD203B41FA5}">
                      <a16:colId xmlns:a16="http://schemas.microsoft.com/office/drawing/2014/main" val="20003"/>
                    </a:ext>
                  </a:extLst>
                </a:gridCol>
                <a:gridCol w="2162712">
                  <a:extLst>
                    <a:ext uri="{9D8B030D-6E8A-4147-A177-3AD203B41FA5}">
                      <a16:colId xmlns:a16="http://schemas.microsoft.com/office/drawing/2014/main" val="20004"/>
                    </a:ext>
                  </a:extLst>
                </a:gridCol>
              </a:tblGrid>
              <a:tr h="319518">
                <a:tc>
                  <a:txBody>
                    <a:bodyPr/>
                    <a:lstStyle/>
                    <a:p>
                      <a:pPr algn="ctr"/>
                      <a:r>
                        <a:rPr lang="en-US" dirty="0">
                          <a:solidFill>
                            <a:schemeClr val="accent3"/>
                          </a:solidFill>
                          <a:latin typeface="Brandon Grotesque Medium" panose="020B0603020203060202" pitchFamily="34" charset="0"/>
                        </a:rPr>
                        <a:t>Medium</a:t>
                      </a:r>
                    </a:p>
                  </a:txBody>
                  <a:tcPr/>
                </a:tc>
                <a:tc>
                  <a:txBody>
                    <a:bodyPr/>
                    <a:lstStyle/>
                    <a:p>
                      <a:pPr algn="ctr"/>
                      <a:r>
                        <a:rPr lang="en-US" dirty="0">
                          <a:solidFill>
                            <a:schemeClr val="accent3"/>
                          </a:solidFill>
                          <a:latin typeface="Brandon Grotesque Medium" panose="020B0603020203060202" pitchFamily="34" charset="0"/>
                        </a:rPr>
                        <a:t>Tools Needed</a:t>
                      </a:r>
                    </a:p>
                  </a:txBody>
                  <a:tcPr/>
                </a:tc>
                <a:tc>
                  <a:txBody>
                    <a:bodyPr/>
                    <a:lstStyle/>
                    <a:p>
                      <a:pPr algn="ctr"/>
                      <a:r>
                        <a:rPr lang="en-US" dirty="0">
                          <a:solidFill>
                            <a:schemeClr val="accent3"/>
                          </a:solidFill>
                          <a:latin typeface="Brandon Grotesque Medium" panose="020B0603020203060202" pitchFamily="34" charset="0"/>
                        </a:rPr>
                        <a:t>In</a:t>
                      </a:r>
                      <a:r>
                        <a:rPr lang="en-US" baseline="0" dirty="0">
                          <a:solidFill>
                            <a:schemeClr val="accent3"/>
                          </a:solidFill>
                          <a:latin typeface="Brandon Grotesque Medium" panose="020B0603020203060202" pitchFamily="34" charset="0"/>
                        </a:rPr>
                        <a:t>-House</a:t>
                      </a:r>
                      <a:endParaRPr lang="en-US" dirty="0">
                        <a:solidFill>
                          <a:schemeClr val="accent3"/>
                        </a:solidFill>
                        <a:latin typeface="Brandon Grotesque Medium" panose="020B0603020203060202" pitchFamily="34" charset="0"/>
                      </a:endParaRPr>
                    </a:p>
                  </a:txBody>
                  <a:tcPr/>
                </a:tc>
                <a:tc>
                  <a:txBody>
                    <a:bodyPr/>
                    <a:lstStyle/>
                    <a:p>
                      <a:pPr algn="ctr"/>
                      <a:r>
                        <a:rPr lang="en-US" dirty="0">
                          <a:solidFill>
                            <a:schemeClr val="accent3"/>
                          </a:solidFill>
                          <a:latin typeface="Brandon Grotesque Medium" panose="020B0603020203060202" pitchFamily="34" charset="0"/>
                        </a:rPr>
                        <a:t>Out-Source</a:t>
                      </a:r>
                    </a:p>
                  </a:txBody>
                  <a:tcPr/>
                </a:tc>
                <a:tc>
                  <a:txBody>
                    <a:bodyPr/>
                    <a:lstStyle/>
                    <a:p>
                      <a:pPr algn="ctr"/>
                      <a:r>
                        <a:rPr lang="en-US" dirty="0">
                          <a:solidFill>
                            <a:schemeClr val="accent3"/>
                          </a:solidFill>
                          <a:latin typeface="Brandon Grotesque Medium" panose="020B0603020203060202" pitchFamily="34" charset="0"/>
                        </a:rPr>
                        <a:t>Frequency</a:t>
                      </a:r>
                    </a:p>
                  </a:txBody>
                  <a:tcPr/>
                </a:tc>
                <a:extLst>
                  <a:ext uri="{0D108BD9-81ED-4DB2-BD59-A6C34878D82A}">
                    <a16:rowId xmlns:a16="http://schemas.microsoft.com/office/drawing/2014/main" val="10000"/>
                  </a:ext>
                </a:extLst>
              </a:tr>
              <a:tr h="319518">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extLst>
                  <a:ext uri="{0D108BD9-81ED-4DB2-BD59-A6C34878D82A}">
                    <a16:rowId xmlns:a16="http://schemas.microsoft.com/office/drawing/2014/main" val="10001"/>
                  </a:ext>
                </a:extLst>
              </a:tr>
              <a:tr h="319518">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extLst>
                  <a:ext uri="{0D108BD9-81ED-4DB2-BD59-A6C34878D82A}">
                    <a16:rowId xmlns:a16="http://schemas.microsoft.com/office/drawing/2014/main" val="10002"/>
                  </a:ext>
                </a:extLst>
              </a:tr>
              <a:tr h="319518">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extLst>
                  <a:ext uri="{0D108BD9-81ED-4DB2-BD59-A6C34878D82A}">
                    <a16:rowId xmlns:a16="http://schemas.microsoft.com/office/drawing/2014/main" val="10003"/>
                  </a:ext>
                </a:extLst>
              </a:tr>
              <a:tr h="319518">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extLst>
                  <a:ext uri="{0D108BD9-81ED-4DB2-BD59-A6C34878D82A}">
                    <a16:rowId xmlns:a16="http://schemas.microsoft.com/office/drawing/2014/main" val="10004"/>
                  </a:ext>
                </a:extLst>
              </a:tr>
              <a:tr h="319518">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extLst>
                  <a:ext uri="{0D108BD9-81ED-4DB2-BD59-A6C34878D82A}">
                    <a16:rowId xmlns:a16="http://schemas.microsoft.com/office/drawing/2014/main" val="10005"/>
                  </a:ext>
                </a:extLst>
              </a:tr>
              <a:tr h="319518">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extLst>
                  <a:ext uri="{0D108BD9-81ED-4DB2-BD59-A6C34878D82A}">
                    <a16:rowId xmlns:a16="http://schemas.microsoft.com/office/drawing/2014/main" val="10006"/>
                  </a:ext>
                </a:extLst>
              </a:tr>
              <a:tr h="319518">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extLst>
                  <a:ext uri="{0D108BD9-81ED-4DB2-BD59-A6C34878D82A}">
                    <a16:rowId xmlns:a16="http://schemas.microsoft.com/office/drawing/2014/main" val="10007"/>
                  </a:ext>
                </a:extLst>
              </a:tr>
              <a:tr h="319518">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extLst>
                  <a:ext uri="{0D108BD9-81ED-4DB2-BD59-A6C34878D82A}">
                    <a16:rowId xmlns:a16="http://schemas.microsoft.com/office/drawing/2014/main" val="10008"/>
                  </a:ext>
                </a:extLst>
              </a:tr>
              <a:tr h="319518">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extLst>
                  <a:ext uri="{0D108BD9-81ED-4DB2-BD59-A6C34878D82A}">
                    <a16:rowId xmlns:a16="http://schemas.microsoft.com/office/drawing/2014/main" val="10009"/>
                  </a:ext>
                </a:extLst>
              </a:tr>
              <a:tr h="319518">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extLst>
                  <a:ext uri="{0D108BD9-81ED-4DB2-BD59-A6C34878D82A}">
                    <a16:rowId xmlns:a16="http://schemas.microsoft.com/office/drawing/2014/main" val="10010"/>
                  </a:ext>
                </a:extLst>
              </a:tr>
              <a:tr h="319518">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048874914"/>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Content Calendar</a:t>
            </a:r>
          </a:p>
        </p:txBody>
      </p:sp>
      <p:sp>
        <p:nvSpPr>
          <p:cNvPr id="4" name="Subtitle 3"/>
          <p:cNvSpPr>
            <a:spLocks noGrp="1"/>
          </p:cNvSpPr>
          <p:nvPr>
            <p:ph type="subTitle" idx="1"/>
          </p:nvPr>
        </p:nvSpPr>
        <p:spPr>
          <a:xfrm>
            <a:off x="1524000" y="3874111"/>
            <a:ext cx="9144000" cy="363293"/>
          </a:xfrm>
        </p:spPr>
        <p:txBody>
          <a:bodyPr>
            <a:normAutofit lnSpcReduction="10000"/>
          </a:bodyPr>
          <a:lstStyle/>
          <a:p>
            <a:r>
              <a:rPr lang="en-US" sz="2000" dirty="0"/>
              <a:t>Schedule Your Content</a:t>
            </a:r>
          </a:p>
        </p:txBody>
      </p:sp>
      <p:sp>
        <p:nvSpPr>
          <p:cNvPr id="5" name="TextBox 4"/>
          <p:cNvSpPr txBox="1"/>
          <p:nvPr/>
        </p:nvSpPr>
        <p:spPr>
          <a:xfrm>
            <a:off x="1524000" y="5328139"/>
            <a:ext cx="9144000" cy="584775"/>
          </a:xfrm>
          <a:prstGeom prst="rect">
            <a:avLst/>
          </a:prstGeom>
          <a:noFill/>
        </p:spPr>
        <p:txBody>
          <a:bodyPr wrap="square" rtlCol="0">
            <a:spAutoFit/>
          </a:bodyPr>
          <a:lstStyle/>
          <a:p>
            <a:pPr algn="ctr"/>
            <a:r>
              <a:rPr lang="en-US" sz="1600" i="1" dirty="0"/>
              <a:t>Copy and paste topic worksheets as needed.</a:t>
            </a:r>
          </a:p>
          <a:p>
            <a:pPr algn="ctr"/>
            <a:endParaRPr lang="en-US" sz="1600" dirty="0"/>
          </a:p>
        </p:txBody>
      </p:sp>
      <p:cxnSp>
        <p:nvCxnSpPr>
          <p:cNvPr id="6" name="Straight Connector 5"/>
          <p:cNvCxnSpPr/>
          <p:nvPr/>
        </p:nvCxnSpPr>
        <p:spPr>
          <a:xfrm>
            <a:off x="3606312" y="3640016"/>
            <a:ext cx="49793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606312" y="4443047"/>
            <a:ext cx="49793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93295"/>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CONTENT CALENDAR</a:t>
            </a:r>
          </a:p>
        </p:txBody>
      </p:sp>
      <p:sp>
        <p:nvSpPr>
          <p:cNvPr id="4" name="Text Placeholder 3"/>
          <p:cNvSpPr>
            <a:spLocks noGrp="1"/>
          </p:cNvSpPr>
          <p:nvPr>
            <p:ph type="body" sz="quarter" idx="12"/>
          </p:nvPr>
        </p:nvSpPr>
        <p:spPr/>
        <p:txBody>
          <a:bodyPr/>
          <a:lstStyle/>
          <a:p>
            <a:r>
              <a:rPr lang="en-US" dirty="0">
                <a:solidFill>
                  <a:srgbClr val="1E252B"/>
                </a:solidFill>
                <a:latin typeface="Brandon Grotesque Medium" panose="020B0603020203060202" pitchFamily="34" charset="0"/>
              </a:rPr>
              <a:t>Copy the Elements You Need &amp; Paste To Your Content Calendar</a:t>
            </a:r>
          </a:p>
        </p:txBody>
      </p:sp>
      <p:sp>
        <p:nvSpPr>
          <p:cNvPr id="6" name="Rounded Rectangle 5"/>
          <p:cNvSpPr/>
          <p:nvPr/>
        </p:nvSpPr>
        <p:spPr>
          <a:xfrm>
            <a:off x="1515198" y="2040926"/>
            <a:ext cx="2223471" cy="701267"/>
          </a:xfrm>
          <a:prstGeom prst="roundRect">
            <a:avLst/>
          </a:prstGeom>
          <a:solidFill>
            <a:srgbClr val="30C3C0">
              <a:alpha val="50000"/>
            </a:srgbClr>
          </a:solidFill>
          <a:ln>
            <a:solidFill>
              <a:srgbClr val="30C3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Brandon Grotesque Light" panose="020B0303020203060202" pitchFamily="34" charset="0"/>
              </a:rPr>
              <a:t>Blog Post</a:t>
            </a:r>
          </a:p>
          <a:p>
            <a:pPr algn="ctr"/>
            <a:r>
              <a:rPr lang="en-US" sz="1100" dirty="0">
                <a:latin typeface="Brandon Grotesque Light" panose="020B0303020203060202" pitchFamily="34" charset="0"/>
              </a:rPr>
              <a:t>Topic</a:t>
            </a:r>
          </a:p>
          <a:p>
            <a:pPr algn="ctr"/>
            <a:r>
              <a:rPr lang="en-US" sz="1100" dirty="0">
                <a:latin typeface="Brandon Grotesque Light" panose="020B0303020203060202" pitchFamily="34" charset="0"/>
              </a:rPr>
              <a:t>Author</a:t>
            </a:r>
          </a:p>
        </p:txBody>
      </p:sp>
      <p:sp>
        <p:nvSpPr>
          <p:cNvPr id="7" name="Rounded Rectangle 6"/>
          <p:cNvSpPr/>
          <p:nvPr/>
        </p:nvSpPr>
        <p:spPr>
          <a:xfrm>
            <a:off x="1515198" y="4102695"/>
            <a:ext cx="2223471" cy="701267"/>
          </a:xfrm>
          <a:prstGeom prst="roundRect">
            <a:avLst/>
          </a:prstGeom>
          <a:solidFill>
            <a:srgbClr val="086ABF">
              <a:alpha val="50000"/>
            </a:srgbClr>
          </a:solidFill>
          <a:ln>
            <a:solidFill>
              <a:srgbClr val="086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Brandon Grotesque Light" panose="020B0303020203060202" pitchFamily="34" charset="0"/>
              </a:rPr>
              <a:t>Guide</a:t>
            </a:r>
          </a:p>
          <a:p>
            <a:pPr algn="ctr"/>
            <a:r>
              <a:rPr lang="en-US" sz="1100" dirty="0">
                <a:latin typeface="Brandon Grotesque Light" panose="020B0303020203060202" pitchFamily="34" charset="0"/>
              </a:rPr>
              <a:t>Topic</a:t>
            </a:r>
          </a:p>
          <a:p>
            <a:pPr algn="ctr"/>
            <a:r>
              <a:rPr lang="en-US" sz="1100" dirty="0">
                <a:latin typeface="Brandon Grotesque Light" panose="020B0303020203060202" pitchFamily="34" charset="0"/>
              </a:rPr>
              <a:t>Author</a:t>
            </a:r>
          </a:p>
        </p:txBody>
      </p:sp>
      <p:sp>
        <p:nvSpPr>
          <p:cNvPr id="12" name="Rounded Rectangle 11"/>
          <p:cNvSpPr/>
          <p:nvPr/>
        </p:nvSpPr>
        <p:spPr>
          <a:xfrm>
            <a:off x="1515198" y="3065505"/>
            <a:ext cx="2223471" cy="701267"/>
          </a:xfrm>
          <a:prstGeom prst="roundRect">
            <a:avLst/>
          </a:prstGeom>
          <a:solidFill>
            <a:srgbClr val="30C3C0">
              <a:alpha val="50000"/>
            </a:srgbClr>
          </a:solidFill>
          <a:ln>
            <a:solidFill>
              <a:srgbClr val="30C3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Brandon Grotesque Light" panose="020B0303020203060202" pitchFamily="34" charset="0"/>
              </a:rPr>
              <a:t>Article</a:t>
            </a:r>
          </a:p>
          <a:p>
            <a:pPr algn="ctr"/>
            <a:r>
              <a:rPr lang="en-US" sz="1100" dirty="0">
                <a:latin typeface="Brandon Grotesque Light" panose="020B0303020203060202" pitchFamily="34" charset="0"/>
              </a:rPr>
              <a:t>Topic</a:t>
            </a:r>
          </a:p>
          <a:p>
            <a:pPr algn="ctr"/>
            <a:r>
              <a:rPr lang="en-US" sz="1100" dirty="0">
                <a:latin typeface="Brandon Grotesque Light" panose="020B0303020203060202" pitchFamily="34" charset="0"/>
              </a:rPr>
              <a:t>Author</a:t>
            </a:r>
          </a:p>
        </p:txBody>
      </p:sp>
      <p:sp>
        <p:nvSpPr>
          <p:cNvPr id="11" name="Rounded Rectangle 10"/>
          <p:cNvSpPr/>
          <p:nvPr/>
        </p:nvSpPr>
        <p:spPr>
          <a:xfrm>
            <a:off x="8435728" y="4102695"/>
            <a:ext cx="2223471" cy="701267"/>
          </a:xfrm>
          <a:prstGeom prst="roundRect">
            <a:avLst/>
          </a:prstGeom>
          <a:solidFill>
            <a:srgbClr val="FC5021">
              <a:alpha val="50000"/>
            </a:srgbClr>
          </a:solidFill>
          <a:ln>
            <a:solidFill>
              <a:srgbClr val="FC5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Brandon Grotesque Light" panose="020B0303020203060202" pitchFamily="34" charset="0"/>
              </a:rPr>
              <a:t>Video</a:t>
            </a:r>
          </a:p>
          <a:p>
            <a:pPr algn="ctr"/>
            <a:r>
              <a:rPr lang="en-US" sz="1100" dirty="0">
                <a:latin typeface="Brandon Grotesque Light" panose="020B0303020203060202" pitchFamily="34" charset="0"/>
              </a:rPr>
              <a:t>Topic</a:t>
            </a:r>
          </a:p>
          <a:p>
            <a:pPr algn="ctr"/>
            <a:r>
              <a:rPr lang="en-US" sz="1100" dirty="0">
                <a:latin typeface="Brandon Grotesque Light" panose="020B0303020203060202" pitchFamily="34" charset="0"/>
              </a:rPr>
              <a:t>Producer</a:t>
            </a:r>
          </a:p>
        </p:txBody>
      </p:sp>
      <p:sp>
        <p:nvSpPr>
          <p:cNvPr id="5" name="Rounded Rectangle 4"/>
          <p:cNvSpPr/>
          <p:nvPr/>
        </p:nvSpPr>
        <p:spPr>
          <a:xfrm>
            <a:off x="8435728" y="3065505"/>
            <a:ext cx="2223471" cy="701267"/>
          </a:xfrm>
          <a:prstGeom prst="roundRect">
            <a:avLst/>
          </a:prstGeom>
          <a:solidFill>
            <a:srgbClr val="FC5021">
              <a:alpha val="50000"/>
            </a:srgbClr>
          </a:solidFill>
          <a:ln>
            <a:solidFill>
              <a:srgbClr val="FC5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Brandon Grotesque Light" panose="020B0303020203060202" pitchFamily="34" charset="0"/>
              </a:rPr>
              <a:t>Webinar</a:t>
            </a:r>
          </a:p>
          <a:p>
            <a:pPr algn="ctr"/>
            <a:r>
              <a:rPr lang="en-US" sz="1100" dirty="0">
                <a:latin typeface="Brandon Grotesque Light" panose="020B0303020203060202" pitchFamily="34" charset="0"/>
              </a:rPr>
              <a:t>Topic</a:t>
            </a:r>
          </a:p>
          <a:p>
            <a:pPr algn="ctr"/>
            <a:r>
              <a:rPr lang="en-US" sz="1100" dirty="0">
                <a:latin typeface="Brandon Grotesque Light" panose="020B0303020203060202" pitchFamily="34" charset="0"/>
              </a:rPr>
              <a:t>Presenter</a:t>
            </a:r>
          </a:p>
        </p:txBody>
      </p:sp>
      <p:sp>
        <p:nvSpPr>
          <p:cNvPr id="10" name="Rounded Rectangle 9"/>
          <p:cNvSpPr/>
          <p:nvPr/>
        </p:nvSpPr>
        <p:spPr>
          <a:xfrm>
            <a:off x="8435728" y="2042502"/>
            <a:ext cx="2223471" cy="701267"/>
          </a:xfrm>
          <a:prstGeom prst="roundRect">
            <a:avLst/>
          </a:prstGeom>
          <a:solidFill>
            <a:srgbClr val="30C3C0">
              <a:alpha val="50000"/>
            </a:srgbClr>
          </a:solidFill>
          <a:ln>
            <a:solidFill>
              <a:srgbClr val="30C3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latin typeface="Brandon Grotesque Light" panose="020B0303020203060202" pitchFamily="34" charset="0"/>
              </a:rPr>
              <a:t>SlideShare</a:t>
            </a:r>
            <a:endParaRPr lang="en-US" sz="1100" dirty="0">
              <a:latin typeface="Brandon Grotesque Light" panose="020B0303020203060202" pitchFamily="34" charset="0"/>
            </a:endParaRPr>
          </a:p>
          <a:p>
            <a:pPr algn="ctr"/>
            <a:r>
              <a:rPr lang="en-US" sz="1100" dirty="0">
                <a:latin typeface="Brandon Grotesque Light" panose="020B0303020203060202" pitchFamily="34" charset="0"/>
              </a:rPr>
              <a:t>Topic</a:t>
            </a:r>
          </a:p>
          <a:p>
            <a:pPr algn="ctr"/>
            <a:r>
              <a:rPr lang="en-US" sz="1100" dirty="0">
                <a:latin typeface="Brandon Grotesque Light" panose="020B0303020203060202" pitchFamily="34" charset="0"/>
              </a:rPr>
              <a:t>Designer</a:t>
            </a:r>
          </a:p>
        </p:txBody>
      </p:sp>
      <p:sp>
        <p:nvSpPr>
          <p:cNvPr id="8" name="Rounded Rectangle 7"/>
          <p:cNvSpPr/>
          <p:nvPr/>
        </p:nvSpPr>
        <p:spPr>
          <a:xfrm>
            <a:off x="4975463" y="2040926"/>
            <a:ext cx="2223471" cy="701267"/>
          </a:xfrm>
          <a:prstGeom prst="roundRect">
            <a:avLst/>
          </a:prstGeom>
          <a:solidFill>
            <a:srgbClr val="086ABF">
              <a:alpha val="50000"/>
            </a:srgbClr>
          </a:solidFill>
          <a:ln>
            <a:solidFill>
              <a:srgbClr val="086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Brandon Grotesque Light" panose="020B0303020203060202" pitchFamily="34" charset="0"/>
              </a:rPr>
              <a:t>White Paper</a:t>
            </a:r>
          </a:p>
          <a:p>
            <a:pPr algn="ctr"/>
            <a:r>
              <a:rPr lang="en-US" sz="1100" dirty="0">
                <a:latin typeface="Brandon Grotesque Light" panose="020B0303020203060202" pitchFamily="34" charset="0"/>
              </a:rPr>
              <a:t>Topic</a:t>
            </a:r>
          </a:p>
          <a:p>
            <a:pPr algn="ctr"/>
            <a:r>
              <a:rPr lang="en-US" sz="1100" dirty="0">
                <a:latin typeface="Brandon Grotesque Light" panose="020B0303020203060202" pitchFamily="34" charset="0"/>
              </a:rPr>
              <a:t>Author</a:t>
            </a:r>
          </a:p>
        </p:txBody>
      </p:sp>
      <p:sp>
        <p:nvSpPr>
          <p:cNvPr id="13" name="Rounded Rectangle 12"/>
          <p:cNvSpPr/>
          <p:nvPr/>
        </p:nvSpPr>
        <p:spPr>
          <a:xfrm>
            <a:off x="4975463" y="3071811"/>
            <a:ext cx="2223471" cy="701267"/>
          </a:xfrm>
          <a:prstGeom prst="roundRect">
            <a:avLst/>
          </a:prstGeom>
          <a:solidFill>
            <a:srgbClr val="086ABF">
              <a:alpha val="50000"/>
            </a:srgbClr>
          </a:solidFill>
          <a:ln>
            <a:solidFill>
              <a:srgbClr val="086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Brandon Grotesque Light" panose="020B0303020203060202" pitchFamily="34" charset="0"/>
              </a:rPr>
              <a:t>LinkedIn Post</a:t>
            </a:r>
          </a:p>
          <a:p>
            <a:pPr algn="ctr"/>
            <a:r>
              <a:rPr lang="en-US" sz="1100" dirty="0">
                <a:latin typeface="Brandon Grotesque Light" panose="020B0303020203060202" pitchFamily="34" charset="0"/>
              </a:rPr>
              <a:t>Topic</a:t>
            </a:r>
          </a:p>
          <a:p>
            <a:pPr algn="ctr"/>
            <a:r>
              <a:rPr lang="en-US" sz="1100" dirty="0">
                <a:latin typeface="Brandon Grotesque Light" panose="020B0303020203060202" pitchFamily="34" charset="0"/>
              </a:rPr>
              <a:t>Author</a:t>
            </a:r>
          </a:p>
        </p:txBody>
      </p:sp>
      <p:sp>
        <p:nvSpPr>
          <p:cNvPr id="9" name="Rounded Rectangle 8"/>
          <p:cNvSpPr/>
          <p:nvPr/>
        </p:nvSpPr>
        <p:spPr>
          <a:xfrm>
            <a:off x="4975463" y="4102696"/>
            <a:ext cx="2223471" cy="701267"/>
          </a:xfrm>
          <a:prstGeom prst="roundRect">
            <a:avLst/>
          </a:prstGeom>
          <a:solidFill>
            <a:srgbClr val="30C3C0">
              <a:alpha val="50000"/>
            </a:srgbClr>
          </a:solidFill>
          <a:ln>
            <a:solidFill>
              <a:srgbClr val="30C3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Brandon Grotesque Light" panose="020B0303020203060202" pitchFamily="34" charset="0"/>
              </a:rPr>
              <a:t>Infographic</a:t>
            </a:r>
          </a:p>
          <a:p>
            <a:pPr algn="ctr"/>
            <a:r>
              <a:rPr lang="en-US" sz="1100" dirty="0">
                <a:latin typeface="Brandon Grotesque Light" panose="020B0303020203060202" pitchFamily="34" charset="0"/>
              </a:rPr>
              <a:t>Topic</a:t>
            </a:r>
          </a:p>
          <a:p>
            <a:pPr algn="ctr"/>
            <a:r>
              <a:rPr lang="en-US" sz="1100" dirty="0">
                <a:latin typeface="Brandon Grotesque Light" panose="020B0303020203060202" pitchFamily="34" charset="0"/>
              </a:rPr>
              <a:t>Designer</a:t>
            </a:r>
          </a:p>
        </p:txBody>
      </p:sp>
      <p:sp>
        <p:nvSpPr>
          <p:cNvPr id="14" name="Rounded Rectangle 13"/>
          <p:cNvSpPr/>
          <p:nvPr/>
        </p:nvSpPr>
        <p:spPr>
          <a:xfrm>
            <a:off x="4975464" y="5133581"/>
            <a:ext cx="2223471" cy="701267"/>
          </a:xfrm>
          <a:prstGeom prst="roundRect">
            <a:avLst/>
          </a:prstGeom>
          <a:solidFill>
            <a:srgbClr val="C03371">
              <a:alpha val="50000"/>
            </a:srgbClr>
          </a:solidFill>
          <a:ln>
            <a:solidFill>
              <a:srgbClr val="7D8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Brandon Grotesque Light" panose="020B0303020203060202" pitchFamily="34" charset="0"/>
              </a:rPr>
              <a:t>Other</a:t>
            </a:r>
          </a:p>
          <a:p>
            <a:pPr algn="ctr"/>
            <a:r>
              <a:rPr lang="en-US" sz="1100" dirty="0">
                <a:latin typeface="Brandon Grotesque Light" panose="020B0303020203060202" pitchFamily="34" charset="0"/>
              </a:rPr>
              <a:t>Topic</a:t>
            </a:r>
          </a:p>
          <a:p>
            <a:pPr algn="ctr"/>
            <a:r>
              <a:rPr lang="en-US" sz="1100" dirty="0">
                <a:latin typeface="Brandon Grotesque Light" panose="020B0303020203060202" pitchFamily="34" charset="0"/>
              </a:rPr>
              <a:t>Author</a:t>
            </a:r>
          </a:p>
        </p:txBody>
      </p:sp>
    </p:spTree>
    <p:extLst>
      <p:ext uri="{BB962C8B-B14F-4D97-AF65-F5344CB8AC3E}">
        <p14:creationId xmlns:p14="http://schemas.microsoft.com/office/powerpoint/2010/main" val="2153272189"/>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endParaRPr lang="en-US">
              <a:latin typeface="Brandon Grotesque Medium" panose="020B0603020203060202" pitchFamily="34" charset="0"/>
            </a:endParaRPr>
          </a:p>
        </p:txBody>
      </p:sp>
      <p:sp>
        <p:nvSpPr>
          <p:cNvPr id="3" name="Content Placeholder 2"/>
          <p:cNvSpPr>
            <a:spLocks noGrp="1"/>
          </p:cNvSpPr>
          <p:nvPr>
            <p:ph sz="quarter" idx="11"/>
          </p:nvPr>
        </p:nvSpPr>
        <p:spPr/>
        <p:txBody>
          <a:bodyPr/>
          <a:lstStyle/>
          <a:p>
            <a:endParaRPr lang="en-US">
              <a:latin typeface="Brandon Grotesque Medium" panose="020B0603020203060202" pitchFamily="34" charset="0"/>
            </a:endParaRPr>
          </a:p>
        </p:txBody>
      </p:sp>
      <p:sp>
        <p:nvSpPr>
          <p:cNvPr id="4" name="Content Placeholder 3"/>
          <p:cNvSpPr>
            <a:spLocks noGrp="1"/>
          </p:cNvSpPr>
          <p:nvPr>
            <p:ph sz="quarter" idx="12"/>
          </p:nvPr>
        </p:nvSpPr>
        <p:spPr/>
        <p:txBody>
          <a:bodyPr/>
          <a:lstStyle/>
          <a:p>
            <a:endParaRPr lang="en-US">
              <a:latin typeface="Brandon Grotesque Medium" panose="020B0603020203060202" pitchFamily="34" charset="0"/>
            </a:endParaRPr>
          </a:p>
        </p:txBody>
      </p:sp>
      <p:sp>
        <p:nvSpPr>
          <p:cNvPr id="5" name="Content Placeholder 4"/>
          <p:cNvSpPr>
            <a:spLocks noGrp="1"/>
          </p:cNvSpPr>
          <p:nvPr>
            <p:ph sz="quarter" idx="13"/>
          </p:nvPr>
        </p:nvSpPr>
        <p:spPr/>
        <p:txBody>
          <a:bodyPr/>
          <a:lstStyle/>
          <a:p>
            <a:endParaRPr lang="en-US">
              <a:latin typeface="Brandon Grotesque Medium" panose="020B0603020203060202" pitchFamily="34" charset="0"/>
            </a:endParaRPr>
          </a:p>
        </p:txBody>
      </p:sp>
      <p:sp>
        <p:nvSpPr>
          <p:cNvPr id="6" name="Content Placeholder 5"/>
          <p:cNvSpPr>
            <a:spLocks noGrp="1"/>
          </p:cNvSpPr>
          <p:nvPr>
            <p:ph sz="quarter" idx="14"/>
          </p:nvPr>
        </p:nvSpPr>
        <p:spPr/>
        <p:txBody>
          <a:bodyPr/>
          <a:lstStyle/>
          <a:p>
            <a:endParaRPr lang="en-US">
              <a:latin typeface="Brandon Grotesque Medium" panose="020B0603020203060202" pitchFamily="34" charset="0"/>
            </a:endParaRPr>
          </a:p>
        </p:txBody>
      </p:sp>
      <p:sp>
        <p:nvSpPr>
          <p:cNvPr id="7" name="Content Placeholder 6"/>
          <p:cNvSpPr>
            <a:spLocks noGrp="1"/>
          </p:cNvSpPr>
          <p:nvPr>
            <p:ph sz="quarter" idx="15"/>
          </p:nvPr>
        </p:nvSpPr>
        <p:spPr/>
        <p:txBody>
          <a:bodyPr/>
          <a:lstStyle/>
          <a:p>
            <a:endParaRPr lang="en-US" dirty="0">
              <a:latin typeface="Brandon Grotesque Medium" panose="020B0603020203060202" pitchFamily="34" charset="0"/>
            </a:endParaRPr>
          </a:p>
        </p:txBody>
      </p:sp>
      <p:sp>
        <p:nvSpPr>
          <p:cNvPr id="8" name="Content Placeholder 7"/>
          <p:cNvSpPr>
            <a:spLocks noGrp="1"/>
          </p:cNvSpPr>
          <p:nvPr>
            <p:ph sz="quarter" idx="16"/>
          </p:nvPr>
        </p:nvSpPr>
        <p:spPr/>
        <p:txBody>
          <a:bodyPr/>
          <a:lstStyle/>
          <a:p>
            <a:endParaRPr lang="en-US">
              <a:latin typeface="Brandon Grotesque Medium" panose="020B0603020203060202" pitchFamily="34" charset="0"/>
            </a:endParaRPr>
          </a:p>
        </p:txBody>
      </p:sp>
      <p:sp>
        <p:nvSpPr>
          <p:cNvPr id="9" name="Content Placeholder 8"/>
          <p:cNvSpPr>
            <a:spLocks noGrp="1"/>
          </p:cNvSpPr>
          <p:nvPr>
            <p:ph sz="quarter" idx="17"/>
          </p:nvPr>
        </p:nvSpPr>
        <p:spPr/>
        <p:txBody>
          <a:bodyPr/>
          <a:lstStyle/>
          <a:p>
            <a:endParaRPr lang="en-US">
              <a:latin typeface="Brandon Grotesque Medium" panose="020B0603020203060202" pitchFamily="34" charset="0"/>
            </a:endParaRPr>
          </a:p>
        </p:txBody>
      </p:sp>
      <p:sp>
        <p:nvSpPr>
          <p:cNvPr id="10" name="Content Placeholder 9"/>
          <p:cNvSpPr>
            <a:spLocks noGrp="1"/>
          </p:cNvSpPr>
          <p:nvPr>
            <p:ph sz="quarter" idx="18"/>
          </p:nvPr>
        </p:nvSpPr>
        <p:spPr/>
        <p:txBody>
          <a:bodyPr/>
          <a:lstStyle/>
          <a:p>
            <a:endParaRPr lang="en-US">
              <a:latin typeface="Brandon Grotesque Medium" panose="020B0603020203060202" pitchFamily="34" charset="0"/>
            </a:endParaRPr>
          </a:p>
        </p:txBody>
      </p:sp>
      <p:sp>
        <p:nvSpPr>
          <p:cNvPr id="11" name="Content Placeholder 10"/>
          <p:cNvSpPr>
            <a:spLocks noGrp="1"/>
          </p:cNvSpPr>
          <p:nvPr>
            <p:ph sz="quarter" idx="19"/>
          </p:nvPr>
        </p:nvSpPr>
        <p:spPr/>
        <p:txBody>
          <a:bodyPr/>
          <a:lstStyle/>
          <a:p>
            <a:endParaRPr lang="en-US">
              <a:latin typeface="Brandon Grotesque Medium" panose="020B0603020203060202" pitchFamily="34" charset="0"/>
            </a:endParaRPr>
          </a:p>
        </p:txBody>
      </p:sp>
      <p:sp>
        <p:nvSpPr>
          <p:cNvPr id="12" name="Content Placeholder 11"/>
          <p:cNvSpPr>
            <a:spLocks noGrp="1"/>
          </p:cNvSpPr>
          <p:nvPr>
            <p:ph sz="quarter" idx="20"/>
          </p:nvPr>
        </p:nvSpPr>
        <p:spPr/>
        <p:txBody>
          <a:bodyPr/>
          <a:lstStyle/>
          <a:p>
            <a:endParaRPr lang="en-US">
              <a:latin typeface="Brandon Grotesque Medium" panose="020B0603020203060202" pitchFamily="34" charset="0"/>
            </a:endParaRPr>
          </a:p>
        </p:txBody>
      </p:sp>
      <p:sp>
        <p:nvSpPr>
          <p:cNvPr id="13" name="Content Placeholder 12"/>
          <p:cNvSpPr>
            <a:spLocks noGrp="1"/>
          </p:cNvSpPr>
          <p:nvPr>
            <p:ph sz="quarter" idx="21"/>
          </p:nvPr>
        </p:nvSpPr>
        <p:spPr/>
        <p:txBody>
          <a:bodyPr/>
          <a:lstStyle/>
          <a:p>
            <a:endParaRPr lang="en-US">
              <a:latin typeface="Brandon Grotesque Medium" panose="020B0603020203060202" pitchFamily="34" charset="0"/>
            </a:endParaRPr>
          </a:p>
        </p:txBody>
      </p:sp>
      <p:sp>
        <p:nvSpPr>
          <p:cNvPr id="14" name="Content Placeholder 13"/>
          <p:cNvSpPr>
            <a:spLocks noGrp="1"/>
          </p:cNvSpPr>
          <p:nvPr>
            <p:ph sz="quarter" idx="22"/>
          </p:nvPr>
        </p:nvSpPr>
        <p:spPr/>
        <p:txBody>
          <a:bodyPr/>
          <a:lstStyle/>
          <a:p>
            <a:endParaRPr lang="en-US">
              <a:latin typeface="Brandon Grotesque Medium" panose="020B0603020203060202" pitchFamily="34" charset="0"/>
            </a:endParaRPr>
          </a:p>
        </p:txBody>
      </p:sp>
      <p:sp>
        <p:nvSpPr>
          <p:cNvPr id="15" name="Content Placeholder 14"/>
          <p:cNvSpPr>
            <a:spLocks noGrp="1"/>
          </p:cNvSpPr>
          <p:nvPr>
            <p:ph sz="quarter" idx="23"/>
          </p:nvPr>
        </p:nvSpPr>
        <p:spPr/>
        <p:txBody>
          <a:bodyPr/>
          <a:lstStyle/>
          <a:p>
            <a:endParaRPr lang="en-US">
              <a:latin typeface="Brandon Grotesque Medium" panose="020B0603020203060202" pitchFamily="34" charset="0"/>
            </a:endParaRPr>
          </a:p>
        </p:txBody>
      </p:sp>
      <p:sp>
        <p:nvSpPr>
          <p:cNvPr id="16" name="Content Placeholder 15"/>
          <p:cNvSpPr>
            <a:spLocks noGrp="1"/>
          </p:cNvSpPr>
          <p:nvPr>
            <p:ph sz="quarter" idx="24"/>
          </p:nvPr>
        </p:nvSpPr>
        <p:spPr/>
        <p:txBody>
          <a:bodyPr/>
          <a:lstStyle/>
          <a:p>
            <a:endParaRPr lang="en-US">
              <a:latin typeface="Brandon Grotesque Medium" panose="020B0603020203060202" pitchFamily="34" charset="0"/>
            </a:endParaRPr>
          </a:p>
        </p:txBody>
      </p:sp>
      <p:sp>
        <p:nvSpPr>
          <p:cNvPr id="17" name="Content Placeholder 16"/>
          <p:cNvSpPr>
            <a:spLocks noGrp="1"/>
          </p:cNvSpPr>
          <p:nvPr>
            <p:ph sz="quarter" idx="25"/>
          </p:nvPr>
        </p:nvSpPr>
        <p:spPr/>
        <p:txBody>
          <a:bodyPr/>
          <a:lstStyle/>
          <a:p>
            <a:endParaRPr lang="en-US" dirty="0">
              <a:latin typeface="Brandon Grotesque Medium" panose="020B0603020203060202" pitchFamily="34" charset="0"/>
            </a:endParaRPr>
          </a:p>
        </p:txBody>
      </p:sp>
      <p:sp>
        <p:nvSpPr>
          <p:cNvPr id="18" name="Content Placeholder 17"/>
          <p:cNvSpPr>
            <a:spLocks noGrp="1"/>
          </p:cNvSpPr>
          <p:nvPr>
            <p:ph sz="quarter" idx="26"/>
          </p:nvPr>
        </p:nvSpPr>
        <p:spPr/>
        <p:txBody>
          <a:bodyPr/>
          <a:lstStyle/>
          <a:p>
            <a:endParaRPr lang="en-US">
              <a:latin typeface="Brandon Grotesque Medium" panose="020B0603020203060202" pitchFamily="34" charset="0"/>
            </a:endParaRPr>
          </a:p>
        </p:txBody>
      </p:sp>
      <p:sp>
        <p:nvSpPr>
          <p:cNvPr id="19" name="Content Placeholder 18"/>
          <p:cNvSpPr>
            <a:spLocks noGrp="1"/>
          </p:cNvSpPr>
          <p:nvPr>
            <p:ph sz="quarter" idx="27"/>
          </p:nvPr>
        </p:nvSpPr>
        <p:spPr/>
        <p:txBody>
          <a:bodyPr/>
          <a:lstStyle/>
          <a:p>
            <a:endParaRPr lang="en-US">
              <a:latin typeface="Brandon Grotesque Medium" panose="020B0603020203060202" pitchFamily="34" charset="0"/>
            </a:endParaRPr>
          </a:p>
        </p:txBody>
      </p:sp>
      <p:sp>
        <p:nvSpPr>
          <p:cNvPr id="20" name="Content Placeholder 19"/>
          <p:cNvSpPr>
            <a:spLocks noGrp="1"/>
          </p:cNvSpPr>
          <p:nvPr>
            <p:ph sz="quarter" idx="28"/>
          </p:nvPr>
        </p:nvSpPr>
        <p:spPr/>
        <p:txBody>
          <a:bodyPr/>
          <a:lstStyle/>
          <a:p>
            <a:endParaRPr lang="en-US">
              <a:latin typeface="Brandon Grotesque Medium" panose="020B0603020203060202" pitchFamily="34" charset="0"/>
            </a:endParaRPr>
          </a:p>
        </p:txBody>
      </p:sp>
      <p:sp>
        <p:nvSpPr>
          <p:cNvPr id="21" name="Content Placeholder 20"/>
          <p:cNvSpPr>
            <a:spLocks noGrp="1"/>
          </p:cNvSpPr>
          <p:nvPr>
            <p:ph sz="quarter" idx="29"/>
          </p:nvPr>
        </p:nvSpPr>
        <p:spPr/>
        <p:txBody>
          <a:bodyPr/>
          <a:lstStyle/>
          <a:p>
            <a:endParaRPr lang="en-US">
              <a:latin typeface="Brandon Grotesque Medium" panose="020B0603020203060202" pitchFamily="34" charset="0"/>
            </a:endParaRPr>
          </a:p>
        </p:txBody>
      </p:sp>
      <p:sp>
        <p:nvSpPr>
          <p:cNvPr id="22" name="Content Placeholder 21"/>
          <p:cNvSpPr>
            <a:spLocks noGrp="1"/>
          </p:cNvSpPr>
          <p:nvPr>
            <p:ph sz="quarter" idx="30"/>
          </p:nvPr>
        </p:nvSpPr>
        <p:spPr/>
        <p:txBody>
          <a:bodyPr/>
          <a:lstStyle/>
          <a:p>
            <a:endParaRPr lang="en-US">
              <a:latin typeface="Brandon Grotesque Medium" panose="020B0603020203060202" pitchFamily="34" charset="0"/>
            </a:endParaRPr>
          </a:p>
        </p:txBody>
      </p:sp>
      <p:sp>
        <p:nvSpPr>
          <p:cNvPr id="23" name="Content Placeholder 22"/>
          <p:cNvSpPr>
            <a:spLocks noGrp="1"/>
          </p:cNvSpPr>
          <p:nvPr>
            <p:ph sz="quarter" idx="31"/>
          </p:nvPr>
        </p:nvSpPr>
        <p:spPr/>
        <p:txBody>
          <a:bodyPr/>
          <a:lstStyle/>
          <a:p>
            <a:endParaRPr lang="en-US">
              <a:latin typeface="Brandon Grotesque Medium" panose="020B0603020203060202" pitchFamily="34" charset="0"/>
            </a:endParaRPr>
          </a:p>
        </p:txBody>
      </p:sp>
      <p:sp>
        <p:nvSpPr>
          <p:cNvPr id="24" name="Content Placeholder 23"/>
          <p:cNvSpPr>
            <a:spLocks noGrp="1"/>
          </p:cNvSpPr>
          <p:nvPr>
            <p:ph sz="quarter" idx="32"/>
          </p:nvPr>
        </p:nvSpPr>
        <p:spPr/>
        <p:txBody>
          <a:bodyPr/>
          <a:lstStyle/>
          <a:p>
            <a:endParaRPr lang="en-US">
              <a:latin typeface="Brandon Grotesque Medium" panose="020B0603020203060202" pitchFamily="34" charset="0"/>
            </a:endParaRPr>
          </a:p>
        </p:txBody>
      </p:sp>
      <p:sp>
        <p:nvSpPr>
          <p:cNvPr id="25" name="Content Placeholder 24"/>
          <p:cNvSpPr>
            <a:spLocks noGrp="1"/>
          </p:cNvSpPr>
          <p:nvPr>
            <p:ph sz="quarter" idx="33"/>
          </p:nvPr>
        </p:nvSpPr>
        <p:spPr/>
        <p:txBody>
          <a:bodyPr/>
          <a:lstStyle/>
          <a:p>
            <a:endParaRPr lang="en-US">
              <a:latin typeface="Brandon Grotesque Medium" panose="020B0603020203060202" pitchFamily="34" charset="0"/>
            </a:endParaRPr>
          </a:p>
        </p:txBody>
      </p:sp>
      <p:sp>
        <p:nvSpPr>
          <p:cNvPr id="26" name="Content Placeholder 25"/>
          <p:cNvSpPr>
            <a:spLocks noGrp="1"/>
          </p:cNvSpPr>
          <p:nvPr>
            <p:ph sz="quarter" idx="34"/>
          </p:nvPr>
        </p:nvSpPr>
        <p:spPr/>
        <p:txBody>
          <a:bodyPr/>
          <a:lstStyle/>
          <a:p>
            <a:endParaRPr lang="en-US">
              <a:latin typeface="Brandon Grotesque Medium" panose="020B0603020203060202" pitchFamily="34" charset="0"/>
            </a:endParaRPr>
          </a:p>
        </p:txBody>
      </p:sp>
      <p:sp>
        <p:nvSpPr>
          <p:cNvPr id="27" name="Content Placeholder 26"/>
          <p:cNvSpPr>
            <a:spLocks noGrp="1"/>
          </p:cNvSpPr>
          <p:nvPr>
            <p:ph sz="quarter" idx="35"/>
          </p:nvPr>
        </p:nvSpPr>
        <p:spPr/>
        <p:txBody>
          <a:bodyPr/>
          <a:lstStyle/>
          <a:p>
            <a:endParaRPr lang="en-US">
              <a:latin typeface="Brandon Grotesque Medium" panose="020B0603020203060202" pitchFamily="34" charset="0"/>
            </a:endParaRPr>
          </a:p>
        </p:txBody>
      </p:sp>
      <p:sp>
        <p:nvSpPr>
          <p:cNvPr id="28" name="Content Placeholder 27"/>
          <p:cNvSpPr>
            <a:spLocks noGrp="1"/>
          </p:cNvSpPr>
          <p:nvPr>
            <p:ph sz="quarter" idx="36"/>
          </p:nvPr>
        </p:nvSpPr>
        <p:spPr/>
        <p:txBody>
          <a:bodyPr/>
          <a:lstStyle/>
          <a:p>
            <a:endParaRPr lang="en-US">
              <a:latin typeface="Brandon Grotesque Medium" panose="020B0603020203060202" pitchFamily="34" charset="0"/>
            </a:endParaRPr>
          </a:p>
        </p:txBody>
      </p:sp>
      <p:sp>
        <p:nvSpPr>
          <p:cNvPr id="29" name="Content Placeholder 28"/>
          <p:cNvSpPr>
            <a:spLocks noGrp="1"/>
          </p:cNvSpPr>
          <p:nvPr>
            <p:ph sz="quarter" idx="37"/>
          </p:nvPr>
        </p:nvSpPr>
        <p:spPr/>
        <p:txBody>
          <a:bodyPr/>
          <a:lstStyle/>
          <a:p>
            <a:endParaRPr lang="en-US">
              <a:latin typeface="Brandon Grotesque Medium" panose="020B0603020203060202" pitchFamily="34" charset="0"/>
            </a:endParaRPr>
          </a:p>
        </p:txBody>
      </p:sp>
      <p:sp>
        <p:nvSpPr>
          <p:cNvPr id="30" name="Content Placeholder 29"/>
          <p:cNvSpPr>
            <a:spLocks noGrp="1"/>
          </p:cNvSpPr>
          <p:nvPr>
            <p:ph sz="quarter" idx="38"/>
          </p:nvPr>
        </p:nvSpPr>
        <p:spPr/>
        <p:txBody>
          <a:bodyPr/>
          <a:lstStyle/>
          <a:p>
            <a:endParaRPr lang="en-US">
              <a:latin typeface="Brandon Grotesque Medium" panose="020B0603020203060202" pitchFamily="34" charset="0"/>
            </a:endParaRPr>
          </a:p>
        </p:txBody>
      </p:sp>
      <p:sp>
        <p:nvSpPr>
          <p:cNvPr id="31" name="Content Placeholder 30"/>
          <p:cNvSpPr>
            <a:spLocks noGrp="1"/>
          </p:cNvSpPr>
          <p:nvPr>
            <p:ph sz="quarter" idx="39"/>
          </p:nvPr>
        </p:nvSpPr>
        <p:spPr/>
        <p:txBody>
          <a:bodyPr/>
          <a:lstStyle/>
          <a:p>
            <a:endParaRPr lang="en-US">
              <a:latin typeface="Brandon Grotesque Medium" panose="020B0603020203060202" pitchFamily="34" charset="0"/>
            </a:endParaRPr>
          </a:p>
        </p:txBody>
      </p:sp>
    </p:spTree>
    <p:extLst>
      <p:ext uri="{BB962C8B-B14F-4D97-AF65-F5344CB8AC3E}">
        <p14:creationId xmlns:p14="http://schemas.microsoft.com/office/powerpoint/2010/main" val="2993276277"/>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72509" y="1838229"/>
            <a:ext cx="5939144" cy="4394128"/>
          </a:xfrm>
        </p:spPr>
        <p:txBody>
          <a:bodyPr>
            <a:normAutofit fontScale="62500" lnSpcReduction="20000"/>
          </a:bodyPr>
          <a:lstStyle/>
          <a:p>
            <a:r>
              <a:rPr lang="en-US" sz="3500" dirty="0"/>
              <a:t>About </a:t>
            </a:r>
            <a:r>
              <a:rPr lang="en-US" sz="3500" dirty="0" err="1"/>
              <a:t>Hatchbuck</a:t>
            </a:r>
            <a:endParaRPr lang="en-US" sz="3500" dirty="0"/>
          </a:p>
          <a:p>
            <a:pPr>
              <a:lnSpc>
                <a:spcPct val="120000"/>
              </a:lnSpc>
            </a:pPr>
            <a:r>
              <a:rPr lang="en-US" sz="3400" dirty="0">
                <a:latin typeface="Brandon Grotesque Light" panose="020B0303020203060202" pitchFamily="34" charset="0"/>
              </a:rPr>
              <a:t>As a self-made business owner, you go to depths that others won’t to capitalize on opportunity. We get it. </a:t>
            </a:r>
            <a:r>
              <a:rPr lang="en-US" sz="3400" dirty="0" err="1">
                <a:latin typeface="Brandon Grotesque Light" panose="020B0303020203060202" pitchFamily="34" charset="0"/>
              </a:rPr>
              <a:t>Hatchbuck</a:t>
            </a:r>
            <a:r>
              <a:rPr lang="en-US" sz="3400" dirty="0">
                <a:latin typeface="Brandon Grotesque Light" panose="020B0303020203060202" pitchFamily="34" charset="0"/>
              </a:rPr>
              <a:t> makes small business sales and marketing software for the adventurous, the risk takers. When it comes to your business, it’s sink or swim. You can’t be anchored to bulky software. So we promise that no solution is as easy to use or as effective at engaging prospects and customers as </a:t>
            </a:r>
            <a:r>
              <a:rPr lang="en-US" sz="3400" dirty="0" err="1">
                <a:latin typeface="Brandon Grotesque Light" panose="020B0303020203060202" pitchFamily="34" charset="0"/>
              </a:rPr>
              <a:t>Hatchbuck</a:t>
            </a:r>
            <a:r>
              <a:rPr lang="en-US" sz="3400" dirty="0">
                <a:latin typeface="Brandon Grotesque Light" panose="020B0303020203060202" pitchFamily="34" charset="0"/>
              </a:rPr>
              <a:t>. </a:t>
            </a:r>
          </a:p>
          <a:p>
            <a:pPr>
              <a:lnSpc>
                <a:spcPct val="120000"/>
              </a:lnSpc>
            </a:pPr>
            <a:r>
              <a:rPr lang="en-US" sz="3400" dirty="0" err="1">
                <a:latin typeface="Brandon Grotesque Light" panose="020B0303020203060202" pitchFamily="34" charset="0"/>
              </a:rPr>
              <a:t>Hatchbuck</a:t>
            </a:r>
            <a:r>
              <a:rPr lang="en-US" sz="3400" dirty="0">
                <a:latin typeface="Brandon Grotesque Light" panose="020B0303020203060202" pitchFamily="34" charset="0"/>
              </a:rPr>
              <a:t>. Seize the Opportunity.</a:t>
            </a:r>
          </a:p>
          <a:p>
            <a:r>
              <a:rPr lang="en-US" sz="2400" dirty="0">
                <a:hlinkClick r:id="rId2"/>
              </a:rPr>
              <a:t>HATCHBUCK.COM</a:t>
            </a:r>
            <a:endParaRPr lang="en-US" sz="2400" dirty="0"/>
          </a:p>
        </p:txBody>
      </p:sp>
    </p:spTree>
    <p:extLst>
      <p:ext uri="{BB962C8B-B14F-4D97-AF65-F5344CB8AC3E}">
        <p14:creationId xmlns:p14="http://schemas.microsoft.com/office/powerpoint/2010/main" val="356056338"/>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INTRODUCTION</a:t>
            </a:r>
          </a:p>
        </p:txBody>
      </p:sp>
      <p:sp>
        <p:nvSpPr>
          <p:cNvPr id="3" name="Content Placeholder 2"/>
          <p:cNvSpPr>
            <a:spLocks noGrp="1"/>
          </p:cNvSpPr>
          <p:nvPr>
            <p:ph sz="quarter" idx="11"/>
          </p:nvPr>
        </p:nvSpPr>
        <p:spPr>
          <a:xfrm>
            <a:off x="2158501" y="1518156"/>
            <a:ext cx="7857399" cy="4118973"/>
          </a:xfrm>
        </p:spPr>
        <p:txBody>
          <a:bodyPr/>
          <a:lstStyle/>
          <a:p>
            <a:r>
              <a:rPr lang="en-US" dirty="0"/>
              <a:t>So how do you get your content strategy on paper?  This guide breaks it down </a:t>
            </a:r>
            <a:br>
              <a:rPr lang="en-US" dirty="0"/>
            </a:br>
            <a:r>
              <a:rPr lang="en-US" dirty="0"/>
              <a:t>into 4 easy steps:</a:t>
            </a:r>
          </a:p>
          <a:p>
            <a:endParaRPr lang="en-US" dirty="0"/>
          </a:p>
          <a:p>
            <a:pPr marL="342900" indent="-342900" fontAlgn="base">
              <a:buFont typeface="+mj-lt"/>
              <a:buAutoNum type="arabicPeriod"/>
            </a:pPr>
            <a:r>
              <a:rPr lang="en-US" dirty="0"/>
              <a:t>Identify and Segment Your Audience</a:t>
            </a:r>
          </a:p>
          <a:p>
            <a:pPr marL="342900" indent="-342900" fontAlgn="base">
              <a:buFont typeface="+mj-lt"/>
              <a:buAutoNum type="arabicPeriod"/>
            </a:pPr>
            <a:r>
              <a:rPr lang="en-US" dirty="0"/>
              <a:t>Discover Where Interests and Expertise Intersect</a:t>
            </a:r>
          </a:p>
          <a:p>
            <a:pPr marL="342900" indent="-342900" fontAlgn="base">
              <a:buFont typeface="+mj-lt"/>
              <a:buAutoNum type="arabicPeriod"/>
            </a:pPr>
            <a:r>
              <a:rPr lang="en-US" dirty="0"/>
              <a:t>Create and Deliver the Content</a:t>
            </a:r>
          </a:p>
          <a:p>
            <a:pPr marL="342900" indent="-342900" fontAlgn="base">
              <a:buFont typeface="+mj-lt"/>
              <a:buAutoNum type="arabicPeriod"/>
            </a:pPr>
            <a:r>
              <a:rPr lang="en-US" dirty="0"/>
              <a:t>Measure and Optimize Your Strategy</a:t>
            </a:r>
          </a:p>
        </p:txBody>
      </p:sp>
    </p:spTree>
    <p:extLst>
      <p:ext uri="{BB962C8B-B14F-4D97-AF65-F5344CB8AC3E}">
        <p14:creationId xmlns:p14="http://schemas.microsoft.com/office/powerpoint/2010/main" val="881468629"/>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solidFill>
            <a:srgbClr val="7D868C"/>
          </a:solidFill>
        </p:spPr>
        <p:txBody>
          <a:bodyPr anchor="b"/>
          <a:lstStyle/>
          <a:p>
            <a:r>
              <a:rPr lang="en-US" dirty="0">
                <a:solidFill>
                  <a:schemeClr val="bg1"/>
                </a:solidFill>
                <a:latin typeface="Brandon Grotesque Medium" panose="020B0603020203060202" pitchFamily="34" charset="0"/>
              </a:rPr>
              <a:t>INTRODUCTION</a:t>
            </a:r>
          </a:p>
        </p:txBody>
      </p:sp>
      <p:sp>
        <p:nvSpPr>
          <p:cNvPr id="3" name="Content Placeholder 2"/>
          <p:cNvSpPr>
            <a:spLocks noGrp="1"/>
          </p:cNvSpPr>
          <p:nvPr>
            <p:ph sz="quarter" idx="11"/>
          </p:nvPr>
        </p:nvSpPr>
        <p:spPr>
          <a:xfrm>
            <a:off x="1515201" y="1602377"/>
            <a:ext cx="4031357" cy="4118973"/>
          </a:xfrm>
        </p:spPr>
        <p:txBody>
          <a:bodyPr/>
          <a:lstStyle/>
          <a:p>
            <a:r>
              <a:rPr lang="en-US" dirty="0"/>
              <a:t>Plus, we’ve added handy worksheets at the end of this guide so you can get your content strategy on paper in a jiff.</a:t>
            </a:r>
          </a:p>
        </p:txBody>
      </p:sp>
      <p:pic>
        <p:nvPicPr>
          <p:cNvPr id="8" name="Picture 7"/>
          <p:cNvPicPr>
            <a:picLocks noChangeAspect="1"/>
          </p:cNvPicPr>
          <p:nvPr/>
        </p:nvPicPr>
        <p:blipFill>
          <a:blip r:embed="rId2"/>
          <a:stretch>
            <a:fillRect/>
          </a:stretch>
        </p:blipFill>
        <p:spPr>
          <a:xfrm>
            <a:off x="7038252" y="2918336"/>
            <a:ext cx="3777363" cy="2131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3"/>
          <a:stretch>
            <a:fillRect/>
          </a:stretch>
        </p:blipFill>
        <p:spPr>
          <a:xfrm>
            <a:off x="6689565" y="2502596"/>
            <a:ext cx="3704397" cy="2082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6328614" y="2017030"/>
            <a:ext cx="3704396" cy="2067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6982493"/>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508" y="-79131"/>
            <a:ext cx="12467493" cy="7060223"/>
          </a:xfrm>
          <a:prstGeom prst="rect">
            <a:avLst/>
          </a:prstGeom>
          <a:solidFill>
            <a:srgbClr val="C033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143618" y="4161263"/>
            <a:ext cx="849923" cy="2387600"/>
          </a:xfrm>
        </p:spPr>
        <p:txBody>
          <a:bodyPr anchor="t">
            <a:normAutofit/>
          </a:bodyPr>
          <a:lstStyle/>
          <a:p>
            <a:pPr algn="l"/>
            <a:r>
              <a:rPr lang="en-US" sz="13000" dirty="0">
                <a:latin typeface="Brandon Grotesque Medium" panose="020B0603020203060202" pitchFamily="34" charset="0"/>
              </a:rPr>
              <a:t>1</a:t>
            </a:r>
          </a:p>
        </p:txBody>
      </p:sp>
      <p:sp>
        <p:nvSpPr>
          <p:cNvPr id="3" name="Subtitle 2"/>
          <p:cNvSpPr>
            <a:spLocks noGrp="1"/>
          </p:cNvSpPr>
          <p:nvPr>
            <p:ph type="subTitle" idx="1"/>
          </p:nvPr>
        </p:nvSpPr>
        <p:spPr>
          <a:xfrm>
            <a:off x="1868729" y="4287577"/>
            <a:ext cx="5174084" cy="1655762"/>
          </a:xfrm>
        </p:spPr>
        <p:txBody>
          <a:bodyPr>
            <a:normAutofit/>
          </a:bodyPr>
          <a:lstStyle/>
          <a:p>
            <a:pPr algn="l"/>
            <a:r>
              <a:rPr lang="en-US" sz="4400" dirty="0">
                <a:latin typeface="Brandon Grotesque Medium" panose="020B0603020203060202" pitchFamily="34" charset="0"/>
              </a:rPr>
              <a:t>Identify &amp; Segment </a:t>
            </a:r>
          </a:p>
          <a:p>
            <a:pPr algn="l"/>
            <a:r>
              <a:rPr lang="en-US" sz="4400" dirty="0">
                <a:latin typeface="Brandon Grotesque Medium" panose="020B0603020203060202" pitchFamily="34" charset="0"/>
              </a:rPr>
              <a:t>Your Audience</a:t>
            </a:r>
          </a:p>
        </p:txBody>
      </p:sp>
    </p:spTree>
    <p:extLst>
      <p:ext uri="{BB962C8B-B14F-4D97-AF65-F5344CB8AC3E}">
        <p14:creationId xmlns:p14="http://schemas.microsoft.com/office/powerpoint/2010/main" val="2072812093"/>
      </p:ext>
    </p:extLst>
  </p:cSld>
  <p:clrMapOvr>
    <a:masterClrMapping/>
  </p:clrMapOvr>
  <mc:AlternateContent xmlns:mc="http://schemas.openxmlformats.org/markup-compatibility/2006" xmlns:p14="http://schemas.microsoft.com/office/powerpoint/2010/main">
    <mc:Choice Requires="p14">
      <p:transition spd="slow" p14:dur="1500" advClick="0" advTm="7000">
        <p:fade/>
      </p:transition>
    </mc:Choice>
    <mc:Fallback xmlns="">
      <p:transition spd="slow" advClick="0" advTm="7000">
        <p:fade/>
      </p:transition>
    </mc:Fallback>
  </mc:AlternateContent>
</p:sld>
</file>

<file path=ppt/theme/theme1.xml><?xml version="1.0" encoding="utf-8"?>
<a:theme xmlns:a="http://schemas.openxmlformats.org/drawingml/2006/main" name="3_Office Theme">
  <a:themeElements>
    <a:clrScheme name="Custom 2">
      <a:dk1>
        <a:srgbClr val="FFFFFF"/>
      </a:dk1>
      <a:lt1>
        <a:srgbClr val="2C3130"/>
      </a:lt1>
      <a:dk2>
        <a:srgbClr val="FFFFFF"/>
      </a:dk2>
      <a:lt2>
        <a:srgbClr val="30C3C0"/>
      </a:lt2>
      <a:accent1>
        <a:srgbClr val="F26E53"/>
      </a:accent1>
      <a:accent2>
        <a:srgbClr val="2C3130"/>
      </a:accent2>
      <a:accent3>
        <a:srgbClr val="918C8B"/>
      </a:accent3>
      <a:accent4>
        <a:srgbClr val="F2F2F2"/>
      </a:accent4>
      <a:accent5>
        <a:srgbClr val="F63224"/>
      </a:accent5>
      <a:accent6>
        <a:srgbClr val="2BDAA5"/>
      </a:accent6>
      <a:hlink>
        <a:srgbClr val="2BAFDA"/>
      </a:hlink>
      <a:folHlink>
        <a:srgbClr val="954F72"/>
      </a:folHlink>
    </a:clrScheme>
    <a:fontScheme name="Museo Sans">
      <a:majorFont>
        <a:latin typeface="Museo Sans Rounded 700"/>
        <a:ea typeface=""/>
        <a:cs typeface=""/>
      </a:majorFont>
      <a:minorFont>
        <a:latin typeface="Museo Sans 3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FFFFFF"/>
      </a:dk1>
      <a:lt1>
        <a:srgbClr val="2C3130"/>
      </a:lt1>
      <a:dk2>
        <a:srgbClr val="FFFFFF"/>
      </a:dk2>
      <a:lt2>
        <a:srgbClr val="303E48"/>
      </a:lt2>
      <a:accent1>
        <a:srgbClr val="FC5021"/>
      </a:accent1>
      <a:accent2>
        <a:srgbClr val="2C3130"/>
      </a:accent2>
      <a:accent3>
        <a:srgbClr val="918C8B"/>
      </a:accent3>
      <a:accent4>
        <a:srgbClr val="F2F2F2"/>
      </a:accent4>
      <a:accent5>
        <a:srgbClr val="F63224"/>
      </a:accent5>
      <a:accent6>
        <a:srgbClr val="2BDAA5"/>
      </a:accent6>
      <a:hlink>
        <a:srgbClr val="FFFFFF"/>
      </a:hlink>
      <a:folHlink>
        <a:srgbClr val="954F72"/>
      </a:folHlink>
    </a:clrScheme>
    <a:fontScheme name="Museo Sans">
      <a:majorFont>
        <a:latin typeface="Museo Sans Rounded 700"/>
        <a:ea typeface=""/>
        <a:cs typeface=""/>
      </a:majorFont>
      <a:minorFont>
        <a:latin typeface="Museo Sans 3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6994</TotalTime>
  <Words>1996</Words>
  <Application>Microsoft Office PowerPoint</Application>
  <PresentationFormat>Widescreen</PresentationFormat>
  <Paragraphs>408</Paragraphs>
  <Slides>66</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66</vt:i4>
      </vt:variant>
    </vt:vector>
  </HeadingPairs>
  <TitlesOfParts>
    <vt:vector size="75" baseType="lpstr">
      <vt:lpstr>Museo Sans Rounded 700</vt:lpstr>
      <vt:lpstr>Brandon Grotesque Medium</vt:lpstr>
      <vt:lpstr>Brandon Grotesque Black</vt:lpstr>
      <vt:lpstr>Brandon Grotesque Regular</vt:lpstr>
      <vt:lpstr>Arial</vt:lpstr>
      <vt:lpstr>Brandon Grotesque Light</vt:lpstr>
      <vt:lpstr>Museo Sans 300</vt:lpstr>
      <vt:lpstr>3_Office Theme</vt:lpstr>
      <vt:lpstr>1_Office Theme</vt:lpstr>
      <vt:lpstr> CONTENT MARKETING PLAYBOOK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vt:lpstr>
      <vt:lpstr>PowerPoint Presentation</vt:lpstr>
      <vt:lpstr>PowerPoint Presentation</vt:lpstr>
      <vt:lpstr>PowerPoint Presentation</vt:lpstr>
      <vt:lpstr>PowerPoint Presentation</vt:lpstr>
      <vt:lpstr>PowerPoint Presentation</vt:lpstr>
      <vt:lpstr>PowerPoint Presentation</vt:lpstr>
      <vt:lpstr>Step 1:  Craft an Identity</vt:lpstr>
      <vt:lpstr>PowerPoint Presentation</vt:lpstr>
      <vt:lpstr>Step 2:  A Day-in-the-Life</vt:lpstr>
      <vt:lpstr>PowerPoint Presentation</vt:lpstr>
      <vt:lpstr>Step 3: Uncover Pain-Points</vt:lpstr>
      <vt:lpstr>PowerPoint Presentation</vt:lpstr>
      <vt:lpstr>Step 4: Validate with Research</vt:lpstr>
      <vt:lpstr>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 Worksheets</vt:lpstr>
      <vt:lpstr>PowerPoint Presentation</vt:lpstr>
      <vt:lpstr>Content Topics</vt:lpstr>
      <vt:lpstr>PowerPoint Presentation</vt:lpstr>
      <vt:lpstr>PowerPoint Presentation</vt:lpstr>
      <vt:lpstr>Content Medium</vt:lpstr>
      <vt:lpstr>PowerPoint Presentation</vt:lpstr>
      <vt:lpstr>Content Calendar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dc:creator>
  <cp:lastModifiedBy>Allie Fryrear</cp:lastModifiedBy>
  <cp:revision>213</cp:revision>
  <dcterms:created xsi:type="dcterms:W3CDTF">2014-03-18T14:58:27Z</dcterms:created>
  <dcterms:modified xsi:type="dcterms:W3CDTF">2016-08-31T20:36:29Z</dcterms:modified>
</cp:coreProperties>
</file>