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f" ContentType="image/tiff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198" y="-9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1">
                <a:solidFill>
                  <a:srgbClr val="007481"/>
                </a:solidFill>
                <a:latin typeface="Brandon Grotesque Regular"/>
                <a:cs typeface="Brandon Grotesque Regul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1">
                <a:solidFill>
                  <a:srgbClr val="007481"/>
                </a:solidFill>
                <a:latin typeface="Brandon Grotesque Regular"/>
                <a:cs typeface="Brandon Grotesque Regul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1">
                <a:solidFill>
                  <a:srgbClr val="007481"/>
                </a:solidFill>
                <a:latin typeface="Brandon Grotesque Regular"/>
                <a:cs typeface="Brandon Grotesque Regul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221" y="2456178"/>
            <a:ext cx="9169956" cy="2463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1">
                <a:solidFill>
                  <a:srgbClr val="007481"/>
                </a:solidFill>
                <a:latin typeface="Brandon Grotesque Regular"/>
                <a:cs typeface="Brandon Grotesque Regul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4500" y="1416048"/>
            <a:ext cx="9169400" cy="520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tif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3E6159C9-39C7-4D09-9FA9-12E10CA3B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D905FA0-50D6-4D6F-B528-863138D21B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399" cy="77724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FA909E5-C640-4086-8F5C-9BFB31985C9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3948" y="6864692"/>
            <a:ext cx="1707156" cy="5461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1126489"/>
            <a:ext cx="5555615" cy="1838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0" dirty="0">
                <a:solidFill>
                  <a:srgbClr val="7C858B"/>
                </a:solidFill>
                <a:latin typeface="Brandon Grotesque Medium"/>
                <a:cs typeface="Brandon Grotesque Medium"/>
              </a:rPr>
              <a:t>LET’S SEE THIS SIMPLE 3 STEP PROCESS IN</a:t>
            </a:r>
            <a:r>
              <a:rPr sz="1700" b="0" spc="-90" dirty="0">
                <a:solidFill>
                  <a:srgbClr val="7C858B"/>
                </a:solidFill>
                <a:latin typeface="Brandon Grotesque Medium"/>
                <a:cs typeface="Brandon Grotesque Medium"/>
              </a:rPr>
              <a:t> </a:t>
            </a:r>
            <a:r>
              <a:rPr sz="1700" b="0" spc="-5" dirty="0">
                <a:solidFill>
                  <a:srgbClr val="7C858B"/>
                </a:solidFill>
                <a:latin typeface="Brandon Grotesque Medium"/>
                <a:cs typeface="Brandon Grotesque Medium"/>
              </a:rPr>
              <a:t>ACTION:</a:t>
            </a:r>
            <a:endParaRPr sz="1700">
              <a:latin typeface="Brandon Grotesque Medium"/>
              <a:cs typeface="Brandon Grotesque Medium"/>
            </a:endParaRPr>
          </a:p>
          <a:p>
            <a:pPr marL="12700" marR="5080">
              <a:lnSpc>
                <a:spcPct val="100000"/>
              </a:lnSpc>
              <a:spcBef>
                <a:spcPts val="2040"/>
              </a:spcBef>
            </a:pP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Susan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is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browsing online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and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visits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the </a:t>
            </a:r>
            <a:r>
              <a:rPr sz="1700" b="0" spc="-2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“Mosquito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Squad” website.  Although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she may not have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an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issue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with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mosquitoes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at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her</a:t>
            </a:r>
            <a:r>
              <a:rPr sz="1700" b="0" spc="-25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business 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or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residence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today,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she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is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queen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of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the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coals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and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fills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out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the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website 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form for the </a:t>
            </a:r>
            <a:r>
              <a:rPr sz="1700" b="0" spc="-3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“Free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Grilling </a:t>
            </a:r>
            <a:r>
              <a:rPr sz="1700" b="0" spc="-2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Cookbook.” Her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information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is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instantly  captured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and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segmented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in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your</a:t>
            </a:r>
            <a:r>
              <a:rPr sz="1700" b="0" spc="-17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CRM.</a:t>
            </a:r>
            <a:endParaRPr sz="1700">
              <a:latin typeface="Brandon Grotesque Light"/>
              <a:cs typeface="Brandon Grotesque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3199129"/>
            <a:ext cx="5507355" cy="3134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8895" algn="just">
              <a:lnSpc>
                <a:spcPct val="100000"/>
              </a:lnSpc>
              <a:spcBef>
                <a:spcPts val="100"/>
              </a:spcBef>
            </a:pPr>
            <a:r>
              <a:rPr sz="1700" b="0" spc="-3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Don’t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pick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up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the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phone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and call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her! She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is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just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doing research</a:t>
            </a:r>
            <a:r>
              <a:rPr sz="1700" b="0" spc="-24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and  downloaded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grilling guide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in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the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process. </a:t>
            </a:r>
            <a:r>
              <a:rPr sz="1700" b="0" spc="-6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Your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time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is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better spent 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with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prospects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in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the </a:t>
            </a:r>
            <a:r>
              <a:rPr sz="1700" b="0" spc="-2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“Decision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or </a:t>
            </a:r>
            <a:r>
              <a:rPr sz="1700" b="0" spc="-2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Buying”</a:t>
            </a:r>
            <a:r>
              <a:rPr sz="1700" b="0" spc="-17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phase.</a:t>
            </a:r>
            <a:endParaRPr sz="1700">
              <a:latin typeface="Brandon Grotesque Light"/>
              <a:cs typeface="Brandon Grotesque Light"/>
            </a:endParaRPr>
          </a:p>
          <a:p>
            <a:pPr marL="12700" marR="27940">
              <a:lnSpc>
                <a:spcPct val="100000"/>
              </a:lnSpc>
              <a:spcBef>
                <a:spcPts val="2040"/>
              </a:spcBef>
            </a:pPr>
            <a:r>
              <a:rPr sz="1700" b="0" spc="-2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Next,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to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help her move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along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the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buying process, continue to  nurture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her with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information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she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is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genuinely interested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in. </a:t>
            </a:r>
            <a:r>
              <a:rPr sz="1700" b="0" i="1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pssst</a:t>
            </a:r>
            <a:r>
              <a:rPr sz="1700" b="0" i="1" spc="-19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i="1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she  likes</a:t>
            </a:r>
            <a:r>
              <a:rPr sz="1700" b="0" i="1" spc="-1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i="1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grilling!</a:t>
            </a:r>
            <a:endParaRPr sz="1700">
              <a:latin typeface="Brandon Grotesque Light"/>
              <a:cs typeface="Brandon Grotesque Light"/>
            </a:endParaRPr>
          </a:p>
          <a:p>
            <a:pPr marL="12700" marR="5080">
              <a:lnSpc>
                <a:spcPct val="100000"/>
              </a:lnSpc>
              <a:spcBef>
                <a:spcPts val="2039"/>
              </a:spcBef>
            </a:pP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Marketing campaigns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that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nurture prospects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over time are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perfect 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for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this.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An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automated series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of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personal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and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relevant emails that 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help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educate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the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prospect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and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reinforce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your own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value </a:t>
            </a:r>
            <a:r>
              <a:rPr sz="1700" b="0" spc="-2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proposition 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really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can</a:t>
            </a:r>
            <a:r>
              <a:rPr sz="1700" b="0" spc="-13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work.</a:t>
            </a:r>
            <a:endParaRPr sz="1700">
              <a:latin typeface="Brandon Grotesque Light"/>
              <a:cs typeface="Brandon Grotesque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90172" y="3233418"/>
            <a:ext cx="1924050" cy="1788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165" marR="5080" indent="155575" algn="r">
              <a:lnSpc>
                <a:spcPct val="100000"/>
              </a:lnSpc>
              <a:spcBef>
                <a:spcPts val="100"/>
              </a:spcBef>
            </a:pPr>
            <a:r>
              <a:rPr sz="2000" b="0" i="1" spc="-5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“Companies</a:t>
            </a:r>
            <a:r>
              <a:rPr sz="2000" b="0" i="1" spc="-7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that  excel</a:t>
            </a:r>
            <a:r>
              <a:rPr sz="2000" b="0" i="1" spc="-5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at</a:t>
            </a:r>
            <a:r>
              <a:rPr sz="2000" b="0" i="1" spc="-5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lead  nurturing</a:t>
            </a:r>
            <a:r>
              <a:rPr sz="2000" b="0" i="1" spc="-10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generate  50%</a:t>
            </a:r>
            <a:r>
              <a:rPr sz="2000" b="0" i="1" spc="-5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more</a:t>
            </a:r>
            <a:r>
              <a:rPr sz="2000" b="0" i="1" spc="-5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sales  ready</a:t>
            </a:r>
            <a:r>
              <a:rPr sz="2000" b="0" i="1" spc="-7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spc="-5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leads.”</a:t>
            </a:r>
            <a:endParaRPr sz="2000">
              <a:latin typeface="Brandon Grotesque Regular"/>
              <a:cs typeface="Brandon Grotesque Regular"/>
            </a:endParaRPr>
          </a:p>
          <a:p>
            <a:pPr marR="5080" algn="r">
              <a:lnSpc>
                <a:spcPct val="100000"/>
              </a:lnSpc>
              <a:spcBef>
                <a:spcPts val="200"/>
              </a:spcBef>
            </a:pPr>
            <a:r>
              <a:rPr sz="1400" b="0" i="1" dirty="0">
                <a:solidFill>
                  <a:srgbClr val="007481"/>
                </a:solidFill>
                <a:latin typeface="Brandon Grotesque Light"/>
                <a:cs typeface="Brandon Grotesque Light"/>
              </a:rPr>
              <a:t>(Source: </a:t>
            </a:r>
            <a:r>
              <a:rPr sz="1400" b="0" i="1" spc="-5" dirty="0">
                <a:solidFill>
                  <a:srgbClr val="007481"/>
                </a:solidFill>
                <a:latin typeface="Brandon Grotesque Light"/>
                <a:cs typeface="Brandon Grotesque Light"/>
              </a:rPr>
              <a:t>Forrester</a:t>
            </a:r>
            <a:r>
              <a:rPr sz="1400" b="0" i="1" spc="-90" dirty="0">
                <a:solidFill>
                  <a:srgbClr val="007481"/>
                </a:solidFill>
                <a:latin typeface="Brandon Grotesque Light"/>
                <a:cs typeface="Brandon Grotesque Light"/>
              </a:rPr>
              <a:t> </a:t>
            </a:r>
            <a:r>
              <a:rPr sz="1400" b="0" i="1" spc="-5" dirty="0">
                <a:solidFill>
                  <a:srgbClr val="007481"/>
                </a:solidFill>
                <a:latin typeface="Brandon Grotesque Light"/>
                <a:cs typeface="Brandon Grotesque Light"/>
              </a:rPr>
              <a:t>Research)</a:t>
            </a:r>
            <a:endParaRPr sz="1400">
              <a:latin typeface="Brandon Grotesque Light"/>
              <a:cs typeface="Brandon Grotesque Ligh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967439" y="4591055"/>
            <a:ext cx="526415" cy="261620"/>
          </a:xfrm>
          <a:custGeom>
            <a:avLst/>
            <a:gdLst/>
            <a:ahLst/>
            <a:cxnLst/>
            <a:rect l="l" t="t" r="r" b="b"/>
            <a:pathLst>
              <a:path w="526415" h="261620">
                <a:moveTo>
                  <a:pt x="338749" y="154749"/>
                </a:moveTo>
                <a:lnTo>
                  <a:pt x="186347" y="154749"/>
                </a:lnTo>
                <a:lnTo>
                  <a:pt x="185585" y="261023"/>
                </a:lnTo>
                <a:lnTo>
                  <a:pt x="338749" y="154749"/>
                </a:lnTo>
                <a:close/>
              </a:path>
              <a:path w="526415" h="261620">
                <a:moveTo>
                  <a:pt x="107657" y="0"/>
                </a:moveTo>
                <a:lnTo>
                  <a:pt x="163804" y="84785"/>
                </a:lnTo>
                <a:lnTo>
                  <a:pt x="0" y="106362"/>
                </a:lnTo>
                <a:lnTo>
                  <a:pt x="17665" y="199936"/>
                </a:lnTo>
                <a:lnTo>
                  <a:pt x="186347" y="154749"/>
                </a:lnTo>
                <a:lnTo>
                  <a:pt x="338749" y="154749"/>
                </a:lnTo>
                <a:lnTo>
                  <a:pt x="525830" y="24942"/>
                </a:lnTo>
                <a:lnTo>
                  <a:pt x="107657" y="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611813" y="4903046"/>
            <a:ext cx="53975" cy="53975"/>
          </a:xfrm>
          <a:custGeom>
            <a:avLst/>
            <a:gdLst/>
            <a:ahLst/>
            <a:cxnLst/>
            <a:rect l="l" t="t" r="r" b="b"/>
            <a:pathLst>
              <a:path w="53975" h="53975">
                <a:moveTo>
                  <a:pt x="31220" y="0"/>
                </a:moveTo>
                <a:lnTo>
                  <a:pt x="20833" y="504"/>
                </a:lnTo>
                <a:lnTo>
                  <a:pt x="11265" y="4904"/>
                </a:lnTo>
                <a:lnTo>
                  <a:pt x="3745" y="12912"/>
                </a:lnTo>
                <a:lnTo>
                  <a:pt x="0" y="22836"/>
                </a:lnTo>
                <a:lnTo>
                  <a:pt x="345" y="33130"/>
                </a:lnTo>
                <a:lnTo>
                  <a:pt x="4581" y="42605"/>
                </a:lnTo>
                <a:lnTo>
                  <a:pt x="12508" y="50072"/>
                </a:lnTo>
                <a:lnTo>
                  <a:pt x="12991" y="50351"/>
                </a:lnTo>
                <a:lnTo>
                  <a:pt x="23069" y="53841"/>
                </a:lnTo>
                <a:lnTo>
                  <a:pt x="33363" y="53377"/>
                </a:lnTo>
                <a:lnTo>
                  <a:pt x="42650" y="49137"/>
                </a:lnTo>
                <a:lnTo>
                  <a:pt x="49707" y="41296"/>
                </a:lnTo>
                <a:lnTo>
                  <a:pt x="53494" y="31298"/>
                </a:lnTo>
                <a:lnTo>
                  <a:pt x="53239" y="20845"/>
                </a:lnTo>
                <a:lnTo>
                  <a:pt x="49090" y="11212"/>
                </a:lnTo>
                <a:lnTo>
                  <a:pt x="41198" y="3679"/>
                </a:lnTo>
                <a:lnTo>
                  <a:pt x="31220" y="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681332" y="4819783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28868" y="0"/>
                </a:moveTo>
                <a:lnTo>
                  <a:pt x="18490" y="1462"/>
                </a:lnTo>
                <a:lnTo>
                  <a:pt x="8974" y="7067"/>
                </a:lnTo>
                <a:lnTo>
                  <a:pt x="2480" y="15648"/>
                </a:lnTo>
                <a:lnTo>
                  <a:pt x="0" y="25754"/>
                </a:lnTo>
                <a:lnTo>
                  <a:pt x="1489" y="36133"/>
                </a:lnTo>
                <a:lnTo>
                  <a:pt x="29737" y="54271"/>
                </a:lnTo>
                <a:lnTo>
                  <a:pt x="37963" y="52287"/>
                </a:lnTo>
                <a:lnTo>
                  <a:pt x="45372" y="47644"/>
                </a:lnTo>
                <a:lnTo>
                  <a:pt x="51699" y="38881"/>
                </a:lnTo>
                <a:lnTo>
                  <a:pt x="54263" y="28679"/>
                </a:lnTo>
                <a:lnTo>
                  <a:pt x="52896" y="18340"/>
                </a:lnTo>
                <a:lnTo>
                  <a:pt x="47429" y="9163"/>
                </a:lnTo>
                <a:lnTo>
                  <a:pt x="38913" y="2595"/>
                </a:lnTo>
                <a:lnTo>
                  <a:pt x="28868" y="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72171" y="4759979"/>
            <a:ext cx="55244" cy="54610"/>
          </a:xfrm>
          <a:custGeom>
            <a:avLst/>
            <a:gdLst/>
            <a:ahLst/>
            <a:cxnLst/>
            <a:rect l="l" t="t" r="r" b="b"/>
            <a:pathLst>
              <a:path w="55245" h="54610">
                <a:moveTo>
                  <a:pt x="26294" y="0"/>
                </a:moveTo>
                <a:lnTo>
                  <a:pt x="15812" y="2383"/>
                </a:lnTo>
                <a:lnTo>
                  <a:pt x="7027" y="8902"/>
                </a:lnTo>
                <a:lnTo>
                  <a:pt x="1649" y="17909"/>
                </a:lnTo>
                <a:lnTo>
                  <a:pt x="0" y="28240"/>
                </a:lnTo>
                <a:lnTo>
                  <a:pt x="2401" y="38731"/>
                </a:lnTo>
                <a:lnTo>
                  <a:pt x="25813" y="54586"/>
                </a:lnTo>
                <a:lnTo>
                  <a:pt x="32264" y="54179"/>
                </a:lnTo>
                <a:lnTo>
                  <a:pt x="38710" y="52129"/>
                </a:lnTo>
                <a:lnTo>
                  <a:pt x="47553" y="45666"/>
                </a:lnTo>
                <a:lnTo>
                  <a:pt x="53049" y="36724"/>
                </a:lnTo>
                <a:lnTo>
                  <a:pt x="54734" y="26401"/>
                </a:lnTo>
                <a:lnTo>
                  <a:pt x="52147" y="15794"/>
                </a:lnTo>
                <a:lnTo>
                  <a:pt x="45637" y="7019"/>
                </a:lnTo>
                <a:lnTo>
                  <a:pt x="36627" y="1650"/>
                </a:lnTo>
                <a:lnTo>
                  <a:pt x="26294" y="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896937" y="5697495"/>
            <a:ext cx="55244" cy="54610"/>
          </a:xfrm>
          <a:custGeom>
            <a:avLst/>
            <a:gdLst/>
            <a:ahLst/>
            <a:cxnLst/>
            <a:rect l="l" t="t" r="r" b="b"/>
            <a:pathLst>
              <a:path w="55245" h="54610">
                <a:moveTo>
                  <a:pt x="28651" y="0"/>
                </a:moveTo>
                <a:lnTo>
                  <a:pt x="18132" y="1584"/>
                </a:lnTo>
                <a:lnTo>
                  <a:pt x="9167" y="7018"/>
                </a:lnTo>
                <a:lnTo>
                  <a:pt x="2781" y="15350"/>
                </a:lnTo>
                <a:lnTo>
                  <a:pt x="0" y="25628"/>
                </a:lnTo>
                <a:lnTo>
                  <a:pt x="641" y="33551"/>
                </a:lnTo>
                <a:lnTo>
                  <a:pt x="26098" y="54597"/>
                </a:lnTo>
                <a:lnTo>
                  <a:pt x="36568" y="53075"/>
                </a:lnTo>
                <a:lnTo>
                  <a:pt x="45461" y="47753"/>
                </a:lnTo>
                <a:lnTo>
                  <a:pt x="51832" y="39443"/>
                </a:lnTo>
                <a:lnTo>
                  <a:pt x="54736" y="28955"/>
                </a:lnTo>
                <a:lnTo>
                  <a:pt x="53072" y="18114"/>
                </a:lnTo>
                <a:lnTo>
                  <a:pt x="47609" y="9148"/>
                </a:lnTo>
                <a:lnTo>
                  <a:pt x="39188" y="2847"/>
                </a:lnTo>
                <a:lnTo>
                  <a:pt x="28651" y="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57343" y="5254973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23847" y="0"/>
                </a:moveTo>
                <a:lnTo>
                  <a:pt x="13907" y="3328"/>
                </a:lnTo>
                <a:lnTo>
                  <a:pt x="5570" y="10520"/>
                </a:lnTo>
                <a:lnTo>
                  <a:pt x="735" y="20072"/>
                </a:lnTo>
                <a:lnTo>
                  <a:pt x="0" y="30391"/>
                </a:lnTo>
                <a:lnTo>
                  <a:pt x="3186" y="40254"/>
                </a:lnTo>
                <a:lnTo>
                  <a:pt x="10117" y="48442"/>
                </a:lnTo>
                <a:lnTo>
                  <a:pt x="11552" y="49268"/>
                </a:lnTo>
                <a:lnTo>
                  <a:pt x="12225" y="50271"/>
                </a:lnTo>
                <a:lnTo>
                  <a:pt x="13177" y="50817"/>
                </a:lnTo>
                <a:lnTo>
                  <a:pt x="22497" y="54088"/>
                </a:lnTo>
                <a:lnTo>
                  <a:pt x="32137" y="53833"/>
                </a:lnTo>
                <a:lnTo>
                  <a:pt x="41218" y="50271"/>
                </a:lnTo>
                <a:lnTo>
                  <a:pt x="48763" y="43705"/>
                </a:lnTo>
                <a:lnTo>
                  <a:pt x="53594" y="34144"/>
                </a:lnTo>
                <a:lnTo>
                  <a:pt x="54273" y="23788"/>
                </a:lnTo>
                <a:lnTo>
                  <a:pt x="50940" y="13837"/>
                </a:lnTo>
                <a:lnTo>
                  <a:pt x="43734" y="5491"/>
                </a:lnTo>
                <a:lnTo>
                  <a:pt x="34190" y="674"/>
                </a:lnTo>
                <a:lnTo>
                  <a:pt x="23847" y="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552951" y="5325103"/>
            <a:ext cx="53975" cy="55244"/>
          </a:xfrm>
          <a:custGeom>
            <a:avLst/>
            <a:gdLst/>
            <a:ahLst/>
            <a:cxnLst/>
            <a:rect l="l" t="t" r="r" b="b"/>
            <a:pathLst>
              <a:path w="53975" h="55245">
                <a:moveTo>
                  <a:pt x="20957" y="0"/>
                </a:moveTo>
                <a:lnTo>
                  <a:pt x="11087" y="4461"/>
                </a:lnTo>
                <a:lnTo>
                  <a:pt x="3868" y="12003"/>
                </a:lnTo>
                <a:lnTo>
                  <a:pt x="0" y="21718"/>
                </a:lnTo>
                <a:lnTo>
                  <a:pt x="180" y="32702"/>
                </a:lnTo>
                <a:lnTo>
                  <a:pt x="1438" y="40322"/>
                </a:lnTo>
                <a:lnTo>
                  <a:pt x="6670" y="46532"/>
                </a:lnTo>
                <a:lnTo>
                  <a:pt x="18964" y="53632"/>
                </a:lnTo>
                <a:lnTo>
                  <a:pt x="25695" y="55003"/>
                </a:lnTo>
                <a:lnTo>
                  <a:pt x="32146" y="53682"/>
                </a:lnTo>
                <a:lnTo>
                  <a:pt x="42269" y="49255"/>
                </a:lnTo>
                <a:lnTo>
                  <a:pt x="49577" y="41622"/>
                </a:lnTo>
                <a:lnTo>
                  <a:pt x="53485" y="31910"/>
                </a:lnTo>
                <a:lnTo>
                  <a:pt x="53406" y="21247"/>
                </a:lnTo>
                <a:lnTo>
                  <a:pt x="49052" y="11167"/>
                </a:lnTo>
                <a:lnTo>
                  <a:pt x="41530" y="3913"/>
                </a:lnTo>
                <a:lnTo>
                  <a:pt x="31834" y="14"/>
                </a:lnTo>
                <a:lnTo>
                  <a:pt x="20957" y="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130358" y="5335384"/>
            <a:ext cx="53975" cy="54610"/>
          </a:xfrm>
          <a:custGeom>
            <a:avLst/>
            <a:gdLst/>
            <a:ahLst/>
            <a:cxnLst/>
            <a:rect l="l" t="t" r="r" b="b"/>
            <a:pathLst>
              <a:path w="53975" h="54610">
                <a:moveTo>
                  <a:pt x="22645" y="0"/>
                </a:moveTo>
                <a:lnTo>
                  <a:pt x="12162" y="3806"/>
                </a:lnTo>
                <a:lnTo>
                  <a:pt x="4566" y="11328"/>
                </a:lnTo>
                <a:lnTo>
                  <a:pt x="382" y="20929"/>
                </a:lnTo>
                <a:lnTo>
                  <a:pt x="0" y="31306"/>
                </a:lnTo>
                <a:lnTo>
                  <a:pt x="3805" y="41157"/>
                </a:lnTo>
                <a:lnTo>
                  <a:pt x="27303" y="54338"/>
                </a:lnTo>
                <a:lnTo>
                  <a:pt x="34482" y="53341"/>
                </a:lnTo>
                <a:lnTo>
                  <a:pt x="41384" y="50250"/>
                </a:lnTo>
                <a:lnTo>
                  <a:pt x="49358" y="42673"/>
                </a:lnTo>
                <a:lnTo>
                  <a:pt x="53649" y="33093"/>
                </a:lnTo>
                <a:lnTo>
                  <a:pt x="53965" y="22636"/>
                </a:lnTo>
                <a:lnTo>
                  <a:pt x="50008" y="12430"/>
                </a:lnTo>
                <a:lnTo>
                  <a:pt x="42689" y="4606"/>
                </a:lnTo>
                <a:lnTo>
                  <a:pt x="33195" y="365"/>
                </a:lnTo>
                <a:lnTo>
                  <a:pt x="22645" y="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640590" y="5186981"/>
            <a:ext cx="53975" cy="55244"/>
          </a:xfrm>
          <a:custGeom>
            <a:avLst/>
            <a:gdLst/>
            <a:ahLst/>
            <a:cxnLst/>
            <a:rect l="l" t="t" r="r" b="b"/>
            <a:pathLst>
              <a:path w="53975" h="55245">
                <a:moveTo>
                  <a:pt x="21247" y="0"/>
                </a:moveTo>
                <a:lnTo>
                  <a:pt x="11369" y="4455"/>
                </a:lnTo>
                <a:lnTo>
                  <a:pt x="4098" y="11964"/>
                </a:lnTo>
                <a:lnTo>
                  <a:pt x="90" y="21600"/>
                </a:lnTo>
                <a:lnTo>
                  <a:pt x="0" y="32435"/>
                </a:lnTo>
                <a:lnTo>
                  <a:pt x="1752" y="40322"/>
                </a:lnTo>
                <a:lnTo>
                  <a:pt x="6692" y="46990"/>
                </a:lnTo>
                <a:lnTo>
                  <a:pt x="18503" y="53809"/>
                </a:lnTo>
                <a:lnTo>
                  <a:pt x="25527" y="54737"/>
                </a:lnTo>
                <a:lnTo>
                  <a:pt x="32435" y="53682"/>
                </a:lnTo>
                <a:lnTo>
                  <a:pt x="42324" y="49204"/>
                </a:lnTo>
                <a:lnTo>
                  <a:pt x="49593" y="41694"/>
                </a:lnTo>
                <a:lnTo>
                  <a:pt x="53595" y="32069"/>
                </a:lnTo>
                <a:lnTo>
                  <a:pt x="53682" y="21247"/>
                </a:lnTo>
                <a:lnTo>
                  <a:pt x="49223" y="11353"/>
                </a:lnTo>
                <a:lnTo>
                  <a:pt x="41717" y="4075"/>
                </a:lnTo>
                <a:lnTo>
                  <a:pt x="32085" y="71"/>
                </a:lnTo>
                <a:lnTo>
                  <a:pt x="21247" y="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876303" y="4728436"/>
            <a:ext cx="54610" cy="55244"/>
          </a:xfrm>
          <a:custGeom>
            <a:avLst/>
            <a:gdLst/>
            <a:ahLst/>
            <a:cxnLst/>
            <a:rect l="l" t="t" r="r" b="b"/>
            <a:pathLst>
              <a:path w="54609" h="55245">
                <a:moveTo>
                  <a:pt x="21932" y="0"/>
                </a:moveTo>
                <a:lnTo>
                  <a:pt x="11930" y="4027"/>
                </a:lnTo>
                <a:lnTo>
                  <a:pt x="4546" y="11291"/>
                </a:lnTo>
                <a:lnTo>
                  <a:pt x="373" y="20768"/>
                </a:lnTo>
                <a:lnTo>
                  <a:pt x="0" y="31432"/>
                </a:lnTo>
                <a:lnTo>
                  <a:pt x="1460" y="39827"/>
                </a:lnTo>
                <a:lnTo>
                  <a:pt x="6451" y="46469"/>
                </a:lnTo>
                <a:lnTo>
                  <a:pt x="18719" y="53543"/>
                </a:lnTo>
                <a:lnTo>
                  <a:pt x="25018" y="54660"/>
                </a:lnTo>
                <a:lnTo>
                  <a:pt x="31902" y="53593"/>
                </a:lnTo>
                <a:lnTo>
                  <a:pt x="41977" y="49598"/>
                </a:lnTo>
                <a:lnTo>
                  <a:pt x="49503" y="42349"/>
                </a:lnTo>
                <a:lnTo>
                  <a:pt x="53778" y="32750"/>
                </a:lnTo>
                <a:lnTo>
                  <a:pt x="54101" y="21704"/>
                </a:lnTo>
                <a:lnTo>
                  <a:pt x="49882" y="11869"/>
                </a:lnTo>
                <a:lnTo>
                  <a:pt x="42437" y="4432"/>
                </a:lnTo>
                <a:lnTo>
                  <a:pt x="32781" y="205"/>
                </a:lnTo>
                <a:lnTo>
                  <a:pt x="21932" y="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91921" y="5671440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28004" y="0"/>
                </a:moveTo>
                <a:lnTo>
                  <a:pt x="17761" y="1734"/>
                </a:lnTo>
                <a:lnTo>
                  <a:pt x="8812" y="7158"/>
                </a:lnTo>
                <a:lnTo>
                  <a:pt x="2362" y="15728"/>
                </a:lnTo>
                <a:lnTo>
                  <a:pt x="0" y="25716"/>
                </a:lnTo>
                <a:lnTo>
                  <a:pt x="1284" y="35429"/>
                </a:lnTo>
                <a:lnTo>
                  <a:pt x="5943" y="44014"/>
                </a:lnTo>
                <a:lnTo>
                  <a:pt x="13703" y="50615"/>
                </a:lnTo>
                <a:lnTo>
                  <a:pt x="15595" y="51707"/>
                </a:lnTo>
                <a:lnTo>
                  <a:pt x="26182" y="54384"/>
                </a:lnTo>
                <a:lnTo>
                  <a:pt x="36558" y="52734"/>
                </a:lnTo>
                <a:lnTo>
                  <a:pt x="45565" y="47330"/>
                </a:lnTo>
                <a:lnTo>
                  <a:pt x="52044" y="38741"/>
                </a:lnTo>
                <a:lnTo>
                  <a:pt x="54489" y="28025"/>
                </a:lnTo>
                <a:lnTo>
                  <a:pt x="52775" y="17689"/>
                </a:lnTo>
                <a:lnTo>
                  <a:pt x="47269" y="8817"/>
                </a:lnTo>
                <a:lnTo>
                  <a:pt x="38341" y="2495"/>
                </a:lnTo>
                <a:lnTo>
                  <a:pt x="28004" y="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535176" y="5213436"/>
            <a:ext cx="57785" cy="58419"/>
          </a:xfrm>
          <a:custGeom>
            <a:avLst/>
            <a:gdLst/>
            <a:ahLst/>
            <a:cxnLst/>
            <a:rect l="l" t="t" r="r" b="b"/>
            <a:pathLst>
              <a:path w="57784" h="58420">
                <a:moveTo>
                  <a:pt x="26385" y="0"/>
                </a:moveTo>
                <a:lnTo>
                  <a:pt x="18371" y="2946"/>
                </a:lnTo>
                <a:lnTo>
                  <a:pt x="9168" y="8241"/>
                </a:lnTo>
                <a:lnTo>
                  <a:pt x="2854" y="16494"/>
                </a:lnTo>
                <a:lnTo>
                  <a:pt x="0" y="26513"/>
                </a:lnTo>
                <a:lnTo>
                  <a:pt x="1176" y="37109"/>
                </a:lnTo>
                <a:lnTo>
                  <a:pt x="3449" y="44081"/>
                </a:lnTo>
                <a:lnTo>
                  <a:pt x="7551" y="48958"/>
                </a:lnTo>
                <a:lnTo>
                  <a:pt x="20784" y="56603"/>
                </a:lnTo>
                <a:lnTo>
                  <a:pt x="26322" y="57886"/>
                </a:lnTo>
                <a:lnTo>
                  <a:pt x="31452" y="57721"/>
                </a:lnTo>
                <a:lnTo>
                  <a:pt x="41926" y="55023"/>
                </a:lnTo>
                <a:lnTo>
                  <a:pt x="50321" y="48769"/>
                </a:lnTo>
                <a:lnTo>
                  <a:pt x="55759" y="39860"/>
                </a:lnTo>
                <a:lnTo>
                  <a:pt x="57360" y="29197"/>
                </a:lnTo>
                <a:lnTo>
                  <a:pt x="55904" y="21408"/>
                </a:lnTo>
                <a:lnTo>
                  <a:pt x="26385" y="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565424" y="5001601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25142" y="0"/>
                </a:moveTo>
                <a:lnTo>
                  <a:pt x="15121" y="2824"/>
                </a:lnTo>
                <a:lnTo>
                  <a:pt x="6863" y="9144"/>
                </a:lnTo>
                <a:lnTo>
                  <a:pt x="1393" y="18420"/>
                </a:lnTo>
                <a:lnTo>
                  <a:pt x="0" y="27937"/>
                </a:lnTo>
                <a:lnTo>
                  <a:pt x="1848" y="36963"/>
                </a:lnTo>
                <a:lnTo>
                  <a:pt x="29333" y="54353"/>
                </a:lnTo>
                <a:lnTo>
                  <a:pt x="39471" y="51576"/>
                </a:lnTo>
                <a:lnTo>
                  <a:pt x="47812" y="45156"/>
                </a:lnTo>
                <a:lnTo>
                  <a:pt x="53133" y="35679"/>
                </a:lnTo>
                <a:lnTo>
                  <a:pt x="54367" y="24871"/>
                </a:lnTo>
                <a:lnTo>
                  <a:pt x="51607" y="14749"/>
                </a:lnTo>
                <a:lnTo>
                  <a:pt x="45301" y="6475"/>
                </a:lnTo>
                <a:lnTo>
                  <a:pt x="35899" y="1211"/>
                </a:lnTo>
                <a:lnTo>
                  <a:pt x="25142" y="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35137" y="5301098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24609" y="0"/>
                </a:moveTo>
                <a:lnTo>
                  <a:pt x="14044" y="3160"/>
                </a:lnTo>
                <a:lnTo>
                  <a:pt x="5902" y="10028"/>
                </a:lnTo>
                <a:lnTo>
                  <a:pt x="1084" y="19221"/>
                </a:lnTo>
                <a:lnTo>
                  <a:pt x="0" y="29511"/>
                </a:lnTo>
                <a:lnTo>
                  <a:pt x="3059" y="39672"/>
                </a:lnTo>
                <a:lnTo>
                  <a:pt x="26200" y="54368"/>
                </a:lnTo>
                <a:lnTo>
                  <a:pt x="32994" y="53748"/>
                </a:lnTo>
                <a:lnTo>
                  <a:pt x="39736" y="51382"/>
                </a:lnTo>
                <a:lnTo>
                  <a:pt x="48263" y="44459"/>
                </a:lnTo>
                <a:lnTo>
                  <a:pt x="53193" y="35288"/>
                </a:lnTo>
                <a:lnTo>
                  <a:pt x="54211" y="24921"/>
                </a:lnTo>
                <a:lnTo>
                  <a:pt x="51001" y="14412"/>
                </a:lnTo>
                <a:lnTo>
                  <a:pt x="44280" y="6014"/>
                </a:lnTo>
                <a:lnTo>
                  <a:pt x="35085" y="1080"/>
                </a:lnTo>
                <a:lnTo>
                  <a:pt x="24609" y="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433358" y="5253722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26864" y="0"/>
                </a:moveTo>
                <a:lnTo>
                  <a:pt x="16196" y="2097"/>
                </a:lnTo>
                <a:lnTo>
                  <a:pt x="7360" y="8565"/>
                </a:lnTo>
                <a:lnTo>
                  <a:pt x="1821" y="17485"/>
                </a:lnTo>
                <a:lnTo>
                  <a:pt x="0" y="27731"/>
                </a:lnTo>
                <a:lnTo>
                  <a:pt x="2315" y="38178"/>
                </a:lnTo>
                <a:lnTo>
                  <a:pt x="25483" y="54589"/>
                </a:lnTo>
                <a:lnTo>
                  <a:pt x="31806" y="54288"/>
                </a:lnTo>
                <a:lnTo>
                  <a:pt x="38104" y="52503"/>
                </a:lnTo>
                <a:lnTo>
                  <a:pt x="46838" y="46241"/>
                </a:lnTo>
                <a:lnTo>
                  <a:pt x="52390" y="37305"/>
                </a:lnTo>
                <a:lnTo>
                  <a:pt x="54272" y="26954"/>
                </a:lnTo>
                <a:lnTo>
                  <a:pt x="51997" y="16448"/>
                </a:lnTo>
                <a:lnTo>
                  <a:pt x="45823" y="7687"/>
                </a:lnTo>
                <a:lnTo>
                  <a:pt x="37092" y="2033"/>
                </a:lnTo>
                <a:lnTo>
                  <a:pt x="26864" y="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542035" y="5108023"/>
            <a:ext cx="54610" cy="53975"/>
          </a:xfrm>
          <a:custGeom>
            <a:avLst/>
            <a:gdLst/>
            <a:ahLst/>
            <a:cxnLst/>
            <a:rect l="l" t="t" r="r" b="b"/>
            <a:pathLst>
              <a:path w="54609" h="53975">
                <a:moveTo>
                  <a:pt x="30022" y="0"/>
                </a:moveTo>
                <a:lnTo>
                  <a:pt x="19420" y="735"/>
                </a:lnTo>
                <a:lnTo>
                  <a:pt x="10163" y="5481"/>
                </a:lnTo>
                <a:lnTo>
                  <a:pt x="3330" y="13392"/>
                </a:lnTo>
                <a:lnTo>
                  <a:pt x="0" y="23622"/>
                </a:lnTo>
                <a:lnTo>
                  <a:pt x="214" y="31858"/>
                </a:lnTo>
                <a:lnTo>
                  <a:pt x="24091" y="53886"/>
                </a:lnTo>
                <a:lnTo>
                  <a:pt x="34673" y="53172"/>
                </a:lnTo>
                <a:lnTo>
                  <a:pt x="43921" y="48437"/>
                </a:lnTo>
                <a:lnTo>
                  <a:pt x="50747" y="40530"/>
                </a:lnTo>
                <a:lnTo>
                  <a:pt x="54063" y="30302"/>
                </a:lnTo>
                <a:lnTo>
                  <a:pt x="53136" y="19595"/>
                </a:lnTo>
                <a:lnTo>
                  <a:pt x="48367" y="10321"/>
                </a:lnTo>
                <a:lnTo>
                  <a:pt x="40437" y="3463"/>
                </a:lnTo>
                <a:lnTo>
                  <a:pt x="30022" y="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583702" y="5429017"/>
            <a:ext cx="55244" cy="54610"/>
          </a:xfrm>
          <a:custGeom>
            <a:avLst/>
            <a:gdLst/>
            <a:ahLst/>
            <a:cxnLst/>
            <a:rect l="l" t="t" r="r" b="b"/>
            <a:pathLst>
              <a:path w="55245" h="54610">
                <a:moveTo>
                  <a:pt x="27900" y="0"/>
                </a:moveTo>
                <a:lnTo>
                  <a:pt x="17336" y="1773"/>
                </a:lnTo>
                <a:lnTo>
                  <a:pt x="8250" y="7841"/>
                </a:lnTo>
                <a:lnTo>
                  <a:pt x="2316" y="16623"/>
                </a:lnTo>
                <a:lnTo>
                  <a:pt x="0" y="26905"/>
                </a:lnTo>
                <a:lnTo>
                  <a:pt x="1765" y="37473"/>
                </a:lnTo>
                <a:lnTo>
                  <a:pt x="25254" y="54448"/>
                </a:lnTo>
                <a:lnTo>
                  <a:pt x="31489" y="54310"/>
                </a:lnTo>
                <a:lnTo>
                  <a:pt x="37744" y="52599"/>
                </a:lnTo>
                <a:lnTo>
                  <a:pt x="46674" y="46791"/>
                </a:lnTo>
                <a:lnTo>
                  <a:pt x="52475" y="38113"/>
                </a:lnTo>
                <a:lnTo>
                  <a:pt x="54616" y="27794"/>
                </a:lnTo>
                <a:lnTo>
                  <a:pt x="52565" y="17064"/>
                </a:lnTo>
                <a:lnTo>
                  <a:pt x="46766" y="8129"/>
                </a:lnTo>
                <a:lnTo>
                  <a:pt x="38127" y="2280"/>
                </a:lnTo>
                <a:lnTo>
                  <a:pt x="27900" y="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005005" y="5684873"/>
            <a:ext cx="54610" cy="55880"/>
          </a:xfrm>
          <a:custGeom>
            <a:avLst/>
            <a:gdLst/>
            <a:ahLst/>
            <a:cxnLst/>
            <a:rect l="l" t="t" r="r" b="b"/>
            <a:pathLst>
              <a:path w="54609" h="55879">
                <a:moveTo>
                  <a:pt x="30057" y="0"/>
                </a:moveTo>
                <a:lnTo>
                  <a:pt x="19248" y="951"/>
                </a:lnTo>
                <a:lnTo>
                  <a:pt x="9724" y="5984"/>
                </a:lnTo>
                <a:lnTo>
                  <a:pt x="3135" y="14002"/>
                </a:lnTo>
                <a:lnTo>
                  <a:pt x="0" y="24013"/>
                </a:lnTo>
                <a:lnTo>
                  <a:pt x="833" y="35025"/>
                </a:lnTo>
                <a:lnTo>
                  <a:pt x="2624" y="41718"/>
                </a:lnTo>
                <a:lnTo>
                  <a:pt x="7666" y="47153"/>
                </a:lnTo>
                <a:lnTo>
                  <a:pt x="19477" y="53973"/>
                </a:lnTo>
                <a:lnTo>
                  <a:pt x="27453" y="55434"/>
                </a:lnTo>
                <a:lnTo>
                  <a:pt x="34895" y="53465"/>
                </a:lnTo>
                <a:lnTo>
                  <a:pt x="44255" y="48241"/>
                </a:lnTo>
                <a:lnTo>
                  <a:pt x="50932" y="40114"/>
                </a:lnTo>
                <a:lnTo>
                  <a:pt x="54194" y="30145"/>
                </a:lnTo>
                <a:lnTo>
                  <a:pt x="53310" y="19391"/>
                </a:lnTo>
                <a:lnTo>
                  <a:pt x="48216" y="9813"/>
                </a:lnTo>
                <a:lnTo>
                  <a:pt x="40089" y="3151"/>
                </a:lnTo>
                <a:lnTo>
                  <a:pt x="30057" y="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160187" y="5544128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25005" y="0"/>
                </a:moveTo>
                <a:lnTo>
                  <a:pt x="14959" y="2618"/>
                </a:lnTo>
                <a:lnTo>
                  <a:pt x="6709" y="8878"/>
                </a:lnTo>
                <a:lnTo>
                  <a:pt x="1431" y="18282"/>
                </a:lnTo>
                <a:lnTo>
                  <a:pt x="0" y="27871"/>
                </a:lnTo>
                <a:lnTo>
                  <a:pt x="1764" y="37056"/>
                </a:lnTo>
                <a:lnTo>
                  <a:pt x="6353" y="45035"/>
                </a:lnTo>
                <a:lnTo>
                  <a:pt x="13394" y="51010"/>
                </a:lnTo>
                <a:lnTo>
                  <a:pt x="14804" y="51823"/>
                </a:lnTo>
                <a:lnTo>
                  <a:pt x="16467" y="52178"/>
                </a:lnTo>
                <a:lnTo>
                  <a:pt x="18360" y="53271"/>
                </a:lnTo>
                <a:lnTo>
                  <a:pt x="52891" y="35999"/>
                </a:lnTo>
                <a:lnTo>
                  <a:pt x="54129" y="25191"/>
                </a:lnTo>
                <a:lnTo>
                  <a:pt x="51367" y="15077"/>
                </a:lnTo>
                <a:lnTo>
                  <a:pt x="45061" y="6804"/>
                </a:lnTo>
                <a:lnTo>
                  <a:pt x="35670" y="1518"/>
                </a:lnTo>
                <a:lnTo>
                  <a:pt x="25005" y="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962573" y="5201654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26060" y="0"/>
                </a:moveTo>
                <a:lnTo>
                  <a:pt x="15951" y="2251"/>
                </a:lnTo>
                <a:lnTo>
                  <a:pt x="7451" y="8267"/>
                </a:lnTo>
                <a:lnTo>
                  <a:pt x="1723" y="17661"/>
                </a:lnTo>
                <a:lnTo>
                  <a:pt x="0" y="27155"/>
                </a:lnTo>
                <a:lnTo>
                  <a:pt x="1577" y="36449"/>
                </a:lnTo>
                <a:lnTo>
                  <a:pt x="6145" y="44644"/>
                </a:lnTo>
                <a:lnTo>
                  <a:pt x="13394" y="50846"/>
                </a:lnTo>
                <a:lnTo>
                  <a:pt x="15769" y="52217"/>
                </a:lnTo>
                <a:lnTo>
                  <a:pt x="28060" y="54359"/>
                </a:lnTo>
                <a:lnTo>
                  <a:pt x="38235" y="52008"/>
                </a:lnTo>
                <a:lnTo>
                  <a:pt x="46753" y="45989"/>
                </a:lnTo>
                <a:lnTo>
                  <a:pt x="52370" y="36825"/>
                </a:lnTo>
                <a:lnTo>
                  <a:pt x="54203" y="26221"/>
                </a:lnTo>
                <a:lnTo>
                  <a:pt x="51839" y="16038"/>
                </a:lnTo>
                <a:lnTo>
                  <a:pt x="45800" y="7518"/>
                </a:lnTo>
                <a:lnTo>
                  <a:pt x="36610" y="1900"/>
                </a:lnTo>
                <a:lnTo>
                  <a:pt x="26060" y="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169011" y="5436638"/>
            <a:ext cx="53975" cy="55244"/>
          </a:xfrm>
          <a:custGeom>
            <a:avLst/>
            <a:gdLst/>
            <a:ahLst/>
            <a:cxnLst/>
            <a:rect l="l" t="t" r="r" b="b"/>
            <a:pathLst>
              <a:path w="53975" h="55245">
                <a:moveTo>
                  <a:pt x="22390" y="0"/>
                </a:moveTo>
                <a:lnTo>
                  <a:pt x="12349" y="3774"/>
                </a:lnTo>
                <a:lnTo>
                  <a:pt x="4684" y="10901"/>
                </a:lnTo>
                <a:lnTo>
                  <a:pt x="274" y="20368"/>
                </a:lnTo>
                <a:lnTo>
                  <a:pt x="0" y="31165"/>
                </a:lnTo>
                <a:lnTo>
                  <a:pt x="1181" y="40030"/>
                </a:lnTo>
                <a:lnTo>
                  <a:pt x="6146" y="46710"/>
                </a:lnTo>
                <a:lnTo>
                  <a:pt x="18415" y="53784"/>
                </a:lnTo>
                <a:lnTo>
                  <a:pt x="24688" y="54889"/>
                </a:lnTo>
                <a:lnTo>
                  <a:pt x="30886" y="54038"/>
                </a:lnTo>
                <a:lnTo>
                  <a:pt x="40910" y="50285"/>
                </a:lnTo>
                <a:lnTo>
                  <a:pt x="48575" y="43156"/>
                </a:lnTo>
                <a:lnTo>
                  <a:pt x="52990" y="33677"/>
                </a:lnTo>
                <a:lnTo>
                  <a:pt x="53263" y="22872"/>
                </a:lnTo>
                <a:lnTo>
                  <a:pt x="53530" y="22415"/>
                </a:lnTo>
                <a:lnTo>
                  <a:pt x="49807" y="12489"/>
                </a:lnTo>
                <a:lnTo>
                  <a:pt x="42732" y="4992"/>
                </a:lnTo>
                <a:lnTo>
                  <a:pt x="33270" y="603"/>
                </a:lnTo>
                <a:lnTo>
                  <a:pt x="22390" y="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100329" y="5633813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28724" y="0"/>
                </a:moveTo>
                <a:lnTo>
                  <a:pt x="18381" y="1354"/>
                </a:lnTo>
                <a:lnTo>
                  <a:pt x="9212" y="6810"/>
                </a:lnTo>
                <a:lnTo>
                  <a:pt x="2643" y="15320"/>
                </a:lnTo>
                <a:lnTo>
                  <a:pt x="0" y="25334"/>
                </a:lnTo>
                <a:lnTo>
                  <a:pt x="1330" y="35637"/>
                </a:lnTo>
                <a:lnTo>
                  <a:pt x="29464" y="54330"/>
                </a:lnTo>
                <a:lnTo>
                  <a:pt x="37534" y="52254"/>
                </a:lnTo>
                <a:lnTo>
                  <a:pt x="44861" y="47564"/>
                </a:lnTo>
                <a:lnTo>
                  <a:pt x="51457" y="38973"/>
                </a:lnTo>
                <a:lnTo>
                  <a:pt x="54187" y="28797"/>
                </a:lnTo>
                <a:lnTo>
                  <a:pt x="52953" y="18339"/>
                </a:lnTo>
                <a:lnTo>
                  <a:pt x="47655" y="8905"/>
                </a:lnTo>
                <a:lnTo>
                  <a:pt x="38921" y="2574"/>
                </a:lnTo>
                <a:lnTo>
                  <a:pt x="28724" y="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8226" y="5172203"/>
            <a:ext cx="54610" cy="55244"/>
          </a:xfrm>
          <a:custGeom>
            <a:avLst/>
            <a:gdLst/>
            <a:ahLst/>
            <a:cxnLst/>
            <a:rect l="l" t="t" r="r" b="b"/>
            <a:pathLst>
              <a:path w="54609" h="55245">
                <a:moveTo>
                  <a:pt x="25412" y="0"/>
                </a:moveTo>
                <a:lnTo>
                  <a:pt x="15014" y="2718"/>
                </a:lnTo>
                <a:lnTo>
                  <a:pt x="6786" y="9064"/>
                </a:lnTo>
                <a:lnTo>
                  <a:pt x="1518" y="18062"/>
                </a:lnTo>
                <a:lnTo>
                  <a:pt x="0" y="28740"/>
                </a:lnTo>
                <a:lnTo>
                  <a:pt x="1216" y="35313"/>
                </a:lnTo>
                <a:lnTo>
                  <a:pt x="23342" y="54813"/>
                </a:lnTo>
                <a:lnTo>
                  <a:pt x="28778" y="54140"/>
                </a:lnTo>
                <a:lnTo>
                  <a:pt x="39165" y="51417"/>
                </a:lnTo>
                <a:lnTo>
                  <a:pt x="47394" y="45077"/>
                </a:lnTo>
                <a:lnTo>
                  <a:pt x="52668" y="36086"/>
                </a:lnTo>
                <a:lnTo>
                  <a:pt x="54190" y="25412"/>
                </a:lnTo>
                <a:lnTo>
                  <a:pt x="51487" y="14937"/>
                </a:lnTo>
                <a:lnTo>
                  <a:pt x="45202" y="6600"/>
                </a:lnTo>
                <a:lnTo>
                  <a:pt x="36217" y="1316"/>
                </a:lnTo>
                <a:lnTo>
                  <a:pt x="25412" y="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40211" y="5355201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23258" y="0"/>
                </a:moveTo>
                <a:lnTo>
                  <a:pt x="13090" y="3892"/>
                </a:lnTo>
                <a:lnTo>
                  <a:pt x="4990" y="11042"/>
                </a:lnTo>
                <a:lnTo>
                  <a:pt x="559" y="20429"/>
                </a:lnTo>
                <a:lnTo>
                  <a:pt x="0" y="30876"/>
                </a:lnTo>
                <a:lnTo>
                  <a:pt x="3515" y="41205"/>
                </a:lnTo>
                <a:lnTo>
                  <a:pt x="27113" y="54189"/>
                </a:lnTo>
                <a:lnTo>
                  <a:pt x="34295" y="53188"/>
                </a:lnTo>
                <a:lnTo>
                  <a:pt x="41081" y="50298"/>
                </a:lnTo>
                <a:lnTo>
                  <a:pt x="49219" y="43080"/>
                </a:lnTo>
                <a:lnTo>
                  <a:pt x="53661" y="33559"/>
                </a:lnTo>
                <a:lnTo>
                  <a:pt x="54083" y="23019"/>
                </a:lnTo>
                <a:lnTo>
                  <a:pt x="50162" y="12744"/>
                </a:lnTo>
                <a:lnTo>
                  <a:pt x="42923" y="4835"/>
                </a:lnTo>
                <a:lnTo>
                  <a:pt x="33579" y="450"/>
                </a:lnTo>
                <a:lnTo>
                  <a:pt x="23258" y="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857061" y="5175605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30467" y="0"/>
                </a:moveTo>
                <a:lnTo>
                  <a:pt x="19872" y="708"/>
                </a:lnTo>
                <a:lnTo>
                  <a:pt x="10571" y="5413"/>
                </a:lnTo>
                <a:lnTo>
                  <a:pt x="3601" y="13237"/>
                </a:lnTo>
                <a:lnTo>
                  <a:pt x="0" y="23304"/>
                </a:lnTo>
                <a:lnTo>
                  <a:pt x="110" y="31740"/>
                </a:lnTo>
                <a:lnTo>
                  <a:pt x="23799" y="54076"/>
                </a:lnTo>
                <a:lnTo>
                  <a:pt x="34405" y="53343"/>
                </a:lnTo>
                <a:lnTo>
                  <a:pt x="43707" y="48623"/>
                </a:lnTo>
                <a:lnTo>
                  <a:pt x="50674" y="40791"/>
                </a:lnTo>
                <a:lnTo>
                  <a:pt x="54279" y="30721"/>
                </a:lnTo>
                <a:lnTo>
                  <a:pt x="53498" y="19743"/>
                </a:lnTo>
                <a:lnTo>
                  <a:pt x="48802" y="10336"/>
                </a:lnTo>
                <a:lnTo>
                  <a:pt x="40892" y="3441"/>
                </a:lnTo>
                <a:lnTo>
                  <a:pt x="30467" y="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702083" y="5610280"/>
            <a:ext cx="55244" cy="54610"/>
          </a:xfrm>
          <a:custGeom>
            <a:avLst/>
            <a:gdLst/>
            <a:ahLst/>
            <a:cxnLst/>
            <a:rect l="l" t="t" r="r" b="b"/>
            <a:pathLst>
              <a:path w="55245" h="54610">
                <a:moveTo>
                  <a:pt x="26474" y="0"/>
                </a:moveTo>
                <a:lnTo>
                  <a:pt x="16351" y="2246"/>
                </a:lnTo>
                <a:lnTo>
                  <a:pt x="7597" y="8550"/>
                </a:lnTo>
                <a:lnTo>
                  <a:pt x="1720" y="17685"/>
                </a:lnTo>
                <a:lnTo>
                  <a:pt x="0" y="27995"/>
                </a:lnTo>
                <a:lnTo>
                  <a:pt x="2361" y="38184"/>
                </a:lnTo>
                <a:lnTo>
                  <a:pt x="31094" y="54302"/>
                </a:lnTo>
                <a:lnTo>
                  <a:pt x="39761" y="51531"/>
                </a:lnTo>
                <a:lnTo>
                  <a:pt x="47158" y="45837"/>
                </a:lnTo>
                <a:lnTo>
                  <a:pt x="53035" y="36702"/>
                </a:lnTo>
                <a:lnTo>
                  <a:pt x="54756" y="26392"/>
                </a:lnTo>
                <a:lnTo>
                  <a:pt x="52394" y="16203"/>
                </a:lnTo>
                <a:lnTo>
                  <a:pt x="46027" y="7432"/>
                </a:lnTo>
                <a:lnTo>
                  <a:pt x="36767" y="1749"/>
                </a:lnTo>
                <a:lnTo>
                  <a:pt x="26474" y="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633518" y="5526439"/>
            <a:ext cx="53975" cy="54610"/>
          </a:xfrm>
          <a:custGeom>
            <a:avLst/>
            <a:gdLst/>
            <a:ahLst/>
            <a:cxnLst/>
            <a:rect l="l" t="t" r="r" b="b"/>
            <a:pathLst>
              <a:path w="53975" h="54610">
                <a:moveTo>
                  <a:pt x="22232" y="0"/>
                </a:moveTo>
                <a:lnTo>
                  <a:pt x="12133" y="3764"/>
                </a:lnTo>
                <a:lnTo>
                  <a:pt x="4429" y="11496"/>
                </a:lnTo>
                <a:lnTo>
                  <a:pt x="271" y="21161"/>
                </a:lnTo>
                <a:lnTo>
                  <a:pt x="0" y="31662"/>
                </a:lnTo>
                <a:lnTo>
                  <a:pt x="3954" y="41902"/>
                </a:lnTo>
                <a:lnTo>
                  <a:pt x="27394" y="54067"/>
                </a:lnTo>
                <a:lnTo>
                  <a:pt x="34662" y="52909"/>
                </a:lnTo>
                <a:lnTo>
                  <a:pt x="41610" y="49750"/>
                </a:lnTo>
                <a:lnTo>
                  <a:pt x="49395" y="42335"/>
                </a:lnTo>
                <a:lnTo>
                  <a:pt x="53559" y="32720"/>
                </a:lnTo>
                <a:lnTo>
                  <a:pt x="53835" y="22275"/>
                </a:lnTo>
                <a:lnTo>
                  <a:pt x="49954" y="12374"/>
                </a:lnTo>
                <a:lnTo>
                  <a:pt x="42341" y="4473"/>
                </a:lnTo>
                <a:lnTo>
                  <a:pt x="32701" y="292"/>
                </a:lnTo>
                <a:lnTo>
                  <a:pt x="22232" y="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058545" y="5484165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30333" y="0"/>
                </a:moveTo>
                <a:lnTo>
                  <a:pt x="19829" y="755"/>
                </a:lnTo>
                <a:lnTo>
                  <a:pt x="9975" y="5699"/>
                </a:lnTo>
                <a:lnTo>
                  <a:pt x="3149" y="13877"/>
                </a:lnTo>
                <a:lnTo>
                  <a:pt x="0" y="23768"/>
                </a:lnTo>
                <a:lnTo>
                  <a:pt x="717" y="34091"/>
                </a:lnTo>
                <a:lnTo>
                  <a:pt x="24205" y="54161"/>
                </a:lnTo>
                <a:lnTo>
                  <a:pt x="30835" y="54024"/>
                </a:lnTo>
                <a:lnTo>
                  <a:pt x="37418" y="52232"/>
                </a:lnTo>
                <a:lnTo>
                  <a:pt x="43643" y="48726"/>
                </a:lnTo>
                <a:lnTo>
                  <a:pt x="50844" y="40433"/>
                </a:lnTo>
                <a:lnTo>
                  <a:pt x="54111" y="30548"/>
                </a:lnTo>
                <a:lnTo>
                  <a:pt x="53316" y="20160"/>
                </a:lnTo>
                <a:lnTo>
                  <a:pt x="48329" y="10360"/>
                </a:lnTo>
                <a:lnTo>
                  <a:pt x="40247" y="3259"/>
                </a:lnTo>
                <a:lnTo>
                  <a:pt x="30333" y="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147458" y="5420821"/>
            <a:ext cx="53340" cy="54610"/>
          </a:xfrm>
          <a:custGeom>
            <a:avLst/>
            <a:gdLst/>
            <a:ahLst/>
            <a:cxnLst/>
            <a:rect l="l" t="t" r="r" b="b"/>
            <a:pathLst>
              <a:path w="53339" h="54610">
                <a:moveTo>
                  <a:pt x="21637" y="0"/>
                </a:moveTo>
                <a:lnTo>
                  <a:pt x="11503" y="3923"/>
                </a:lnTo>
                <a:lnTo>
                  <a:pt x="3922" y="11822"/>
                </a:lnTo>
                <a:lnTo>
                  <a:pt x="14" y="21566"/>
                </a:lnTo>
                <a:lnTo>
                  <a:pt x="0" y="31973"/>
                </a:lnTo>
                <a:lnTo>
                  <a:pt x="4099" y="41858"/>
                </a:lnTo>
                <a:lnTo>
                  <a:pt x="29762" y="53996"/>
                </a:lnTo>
                <a:lnTo>
                  <a:pt x="35937" y="52601"/>
                </a:lnTo>
                <a:lnTo>
                  <a:pt x="41830" y="49745"/>
                </a:lnTo>
                <a:lnTo>
                  <a:pt x="49345" y="42062"/>
                </a:lnTo>
                <a:lnTo>
                  <a:pt x="53259" y="32298"/>
                </a:lnTo>
                <a:lnTo>
                  <a:pt x="53226" y="21566"/>
                </a:lnTo>
                <a:lnTo>
                  <a:pt x="49247" y="11822"/>
                </a:lnTo>
                <a:lnTo>
                  <a:pt x="41642" y="4273"/>
                </a:lnTo>
                <a:lnTo>
                  <a:pt x="32061" y="224"/>
                </a:lnTo>
                <a:lnTo>
                  <a:pt x="21637" y="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974150" y="5553569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29046" y="0"/>
                </a:moveTo>
                <a:lnTo>
                  <a:pt x="18808" y="1346"/>
                </a:lnTo>
                <a:lnTo>
                  <a:pt x="9475" y="6943"/>
                </a:lnTo>
                <a:lnTo>
                  <a:pt x="2735" y="15393"/>
                </a:lnTo>
                <a:lnTo>
                  <a:pt x="0" y="25409"/>
                </a:lnTo>
                <a:lnTo>
                  <a:pt x="1262" y="35797"/>
                </a:lnTo>
                <a:lnTo>
                  <a:pt x="24802" y="54427"/>
                </a:lnTo>
                <a:lnTo>
                  <a:pt x="32007" y="54044"/>
                </a:lnTo>
                <a:lnTo>
                  <a:pt x="38909" y="51810"/>
                </a:lnTo>
                <a:lnTo>
                  <a:pt x="45099" y="47786"/>
                </a:lnTo>
                <a:lnTo>
                  <a:pt x="51855" y="39265"/>
                </a:lnTo>
                <a:lnTo>
                  <a:pt x="54573" y="29117"/>
                </a:lnTo>
                <a:lnTo>
                  <a:pt x="53157" y="18665"/>
                </a:lnTo>
                <a:lnTo>
                  <a:pt x="47512" y="9229"/>
                </a:lnTo>
                <a:lnTo>
                  <a:pt x="39008" y="2696"/>
                </a:lnTo>
                <a:lnTo>
                  <a:pt x="29046" y="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48A54F09-C8D5-44C2-AE5A-64E9120B35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6858000"/>
            <a:ext cx="1945364" cy="6223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1416048"/>
            <a:ext cx="5598160" cy="520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The key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to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moving Susan closer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to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the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hallowed </a:t>
            </a:r>
            <a:r>
              <a:rPr sz="1700" b="0" spc="-2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“Customer”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status, 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is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tot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rigger emails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or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communication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that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is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based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on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her</a:t>
            </a:r>
            <a:r>
              <a:rPr sz="1700" b="0" spc="-24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interaction 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or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behavior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with your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content. </a:t>
            </a:r>
            <a:r>
              <a:rPr sz="1700" b="0" spc="-2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Integrated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sales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&amp;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marketing software  systems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are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vital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in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helping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to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deliver </a:t>
            </a:r>
            <a:r>
              <a:rPr sz="1700" b="0" spc="-15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the </a:t>
            </a:r>
            <a:r>
              <a:rPr sz="1700" b="0" spc="-20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right message </a:t>
            </a:r>
            <a:r>
              <a:rPr sz="1700" b="0" spc="-10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to </a:t>
            </a:r>
            <a:r>
              <a:rPr sz="1700" b="0" spc="-15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the </a:t>
            </a:r>
            <a:r>
              <a:rPr sz="1700" b="0" spc="-20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right  person </a:t>
            </a:r>
            <a:r>
              <a:rPr sz="1700" b="0" spc="-10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at </a:t>
            </a:r>
            <a:r>
              <a:rPr sz="1700" b="0" spc="-15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the </a:t>
            </a:r>
            <a:r>
              <a:rPr sz="1700" b="0" spc="-20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right time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. By utilizing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system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that tags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or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segments  prospects, </a:t>
            </a:r>
            <a:r>
              <a:rPr sz="1700" b="0" spc="-3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you’re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able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to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automatically deliver content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they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care  about.</a:t>
            </a:r>
            <a:endParaRPr sz="1700">
              <a:latin typeface="Brandon Grotesque Light"/>
              <a:cs typeface="Brandon Grotesque Light"/>
            </a:endParaRPr>
          </a:p>
          <a:p>
            <a:pPr marL="12700" marR="605155">
              <a:lnSpc>
                <a:spcPct val="100000"/>
              </a:lnSpc>
              <a:spcBef>
                <a:spcPts val="2039"/>
              </a:spcBef>
            </a:pP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Susan,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for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example,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is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an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avid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griller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but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may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need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to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have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her  backyard sprayed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for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those nasty critters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in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the</a:t>
            </a:r>
            <a:r>
              <a:rPr sz="1700" b="0" spc="-1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2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future.</a:t>
            </a:r>
            <a:endParaRPr sz="1700">
              <a:latin typeface="Brandon Grotesque Light"/>
              <a:cs typeface="Brandon Grotesque Light"/>
            </a:endParaRPr>
          </a:p>
          <a:p>
            <a:pPr marL="12700" marR="339725">
              <a:lnSpc>
                <a:spcPct val="100000"/>
              </a:lnSpc>
              <a:spcBef>
                <a:spcPts val="2040"/>
              </a:spcBef>
            </a:pPr>
            <a:r>
              <a:rPr sz="1700" b="0" spc="-2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Understanding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the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unique needs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of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your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prospects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and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engaging 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with them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in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relevant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way will pay 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off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BIG</a:t>
            </a:r>
            <a:r>
              <a:rPr sz="1700" b="0" spc="-27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time.</a:t>
            </a:r>
            <a:endParaRPr sz="1700">
              <a:latin typeface="Brandon Grotesque Light"/>
              <a:cs typeface="Brandon Grotesque Light"/>
            </a:endParaRPr>
          </a:p>
          <a:p>
            <a:pPr marL="12700" marR="71755">
              <a:lnSpc>
                <a:spcPct val="100000"/>
              </a:lnSpc>
              <a:spcBef>
                <a:spcPts val="2039"/>
              </a:spcBef>
            </a:pP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By implementing these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3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simple keys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to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generating more sales</a:t>
            </a:r>
            <a:r>
              <a:rPr sz="1700" b="0" spc="-18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leads  from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your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website,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you will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drive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new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business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and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educate your  prospects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by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providing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them the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information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THEY need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to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make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 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well-informed buying</a:t>
            </a:r>
            <a:r>
              <a:rPr sz="1700" b="0" spc="-1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decision…</a:t>
            </a:r>
            <a:endParaRPr sz="1700">
              <a:latin typeface="Brandon Grotesque Light"/>
              <a:cs typeface="Brandon Grotesque Light"/>
            </a:endParaRPr>
          </a:p>
          <a:p>
            <a:pPr marL="12700">
              <a:lnSpc>
                <a:spcPct val="100000"/>
              </a:lnSpc>
              <a:spcBef>
                <a:spcPts val="2040"/>
              </a:spcBef>
            </a:pPr>
            <a:r>
              <a:rPr sz="1700" b="0" spc="-25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Which </a:t>
            </a:r>
            <a:r>
              <a:rPr sz="1700" b="0" spc="-10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is to </a:t>
            </a:r>
            <a:r>
              <a:rPr sz="1700" b="0" spc="-15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buy </a:t>
            </a:r>
            <a:r>
              <a:rPr sz="1700" b="0" spc="-20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from</a:t>
            </a:r>
            <a:r>
              <a:rPr sz="1700" b="0" spc="-170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 </a:t>
            </a:r>
            <a:r>
              <a:rPr sz="1700" b="0" spc="-20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you!</a:t>
            </a:r>
            <a:endParaRPr sz="1700">
              <a:latin typeface="Brandon Grotesque Medium"/>
              <a:cs typeface="Brandon Grotesque Medium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01888" y="2456178"/>
            <a:ext cx="1812289" cy="2463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13030" algn="r">
              <a:lnSpc>
                <a:spcPct val="100000"/>
              </a:lnSpc>
              <a:spcBef>
                <a:spcPts val="100"/>
              </a:spcBef>
            </a:pPr>
            <a:r>
              <a:rPr i="1" spc="-5" dirty="0"/>
              <a:t>Integrated</a:t>
            </a:r>
            <a:r>
              <a:rPr i="1" spc="-35" dirty="0"/>
              <a:t> </a:t>
            </a:r>
            <a:r>
              <a:rPr i="1" dirty="0"/>
              <a:t>sales</a:t>
            </a:r>
            <a:r>
              <a:rPr i="1" spc="-35" dirty="0"/>
              <a:t> </a:t>
            </a:r>
            <a:r>
              <a:rPr i="1" dirty="0"/>
              <a:t>&amp; </a:t>
            </a:r>
            <a:r>
              <a:rPr dirty="0"/>
              <a:t> </a:t>
            </a:r>
            <a:r>
              <a:rPr spc="-5" dirty="0"/>
              <a:t>marketing</a:t>
            </a:r>
            <a:r>
              <a:rPr spc="-70" dirty="0"/>
              <a:t> </a:t>
            </a:r>
            <a:r>
              <a:rPr dirty="0"/>
              <a:t>software  systems are</a:t>
            </a:r>
            <a:r>
              <a:rPr spc="-100" dirty="0"/>
              <a:t> </a:t>
            </a:r>
            <a:r>
              <a:rPr dirty="0"/>
              <a:t>vital</a:t>
            </a:r>
          </a:p>
          <a:p>
            <a:pPr marL="342900" marR="5080" indent="309245" algn="just">
              <a:lnSpc>
                <a:spcPct val="100000"/>
              </a:lnSpc>
            </a:pPr>
            <a:r>
              <a:rPr i="1" dirty="0"/>
              <a:t>in helping</a:t>
            </a:r>
            <a:r>
              <a:rPr i="1" spc="-100" dirty="0"/>
              <a:t> </a:t>
            </a:r>
            <a:r>
              <a:rPr i="1" dirty="0"/>
              <a:t>to  </a:t>
            </a:r>
            <a:r>
              <a:rPr dirty="0"/>
              <a:t>deliver the</a:t>
            </a:r>
            <a:r>
              <a:rPr spc="-100" dirty="0"/>
              <a:t> </a:t>
            </a:r>
            <a:r>
              <a:rPr dirty="0"/>
              <a:t>right  message to the  right person at  the right</a:t>
            </a:r>
            <a:r>
              <a:rPr spc="-100" dirty="0"/>
              <a:t> </a:t>
            </a:r>
            <a:r>
              <a:rPr dirty="0"/>
              <a:t>time.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71574A-C661-401E-BF2A-7F753F8DBF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6858000"/>
            <a:ext cx="1945364" cy="6223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0" y="7772400"/>
                </a:moveTo>
                <a:lnTo>
                  <a:pt x="10058400" y="7772400"/>
                </a:lnTo>
                <a:lnTo>
                  <a:pt x="10058400" y="0"/>
                </a:lnTo>
                <a:lnTo>
                  <a:pt x="0" y="0"/>
                </a:lnTo>
                <a:lnTo>
                  <a:pt x="0" y="7772400"/>
                </a:lnTo>
                <a:close/>
              </a:path>
            </a:pathLst>
          </a:custGeom>
          <a:solidFill>
            <a:srgbClr val="24BA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500" y="993136"/>
            <a:ext cx="5359400" cy="1549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02205" algn="l"/>
              </a:tabLst>
            </a:pPr>
            <a:r>
              <a:rPr sz="10000" b="0" i="0" spc="-200" dirty="0">
                <a:solidFill>
                  <a:srgbClr val="FFFFFF"/>
                </a:solidFill>
                <a:latin typeface="Brandon Grotesque Medium"/>
                <a:cs typeface="Brandon Grotesque Medium"/>
              </a:rPr>
              <a:t>H</a:t>
            </a:r>
            <a:r>
              <a:rPr sz="10000" b="0" i="0" dirty="0">
                <a:solidFill>
                  <a:srgbClr val="FFFFFF"/>
                </a:solidFill>
                <a:latin typeface="Brandon Grotesque Medium"/>
                <a:cs typeface="Brandon Grotesque Medium"/>
              </a:rPr>
              <a:t>ey	the</a:t>
            </a:r>
            <a:r>
              <a:rPr sz="10000" b="0" i="0" spc="-30" dirty="0">
                <a:solidFill>
                  <a:srgbClr val="FFFFFF"/>
                </a:solidFill>
                <a:latin typeface="Brandon Grotesque Medium"/>
                <a:cs typeface="Brandon Grotesque Medium"/>
              </a:rPr>
              <a:t>r</a:t>
            </a:r>
            <a:r>
              <a:rPr sz="10000" b="0" i="0" dirty="0">
                <a:solidFill>
                  <a:srgbClr val="FFFFFF"/>
                </a:solidFill>
                <a:latin typeface="Brandon Grotesque Medium"/>
                <a:cs typeface="Brandon Grotesque Medium"/>
              </a:rPr>
              <a:t>e.</a:t>
            </a:r>
            <a:endParaRPr sz="10000">
              <a:latin typeface="Brandon Grotesque Medium"/>
              <a:cs typeface="Brandon Grotesque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2847493"/>
            <a:ext cx="5866765" cy="3134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4620">
              <a:lnSpc>
                <a:spcPct val="100000"/>
              </a:lnSpc>
              <a:spcBef>
                <a:spcPts val="100"/>
              </a:spcBef>
            </a:pPr>
            <a:r>
              <a:rPr sz="1700" b="0" spc="-5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Most </a:t>
            </a:r>
            <a:r>
              <a:rPr sz="1700" b="0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businesses </a:t>
            </a:r>
            <a:r>
              <a:rPr sz="1700" b="0" spc="-5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are </a:t>
            </a:r>
            <a:r>
              <a:rPr sz="1700" b="0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always </a:t>
            </a:r>
            <a:r>
              <a:rPr sz="1700" b="0" spc="-5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looking </a:t>
            </a:r>
            <a:r>
              <a:rPr sz="1700" b="0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for the </a:t>
            </a:r>
            <a:r>
              <a:rPr sz="1700" b="0" spc="-10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“silver </a:t>
            </a:r>
            <a:r>
              <a:rPr sz="1700" b="0" spc="-5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bullet” </a:t>
            </a:r>
            <a:r>
              <a:rPr sz="1700" b="0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to drive</a:t>
            </a:r>
            <a:r>
              <a:rPr sz="1700" b="0" spc="-20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new  and </a:t>
            </a:r>
            <a:r>
              <a:rPr sz="1700" b="0" spc="-5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repeat </a:t>
            </a:r>
            <a:r>
              <a:rPr sz="1700" b="0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sales. </a:t>
            </a:r>
            <a:r>
              <a:rPr sz="1700" b="0" spc="-15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If </a:t>
            </a:r>
            <a:r>
              <a:rPr sz="1700" b="0" spc="-10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you’ve </a:t>
            </a:r>
            <a:r>
              <a:rPr sz="1700" b="0" spc="-5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already </a:t>
            </a:r>
            <a:r>
              <a:rPr sz="1700" b="0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invested in </a:t>
            </a:r>
            <a:r>
              <a:rPr sz="1700" b="0" spc="-20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SEO, </a:t>
            </a:r>
            <a:r>
              <a:rPr sz="1700" b="0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PPC and social  media, then </a:t>
            </a:r>
            <a:r>
              <a:rPr sz="1700" b="0" spc="-5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congrats! </a:t>
            </a:r>
            <a:r>
              <a:rPr sz="1700" b="0" spc="-45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You’ve </a:t>
            </a:r>
            <a:r>
              <a:rPr sz="1700" b="0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made it past a big </a:t>
            </a:r>
            <a:r>
              <a:rPr sz="1700" b="0" spc="-5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hurdle </a:t>
            </a:r>
            <a:r>
              <a:rPr sz="1700" b="0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that small  businesses face; getting found</a:t>
            </a:r>
            <a:r>
              <a:rPr sz="1700" b="0" spc="-100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online.</a:t>
            </a:r>
            <a:endParaRPr sz="1700">
              <a:latin typeface="Brandon Grotesque Light"/>
              <a:cs typeface="Brandon Grotesque Light"/>
            </a:endParaRPr>
          </a:p>
          <a:p>
            <a:pPr marR="5080" algn="r">
              <a:lnSpc>
                <a:spcPct val="100000"/>
              </a:lnSpc>
              <a:spcBef>
                <a:spcPts val="2040"/>
              </a:spcBef>
            </a:pPr>
            <a:r>
              <a:rPr sz="1700" b="0" spc="-10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But </a:t>
            </a:r>
            <a:r>
              <a:rPr sz="1700" b="0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did you</a:t>
            </a:r>
            <a:r>
              <a:rPr sz="1700" b="0" spc="-70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5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know....</a:t>
            </a:r>
            <a:endParaRPr sz="1700">
              <a:latin typeface="Brandon Grotesque Light"/>
              <a:cs typeface="Brandon Grotesque Light"/>
            </a:endParaRPr>
          </a:p>
          <a:p>
            <a:pPr marL="12700" marR="377825">
              <a:lnSpc>
                <a:spcPct val="100000"/>
              </a:lnSpc>
              <a:spcBef>
                <a:spcPts val="2039"/>
              </a:spcBef>
            </a:pPr>
            <a:r>
              <a:rPr sz="1700" b="0" spc="-25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Today’s </a:t>
            </a:r>
            <a:r>
              <a:rPr sz="1700" b="0" spc="-5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prospect </a:t>
            </a:r>
            <a:r>
              <a:rPr sz="1700" b="0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will visit your website, your </a:t>
            </a:r>
            <a:r>
              <a:rPr sz="1700" b="0" spc="-5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competitor’s </a:t>
            </a:r>
            <a:r>
              <a:rPr sz="1700" b="0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website,  industry publications, online </a:t>
            </a:r>
            <a:r>
              <a:rPr sz="1700" b="0" spc="-5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review </a:t>
            </a:r>
            <a:r>
              <a:rPr sz="1700" b="0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sites and social</a:t>
            </a:r>
            <a:r>
              <a:rPr sz="1700" b="0" spc="-65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media.</a:t>
            </a:r>
            <a:endParaRPr sz="1700">
              <a:latin typeface="Brandon Grotesque Light"/>
              <a:cs typeface="Brandon Grotesque Light"/>
            </a:endParaRPr>
          </a:p>
          <a:p>
            <a:pPr marL="12700" marR="170180">
              <a:lnSpc>
                <a:spcPct val="100000"/>
              </a:lnSpc>
              <a:spcBef>
                <a:spcPts val="2040"/>
              </a:spcBef>
            </a:pPr>
            <a:r>
              <a:rPr sz="1700" b="0" spc="-15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Why? </a:t>
            </a:r>
            <a:r>
              <a:rPr sz="1700" b="0" spc="-60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To </a:t>
            </a:r>
            <a:r>
              <a:rPr sz="1700" b="0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whittle down their list of potential vendors long </a:t>
            </a:r>
            <a:r>
              <a:rPr sz="1700" b="0" spc="-5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before </a:t>
            </a:r>
            <a:r>
              <a:rPr sz="1700" b="0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ever  contacting your business or any sales</a:t>
            </a:r>
            <a:r>
              <a:rPr sz="1700" b="0" spc="-45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5" dirty="0">
                <a:solidFill>
                  <a:srgbClr val="FFFFFF"/>
                </a:solidFill>
                <a:latin typeface="Brandon Grotesque Light"/>
                <a:cs typeface="Brandon Grotesque Light"/>
              </a:rPr>
              <a:t>representative.</a:t>
            </a:r>
            <a:endParaRPr sz="1700">
              <a:latin typeface="Brandon Grotesque Light"/>
              <a:cs typeface="Brandon Grotesque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54625" y="2052318"/>
            <a:ext cx="1820545" cy="19742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46710" algn="r">
              <a:lnSpc>
                <a:spcPct val="100000"/>
              </a:lnSpc>
              <a:spcBef>
                <a:spcPts val="100"/>
              </a:spcBef>
            </a:pPr>
            <a:r>
              <a:rPr sz="22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96%</a:t>
            </a:r>
            <a:r>
              <a:rPr sz="2200" b="0" i="1" spc="-5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2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of</a:t>
            </a:r>
            <a:r>
              <a:rPr sz="2200" b="0" i="1" spc="-5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2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people  are not</a:t>
            </a:r>
            <a:r>
              <a:rPr sz="2200" b="0" i="1" spc="-7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2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ready</a:t>
            </a:r>
            <a:r>
              <a:rPr sz="2200" b="0" i="1" spc="-35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2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to  buy from</a:t>
            </a:r>
            <a:r>
              <a:rPr sz="2200" b="0" i="1" spc="-7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2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you</a:t>
            </a:r>
            <a:r>
              <a:rPr sz="2200" b="0" i="1" spc="-35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2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the  </a:t>
            </a:r>
            <a:r>
              <a:rPr sz="2200" b="0" i="1" spc="-1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first</a:t>
            </a:r>
            <a:r>
              <a:rPr sz="2200" b="0" i="1" spc="-5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2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time</a:t>
            </a:r>
            <a:r>
              <a:rPr sz="2200" b="0" i="1" spc="-5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2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they  visit your</a:t>
            </a:r>
            <a:r>
              <a:rPr sz="2200" b="0" i="1" spc="-10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2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website.</a:t>
            </a:r>
            <a:endParaRPr sz="2200">
              <a:latin typeface="Brandon Grotesque Regular"/>
              <a:cs typeface="Brandon Grotesque Regular"/>
            </a:endParaRPr>
          </a:p>
          <a:p>
            <a:pPr marR="5080" algn="r">
              <a:lnSpc>
                <a:spcPct val="100000"/>
              </a:lnSpc>
              <a:spcBef>
                <a:spcPts val="459"/>
              </a:spcBef>
            </a:pPr>
            <a:r>
              <a:rPr sz="1400" b="0" i="1" dirty="0">
                <a:solidFill>
                  <a:srgbClr val="007481"/>
                </a:solidFill>
                <a:latin typeface="Brandon Grotesque Light"/>
                <a:cs typeface="Brandon Grotesque Light"/>
              </a:rPr>
              <a:t>(Source:</a:t>
            </a:r>
            <a:r>
              <a:rPr sz="1400" b="0" i="1" spc="-75" dirty="0">
                <a:solidFill>
                  <a:srgbClr val="007481"/>
                </a:solidFill>
                <a:latin typeface="Brandon Grotesque Light"/>
                <a:cs typeface="Brandon Grotesque Light"/>
              </a:rPr>
              <a:t> </a:t>
            </a:r>
            <a:r>
              <a:rPr sz="1400" b="0" i="1" spc="-5" dirty="0">
                <a:solidFill>
                  <a:srgbClr val="007481"/>
                </a:solidFill>
                <a:latin typeface="Brandon Grotesque Light"/>
                <a:cs typeface="Brandon Grotesque Light"/>
              </a:rPr>
              <a:t>Kissmetrics)</a:t>
            </a:r>
            <a:endParaRPr sz="1400">
              <a:latin typeface="Brandon Grotesque Light"/>
              <a:cs typeface="Brandon Grotesque Ligh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088380" y="3200400"/>
            <a:ext cx="1411426" cy="12027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D4F7B29-F874-4DC9-ACE2-7E1B19D271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3948" y="6864692"/>
            <a:ext cx="1707156" cy="5461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2619" y="623569"/>
            <a:ext cx="6095365" cy="543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Below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is a typical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process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that many of your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prospects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go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through before  making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 buying</a:t>
            </a:r>
            <a:r>
              <a:rPr sz="1700" b="0" spc="-7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decision:</a:t>
            </a:r>
            <a:endParaRPr sz="1700">
              <a:latin typeface="Brandon Grotesque Light"/>
              <a:cs typeface="Brandon Grotesque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2619" y="3473448"/>
            <a:ext cx="5994400" cy="3134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795">
              <a:lnSpc>
                <a:spcPct val="100000"/>
              </a:lnSpc>
              <a:spcBef>
                <a:spcPts val="100"/>
              </a:spcBef>
            </a:pP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Most prospects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only want to engage with a sales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rep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in the last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third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of  their buying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process;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the decision or buying phase. So, for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two-thirds</a:t>
            </a:r>
            <a:r>
              <a:rPr sz="1700" b="0" spc="-2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of  their shopping and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research process,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they want to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remain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anonymous  while they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research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and gather information.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Think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about it,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don’t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you do  the</a:t>
            </a:r>
            <a:r>
              <a:rPr sz="1700" b="0" spc="-10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same?</a:t>
            </a:r>
            <a:endParaRPr sz="1700">
              <a:latin typeface="Brandon Grotesque Light"/>
              <a:cs typeface="Brandon Grotesque Light"/>
            </a:endParaRPr>
          </a:p>
          <a:p>
            <a:pPr marL="12700" marR="5080">
              <a:lnSpc>
                <a:spcPct val="100000"/>
              </a:lnSpc>
              <a:spcBef>
                <a:spcPts val="2039"/>
              </a:spcBef>
            </a:pP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The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last time a sales associate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asked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“May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 help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you?,”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did you say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“No 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thank you, I am just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looking?” Chances are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you did.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Chances are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also  good that the sales associate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didn’t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catch your name, your info or what  you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were looking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for in the first place. </a:t>
            </a:r>
            <a:r>
              <a:rPr sz="1700" b="0" spc="-6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You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were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in the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research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phase of  a buying decision and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likely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made a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purchase from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someone other than  the nice sales associate who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asked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“May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 help</a:t>
            </a:r>
            <a:r>
              <a:rPr sz="1700" b="0" spc="-7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you?”</a:t>
            </a:r>
            <a:endParaRPr sz="1700">
              <a:latin typeface="Brandon Grotesque Light"/>
              <a:cs typeface="Brandon Grotesque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87104" y="2166618"/>
            <a:ext cx="110299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b="0" spc="-10" dirty="0">
                <a:solidFill>
                  <a:srgbClr val="7C858B"/>
                </a:solidFill>
                <a:latin typeface="Brandon Grotesque Medium"/>
                <a:cs typeface="Brandon Grotesque Medium"/>
              </a:rPr>
              <a:t>AWARENESS</a:t>
            </a:r>
            <a:endParaRPr sz="1200">
              <a:latin typeface="Brandon Grotesque Medium"/>
              <a:cs typeface="Brandon Grotesque Medium"/>
            </a:endParaRPr>
          </a:p>
          <a:p>
            <a:pPr algn="ctr">
              <a:lnSpc>
                <a:spcPct val="100000"/>
              </a:lnSpc>
            </a:pPr>
            <a:r>
              <a:rPr sz="1200" b="0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(just</a:t>
            </a:r>
            <a:r>
              <a:rPr sz="1200" b="0" spc="-100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 </a:t>
            </a:r>
            <a:r>
              <a:rPr sz="1200" b="0" spc="-5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looking)</a:t>
            </a:r>
            <a:endParaRPr sz="1200">
              <a:latin typeface="Brandon Grotesque Light"/>
              <a:cs typeface="Brandon Grotesque Light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L="12065" marR="5080" algn="ctr">
              <a:lnSpc>
                <a:spcPct val="100000"/>
              </a:lnSpc>
            </a:pPr>
            <a:r>
              <a:rPr sz="1200" b="0" i="1" spc="-5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What </a:t>
            </a:r>
            <a:r>
              <a:rPr sz="1200" b="0" i="1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is my</a:t>
            </a:r>
            <a:r>
              <a:rPr sz="1200" b="0" i="1" spc="-65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 </a:t>
            </a:r>
            <a:r>
              <a:rPr sz="1200" b="0" i="1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need</a:t>
            </a:r>
            <a:r>
              <a:rPr sz="1200" b="0" i="1" spc="-25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 </a:t>
            </a:r>
            <a:r>
              <a:rPr sz="1200" b="0" i="1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or  </a:t>
            </a:r>
            <a:r>
              <a:rPr sz="1200" b="0" i="1" spc="-5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problem?</a:t>
            </a:r>
            <a:endParaRPr sz="1200">
              <a:latin typeface="Brandon Grotesque Light"/>
              <a:cs typeface="Brandon Grotesque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65025" y="2166618"/>
            <a:ext cx="126174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b="0" spc="-5" dirty="0">
                <a:solidFill>
                  <a:srgbClr val="7C858B"/>
                </a:solidFill>
                <a:latin typeface="Brandon Grotesque Medium"/>
                <a:cs typeface="Brandon Grotesque Medium"/>
              </a:rPr>
              <a:t>C</a:t>
            </a:r>
            <a:r>
              <a:rPr sz="1200" b="0" dirty="0">
                <a:solidFill>
                  <a:srgbClr val="7C858B"/>
                </a:solidFill>
                <a:latin typeface="Brandon Grotesque Medium"/>
                <a:cs typeface="Brandon Grotesque Medium"/>
              </a:rPr>
              <a:t>ONSIDER</a:t>
            </a:r>
            <a:r>
              <a:rPr sz="1200" b="0" spc="-45" dirty="0">
                <a:solidFill>
                  <a:srgbClr val="7C858B"/>
                </a:solidFill>
                <a:latin typeface="Brandon Grotesque Medium"/>
                <a:cs typeface="Brandon Grotesque Medium"/>
              </a:rPr>
              <a:t>A</a:t>
            </a:r>
            <a:r>
              <a:rPr sz="1200" b="0" dirty="0">
                <a:solidFill>
                  <a:srgbClr val="7C858B"/>
                </a:solidFill>
                <a:latin typeface="Brandon Grotesque Medium"/>
                <a:cs typeface="Brandon Grotesque Medium"/>
              </a:rPr>
              <a:t>TION</a:t>
            </a:r>
            <a:endParaRPr sz="1200">
              <a:latin typeface="Brandon Grotesque Medium"/>
              <a:cs typeface="Brandon Grotesque Medium"/>
            </a:endParaRPr>
          </a:p>
          <a:p>
            <a:pPr marL="314960">
              <a:lnSpc>
                <a:spcPct val="100000"/>
              </a:lnSpc>
            </a:pPr>
            <a:r>
              <a:rPr sz="1200" b="0" spc="-10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(shopping)</a:t>
            </a:r>
            <a:endParaRPr sz="1200">
              <a:latin typeface="Brandon Grotesque Light"/>
              <a:cs typeface="Brandon Grotesque Light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L="36195" marR="28575" algn="ctr">
              <a:lnSpc>
                <a:spcPct val="100000"/>
              </a:lnSpc>
            </a:pPr>
            <a:r>
              <a:rPr sz="1200" b="0" i="1" spc="-5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Does </a:t>
            </a:r>
            <a:r>
              <a:rPr sz="1200" b="0" i="1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your</a:t>
            </a:r>
            <a:r>
              <a:rPr sz="1200" b="0" i="1" spc="-55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 </a:t>
            </a:r>
            <a:r>
              <a:rPr sz="1200" b="0" i="1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product</a:t>
            </a:r>
            <a:r>
              <a:rPr sz="1200" b="0" i="1" spc="-30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 </a:t>
            </a:r>
            <a:r>
              <a:rPr sz="1200" b="0" i="1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or  service solve my  problem or</a:t>
            </a:r>
            <a:r>
              <a:rPr sz="1200" b="0" i="1" spc="-85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 </a:t>
            </a:r>
            <a:r>
              <a:rPr sz="1200" b="0" i="1" spc="-5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need?</a:t>
            </a:r>
            <a:endParaRPr sz="1200">
              <a:latin typeface="Brandon Grotesque Light"/>
              <a:cs typeface="Brandon Grotesque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62558" y="2166618"/>
            <a:ext cx="98171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b="0" spc="-5" dirty="0">
                <a:solidFill>
                  <a:srgbClr val="7C858B"/>
                </a:solidFill>
                <a:latin typeface="Brandon Grotesque Medium"/>
                <a:cs typeface="Brandon Grotesque Medium"/>
              </a:rPr>
              <a:t>DECISION</a:t>
            </a:r>
            <a:endParaRPr sz="1200">
              <a:latin typeface="Brandon Grotesque Medium"/>
              <a:cs typeface="Brandon Grotesque Medium"/>
            </a:endParaRPr>
          </a:p>
          <a:p>
            <a:pPr marL="244475">
              <a:lnSpc>
                <a:spcPct val="100000"/>
              </a:lnSpc>
            </a:pPr>
            <a:r>
              <a:rPr sz="1200" b="0" spc="-5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(buying)</a:t>
            </a:r>
            <a:endParaRPr sz="1200">
              <a:latin typeface="Brandon Grotesque Light"/>
              <a:cs typeface="Brandon Grotesque Light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L="12700" marR="5080" algn="ctr">
              <a:lnSpc>
                <a:spcPct val="100000"/>
              </a:lnSpc>
            </a:pPr>
            <a:r>
              <a:rPr sz="1200" b="0" i="1" spc="-5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Why </a:t>
            </a:r>
            <a:r>
              <a:rPr sz="1200" b="0" i="1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should</a:t>
            </a:r>
            <a:r>
              <a:rPr sz="1200" b="0" i="1" spc="-60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 </a:t>
            </a:r>
            <a:r>
              <a:rPr sz="1200" b="0" i="1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I</a:t>
            </a:r>
            <a:r>
              <a:rPr sz="1200" b="0" i="1" spc="-35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 </a:t>
            </a:r>
            <a:r>
              <a:rPr sz="1200" b="0" i="1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buy  from</a:t>
            </a:r>
            <a:r>
              <a:rPr sz="1200" b="0" i="1" spc="-85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 </a:t>
            </a:r>
            <a:r>
              <a:rPr sz="1200" b="0" i="1" spc="-10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you?</a:t>
            </a:r>
            <a:endParaRPr sz="1200">
              <a:latin typeface="Brandon Grotesque Light"/>
              <a:cs typeface="Brandon Grotesque Ligh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83685" y="1534246"/>
            <a:ext cx="309245" cy="318135"/>
          </a:xfrm>
          <a:custGeom>
            <a:avLst/>
            <a:gdLst/>
            <a:ahLst/>
            <a:cxnLst/>
            <a:rect l="l" t="t" r="r" b="b"/>
            <a:pathLst>
              <a:path w="309244" h="318135">
                <a:moveTo>
                  <a:pt x="154597" y="0"/>
                </a:moveTo>
                <a:lnTo>
                  <a:pt x="105785" y="8116"/>
                </a:lnTo>
                <a:lnTo>
                  <a:pt x="63354" y="30705"/>
                </a:lnTo>
                <a:lnTo>
                  <a:pt x="29868" y="65131"/>
                </a:lnTo>
                <a:lnTo>
                  <a:pt x="7894" y="108755"/>
                </a:lnTo>
                <a:lnTo>
                  <a:pt x="0" y="158940"/>
                </a:lnTo>
                <a:lnTo>
                  <a:pt x="7894" y="209125"/>
                </a:lnTo>
                <a:lnTo>
                  <a:pt x="29868" y="252749"/>
                </a:lnTo>
                <a:lnTo>
                  <a:pt x="63354" y="287175"/>
                </a:lnTo>
                <a:lnTo>
                  <a:pt x="105785" y="309764"/>
                </a:lnTo>
                <a:lnTo>
                  <a:pt x="154597" y="317881"/>
                </a:lnTo>
                <a:lnTo>
                  <a:pt x="203420" y="309764"/>
                </a:lnTo>
                <a:lnTo>
                  <a:pt x="235653" y="292608"/>
                </a:lnTo>
                <a:lnTo>
                  <a:pt x="154597" y="292608"/>
                </a:lnTo>
                <a:lnTo>
                  <a:pt x="104306" y="282088"/>
                </a:lnTo>
                <a:lnTo>
                  <a:pt x="63193" y="253415"/>
                </a:lnTo>
                <a:lnTo>
                  <a:pt x="35451" y="210922"/>
                </a:lnTo>
                <a:lnTo>
                  <a:pt x="25273" y="158940"/>
                </a:lnTo>
                <a:lnTo>
                  <a:pt x="35451" y="106963"/>
                </a:lnTo>
                <a:lnTo>
                  <a:pt x="63193" y="64469"/>
                </a:lnTo>
                <a:lnTo>
                  <a:pt x="104306" y="35794"/>
                </a:lnTo>
                <a:lnTo>
                  <a:pt x="154597" y="25273"/>
                </a:lnTo>
                <a:lnTo>
                  <a:pt x="235653" y="25273"/>
                </a:lnTo>
                <a:lnTo>
                  <a:pt x="203420" y="8116"/>
                </a:lnTo>
                <a:lnTo>
                  <a:pt x="154597" y="0"/>
                </a:lnTo>
                <a:close/>
              </a:path>
              <a:path w="309244" h="318135">
                <a:moveTo>
                  <a:pt x="235653" y="25273"/>
                </a:moveTo>
                <a:lnTo>
                  <a:pt x="154597" y="25273"/>
                </a:lnTo>
                <a:lnTo>
                  <a:pt x="204897" y="35794"/>
                </a:lnTo>
                <a:lnTo>
                  <a:pt x="246018" y="64469"/>
                </a:lnTo>
                <a:lnTo>
                  <a:pt x="273765" y="106963"/>
                </a:lnTo>
                <a:lnTo>
                  <a:pt x="283946" y="158940"/>
                </a:lnTo>
                <a:lnTo>
                  <a:pt x="273765" y="210922"/>
                </a:lnTo>
                <a:lnTo>
                  <a:pt x="246018" y="253415"/>
                </a:lnTo>
                <a:lnTo>
                  <a:pt x="204897" y="282088"/>
                </a:lnTo>
                <a:lnTo>
                  <a:pt x="154597" y="292608"/>
                </a:lnTo>
                <a:lnTo>
                  <a:pt x="235653" y="292608"/>
                </a:lnTo>
                <a:lnTo>
                  <a:pt x="245859" y="287175"/>
                </a:lnTo>
                <a:lnTo>
                  <a:pt x="279349" y="252749"/>
                </a:lnTo>
                <a:lnTo>
                  <a:pt x="301324" y="209125"/>
                </a:lnTo>
                <a:lnTo>
                  <a:pt x="309219" y="158940"/>
                </a:lnTo>
                <a:lnTo>
                  <a:pt x="301324" y="108755"/>
                </a:lnTo>
                <a:lnTo>
                  <a:pt x="279349" y="65131"/>
                </a:lnTo>
                <a:lnTo>
                  <a:pt x="245859" y="30705"/>
                </a:lnTo>
                <a:lnTo>
                  <a:pt x="235653" y="25273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67276" y="1620385"/>
            <a:ext cx="142240" cy="146050"/>
          </a:xfrm>
          <a:custGeom>
            <a:avLst/>
            <a:gdLst/>
            <a:ahLst/>
            <a:cxnLst/>
            <a:rect l="l" t="t" r="r" b="b"/>
            <a:pathLst>
              <a:path w="142239" h="146050">
                <a:moveTo>
                  <a:pt x="71018" y="0"/>
                </a:moveTo>
                <a:lnTo>
                  <a:pt x="43403" y="5729"/>
                </a:lnTo>
                <a:lnTo>
                  <a:pt x="20826" y="21343"/>
                </a:lnTo>
                <a:lnTo>
                  <a:pt x="5590" y="44485"/>
                </a:lnTo>
                <a:lnTo>
                  <a:pt x="0" y="72796"/>
                </a:lnTo>
                <a:lnTo>
                  <a:pt x="5590" y="101108"/>
                </a:lnTo>
                <a:lnTo>
                  <a:pt x="20826" y="124255"/>
                </a:lnTo>
                <a:lnTo>
                  <a:pt x="43403" y="139874"/>
                </a:lnTo>
                <a:lnTo>
                  <a:pt x="71018" y="145605"/>
                </a:lnTo>
                <a:lnTo>
                  <a:pt x="98633" y="139874"/>
                </a:lnTo>
                <a:lnTo>
                  <a:pt x="121210" y="124255"/>
                </a:lnTo>
                <a:lnTo>
                  <a:pt x="123792" y="120332"/>
                </a:lnTo>
                <a:lnTo>
                  <a:pt x="71018" y="120332"/>
                </a:lnTo>
                <a:lnTo>
                  <a:pt x="53230" y="116591"/>
                </a:lnTo>
                <a:lnTo>
                  <a:pt x="38687" y="106394"/>
                </a:lnTo>
                <a:lnTo>
                  <a:pt x="28873" y="91282"/>
                </a:lnTo>
                <a:lnTo>
                  <a:pt x="25272" y="72796"/>
                </a:lnTo>
                <a:lnTo>
                  <a:pt x="28873" y="54317"/>
                </a:lnTo>
                <a:lnTo>
                  <a:pt x="38687" y="39209"/>
                </a:lnTo>
                <a:lnTo>
                  <a:pt x="53230" y="29014"/>
                </a:lnTo>
                <a:lnTo>
                  <a:pt x="71018" y="25273"/>
                </a:lnTo>
                <a:lnTo>
                  <a:pt x="123797" y="25273"/>
                </a:lnTo>
                <a:lnTo>
                  <a:pt x="121210" y="21343"/>
                </a:lnTo>
                <a:lnTo>
                  <a:pt x="98633" y="5729"/>
                </a:lnTo>
                <a:lnTo>
                  <a:pt x="71018" y="0"/>
                </a:lnTo>
                <a:close/>
              </a:path>
              <a:path w="142239" h="146050">
                <a:moveTo>
                  <a:pt x="123797" y="25273"/>
                </a:moveTo>
                <a:lnTo>
                  <a:pt x="71018" y="25273"/>
                </a:lnTo>
                <a:lnTo>
                  <a:pt x="88806" y="29014"/>
                </a:lnTo>
                <a:lnTo>
                  <a:pt x="103349" y="39209"/>
                </a:lnTo>
                <a:lnTo>
                  <a:pt x="113162" y="54317"/>
                </a:lnTo>
                <a:lnTo>
                  <a:pt x="116763" y="72796"/>
                </a:lnTo>
                <a:lnTo>
                  <a:pt x="113162" y="91282"/>
                </a:lnTo>
                <a:lnTo>
                  <a:pt x="103349" y="106394"/>
                </a:lnTo>
                <a:lnTo>
                  <a:pt x="88806" y="116591"/>
                </a:lnTo>
                <a:lnTo>
                  <a:pt x="71018" y="120332"/>
                </a:lnTo>
                <a:lnTo>
                  <a:pt x="123792" y="120332"/>
                </a:lnTo>
                <a:lnTo>
                  <a:pt x="136446" y="101108"/>
                </a:lnTo>
                <a:lnTo>
                  <a:pt x="142036" y="72796"/>
                </a:lnTo>
                <a:lnTo>
                  <a:pt x="136446" y="44485"/>
                </a:lnTo>
                <a:lnTo>
                  <a:pt x="123797" y="25273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68830" y="1438544"/>
            <a:ext cx="739140" cy="509905"/>
          </a:xfrm>
          <a:custGeom>
            <a:avLst/>
            <a:gdLst/>
            <a:ahLst/>
            <a:cxnLst/>
            <a:rect l="l" t="t" r="r" b="b"/>
            <a:pathLst>
              <a:path w="739139" h="509905">
                <a:moveTo>
                  <a:pt x="369468" y="0"/>
                </a:moveTo>
                <a:lnTo>
                  <a:pt x="324580" y="2825"/>
                </a:lnTo>
                <a:lnTo>
                  <a:pt x="280616" y="11153"/>
                </a:lnTo>
                <a:lnTo>
                  <a:pt x="237906" y="24760"/>
                </a:lnTo>
                <a:lnTo>
                  <a:pt x="196780" y="43422"/>
                </a:lnTo>
                <a:lnTo>
                  <a:pt x="157567" y="66916"/>
                </a:lnTo>
                <a:lnTo>
                  <a:pt x="120597" y="95018"/>
                </a:lnTo>
                <a:lnTo>
                  <a:pt x="86199" y="127506"/>
                </a:lnTo>
                <a:lnTo>
                  <a:pt x="54704" y="164156"/>
                </a:lnTo>
                <a:lnTo>
                  <a:pt x="26441" y="204744"/>
                </a:lnTo>
                <a:lnTo>
                  <a:pt x="1739" y="249047"/>
                </a:lnTo>
                <a:lnTo>
                  <a:pt x="0" y="252577"/>
                </a:lnTo>
                <a:lnTo>
                  <a:pt x="0" y="256717"/>
                </a:lnTo>
                <a:lnTo>
                  <a:pt x="26441" y="304551"/>
                </a:lnTo>
                <a:lnTo>
                  <a:pt x="54704" y="345140"/>
                </a:lnTo>
                <a:lnTo>
                  <a:pt x="86199" y="381791"/>
                </a:lnTo>
                <a:lnTo>
                  <a:pt x="120597" y="414280"/>
                </a:lnTo>
                <a:lnTo>
                  <a:pt x="157567" y="442385"/>
                </a:lnTo>
                <a:lnTo>
                  <a:pt x="196780" y="465881"/>
                </a:lnTo>
                <a:lnTo>
                  <a:pt x="237906" y="484545"/>
                </a:lnTo>
                <a:lnTo>
                  <a:pt x="280616" y="498153"/>
                </a:lnTo>
                <a:lnTo>
                  <a:pt x="324580" y="506482"/>
                </a:lnTo>
                <a:lnTo>
                  <a:pt x="369468" y="509308"/>
                </a:lnTo>
                <a:lnTo>
                  <a:pt x="414356" y="506482"/>
                </a:lnTo>
                <a:lnTo>
                  <a:pt x="458319" y="498153"/>
                </a:lnTo>
                <a:lnTo>
                  <a:pt x="501029" y="484545"/>
                </a:lnTo>
                <a:lnTo>
                  <a:pt x="502153" y="484035"/>
                </a:lnTo>
                <a:lnTo>
                  <a:pt x="369468" y="484035"/>
                </a:lnTo>
                <a:lnTo>
                  <a:pt x="323426" y="480832"/>
                </a:lnTo>
                <a:lnTo>
                  <a:pt x="278435" y="471410"/>
                </a:lnTo>
                <a:lnTo>
                  <a:pt x="234903" y="456046"/>
                </a:lnTo>
                <a:lnTo>
                  <a:pt x="193238" y="435018"/>
                </a:lnTo>
                <a:lnTo>
                  <a:pt x="153849" y="408604"/>
                </a:lnTo>
                <a:lnTo>
                  <a:pt x="117144" y="377082"/>
                </a:lnTo>
                <a:lnTo>
                  <a:pt x="83531" y="340730"/>
                </a:lnTo>
                <a:lnTo>
                  <a:pt x="53419" y="299826"/>
                </a:lnTo>
                <a:lnTo>
                  <a:pt x="27216" y="254647"/>
                </a:lnTo>
                <a:lnTo>
                  <a:pt x="53419" y="209473"/>
                </a:lnTo>
                <a:lnTo>
                  <a:pt x="83531" y="168571"/>
                </a:lnTo>
                <a:lnTo>
                  <a:pt x="117144" y="132222"/>
                </a:lnTo>
                <a:lnTo>
                  <a:pt x="153849" y="100701"/>
                </a:lnTo>
                <a:lnTo>
                  <a:pt x="193238" y="74288"/>
                </a:lnTo>
                <a:lnTo>
                  <a:pt x="234903" y="53261"/>
                </a:lnTo>
                <a:lnTo>
                  <a:pt x="278435" y="37897"/>
                </a:lnTo>
                <a:lnTo>
                  <a:pt x="323426" y="28475"/>
                </a:lnTo>
                <a:lnTo>
                  <a:pt x="369468" y="25273"/>
                </a:lnTo>
                <a:lnTo>
                  <a:pt x="502160" y="25273"/>
                </a:lnTo>
                <a:lnTo>
                  <a:pt x="501029" y="24760"/>
                </a:lnTo>
                <a:lnTo>
                  <a:pt x="458319" y="11153"/>
                </a:lnTo>
                <a:lnTo>
                  <a:pt x="414356" y="2825"/>
                </a:lnTo>
                <a:lnTo>
                  <a:pt x="369468" y="0"/>
                </a:lnTo>
                <a:close/>
              </a:path>
              <a:path w="739139" h="509905">
                <a:moveTo>
                  <a:pt x="502160" y="25273"/>
                </a:moveTo>
                <a:lnTo>
                  <a:pt x="369468" y="25273"/>
                </a:lnTo>
                <a:lnTo>
                  <a:pt x="415510" y="28475"/>
                </a:lnTo>
                <a:lnTo>
                  <a:pt x="460501" y="37897"/>
                </a:lnTo>
                <a:lnTo>
                  <a:pt x="504033" y="53261"/>
                </a:lnTo>
                <a:lnTo>
                  <a:pt x="545697" y="74288"/>
                </a:lnTo>
                <a:lnTo>
                  <a:pt x="585086" y="100701"/>
                </a:lnTo>
                <a:lnTo>
                  <a:pt x="621792" y="132222"/>
                </a:lnTo>
                <a:lnTo>
                  <a:pt x="655404" y="168571"/>
                </a:lnTo>
                <a:lnTo>
                  <a:pt x="685517" y="209473"/>
                </a:lnTo>
                <a:lnTo>
                  <a:pt x="711720" y="254647"/>
                </a:lnTo>
                <a:lnTo>
                  <a:pt x="685517" y="299826"/>
                </a:lnTo>
                <a:lnTo>
                  <a:pt x="655404" y="340730"/>
                </a:lnTo>
                <a:lnTo>
                  <a:pt x="621791" y="377082"/>
                </a:lnTo>
                <a:lnTo>
                  <a:pt x="585086" y="408604"/>
                </a:lnTo>
                <a:lnTo>
                  <a:pt x="545697" y="435018"/>
                </a:lnTo>
                <a:lnTo>
                  <a:pt x="504033" y="456046"/>
                </a:lnTo>
                <a:lnTo>
                  <a:pt x="460501" y="471410"/>
                </a:lnTo>
                <a:lnTo>
                  <a:pt x="415510" y="480832"/>
                </a:lnTo>
                <a:lnTo>
                  <a:pt x="369468" y="484035"/>
                </a:lnTo>
                <a:lnTo>
                  <a:pt x="502153" y="484035"/>
                </a:lnTo>
                <a:lnTo>
                  <a:pt x="542156" y="465881"/>
                </a:lnTo>
                <a:lnTo>
                  <a:pt x="581369" y="442385"/>
                </a:lnTo>
                <a:lnTo>
                  <a:pt x="618339" y="414280"/>
                </a:lnTo>
                <a:lnTo>
                  <a:pt x="652737" y="381791"/>
                </a:lnTo>
                <a:lnTo>
                  <a:pt x="684232" y="345140"/>
                </a:lnTo>
                <a:lnTo>
                  <a:pt x="712495" y="304551"/>
                </a:lnTo>
                <a:lnTo>
                  <a:pt x="737196" y="260248"/>
                </a:lnTo>
                <a:lnTo>
                  <a:pt x="738936" y="256717"/>
                </a:lnTo>
                <a:lnTo>
                  <a:pt x="738936" y="252577"/>
                </a:lnTo>
                <a:lnTo>
                  <a:pt x="712495" y="204744"/>
                </a:lnTo>
                <a:lnTo>
                  <a:pt x="684232" y="164156"/>
                </a:lnTo>
                <a:lnTo>
                  <a:pt x="652737" y="127506"/>
                </a:lnTo>
                <a:lnTo>
                  <a:pt x="618339" y="95018"/>
                </a:lnTo>
                <a:lnTo>
                  <a:pt x="581369" y="66916"/>
                </a:lnTo>
                <a:lnTo>
                  <a:pt x="542156" y="43422"/>
                </a:lnTo>
                <a:lnTo>
                  <a:pt x="502160" y="25273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324292" y="1368964"/>
            <a:ext cx="744220" cy="480059"/>
          </a:xfrm>
          <a:custGeom>
            <a:avLst/>
            <a:gdLst/>
            <a:ahLst/>
            <a:cxnLst/>
            <a:rect l="l" t="t" r="r" b="b"/>
            <a:pathLst>
              <a:path w="744220" h="480060">
                <a:moveTo>
                  <a:pt x="106273" y="0"/>
                </a:moveTo>
                <a:lnTo>
                  <a:pt x="5651" y="0"/>
                </a:lnTo>
                <a:lnTo>
                  <a:pt x="0" y="5651"/>
                </a:lnTo>
                <a:lnTo>
                  <a:pt x="0" y="19621"/>
                </a:lnTo>
                <a:lnTo>
                  <a:pt x="5651" y="25272"/>
                </a:lnTo>
                <a:lnTo>
                  <a:pt x="112204" y="25272"/>
                </a:lnTo>
                <a:lnTo>
                  <a:pt x="117487" y="28968"/>
                </a:lnTo>
                <a:lnTo>
                  <a:pt x="119557" y="34340"/>
                </a:lnTo>
                <a:lnTo>
                  <a:pt x="104686" y="109131"/>
                </a:lnTo>
                <a:lnTo>
                  <a:pt x="104393" y="110921"/>
                </a:lnTo>
                <a:lnTo>
                  <a:pt x="104381" y="112674"/>
                </a:lnTo>
                <a:lnTo>
                  <a:pt x="169481" y="387946"/>
                </a:lnTo>
                <a:lnTo>
                  <a:pt x="152501" y="438086"/>
                </a:lnTo>
                <a:lnTo>
                  <a:pt x="171750" y="476519"/>
                </a:lnTo>
                <a:lnTo>
                  <a:pt x="186740" y="479882"/>
                </a:lnTo>
                <a:lnTo>
                  <a:pt x="644702" y="479882"/>
                </a:lnTo>
                <a:lnTo>
                  <a:pt x="650354" y="474230"/>
                </a:lnTo>
                <a:lnTo>
                  <a:pt x="650354" y="460260"/>
                </a:lnTo>
                <a:lnTo>
                  <a:pt x="644702" y="454609"/>
                </a:lnTo>
                <a:lnTo>
                  <a:pt x="183832" y="454609"/>
                </a:lnTo>
                <a:lnTo>
                  <a:pt x="181089" y="453313"/>
                </a:lnTo>
                <a:lnTo>
                  <a:pt x="178180" y="449732"/>
                </a:lnTo>
                <a:lnTo>
                  <a:pt x="176491" y="446963"/>
                </a:lnTo>
                <a:lnTo>
                  <a:pt x="176860" y="444690"/>
                </a:lnTo>
                <a:lnTo>
                  <a:pt x="191681" y="400824"/>
                </a:lnTo>
                <a:lnTo>
                  <a:pt x="395064" y="375246"/>
                </a:lnTo>
                <a:lnTo>
                  <a:pt x="192455" y="375246"/>
                </a:lnTo>
                <a:lnTo>
                  <a:pt x="133057" y="124167"/>
                </a:lnTo>
                <a:lnTo>
                  <a:pt x="726190" y="124167"/>
                </a:lnTo>
                <a:lnTo>
                  <a:pt x="733069" y="98894"/>
                </a:lnTo>
                <a:lnTo>
                  <a:pt x="132486" y="98894"/>
                </a:lnTo>
                <a:lnTo>
                  <a:pt x="145275" y="34620"/>
                </a:lnTo>
                <a:lnTo>
                  <a:pt x="145249" y="32880"/>
                </a:lnTo>
                <a:lnTo>
                  <a:pt x="144906" y="31203"/>
                </a:lnTo>
                <a:lnTo>
                  <a:pt x="139868" y="18704"/>
                </a:lnTo>
                <a:lnTo>
                  <a:pt x="131119" y="8824"/>
                </a:lnTo>
                <a:lnTo>
                  <a:pt x="119605" y="2334"/>
                </a:lnTo>
                <a:lnTo>
                  <a:pt x="106273" y="0"/>
                </a:lnTo>
                <a:close/>
              </a:path>
              <a:path w="744220" h="480060">
                <a:moveTo>
                  <a:pt x="726190" y="124167"/>
                </a:moveTo>
                <a:lnTo>
                  <a:pt x="700011" y="124167"/>
                </a:lnTo>
                <a:lnTo>
                  <a:pt x="653884" y="293573"/>
                </a:lnTo>
                <a:lnTo>
                  <a:pt x="649358" y="303903"/>
                </a:lnTo>
                <a:lnTo>
                  <a:pt x="642189" y="312261"/>
                </a:lnTo>
                <a:lnTo>
                  <a:pt x="632909" y="318190"/>
                </a:lnTo>
                <a:lnTo>
                  <a:pt x="622046" y="321233"/>
                </a:lnTo>
                <a:lnTo>
                  <a:pt x="192455" y="375246"/>
                </a:lnTo>
                <a:lnTo>
                  <a:pt x="395064" y="375246"/>
                </a:lnTo>
                <a:lnTo>
                  <a:pt x="625208" y="346303"/>
                </a:lnTo>
                <a:lnTo>
                  <a:pt x="670710" y="317424"/>
                </a:lnTo>
                <a:lnTo>
                  <a:pt x="678268" y="300215"/>
                </a:lnTo>
                <a:lnTo>
                  <a:pt x="726190" y="124167"/>
                </a:lnTo>
                <a:close/>
              </a:path>
              <a:path w="744220" h="480060">
                <a:moveTo>
                  <a:pt x="726719" y="47383"/>
                </a:moveTo>
                <a:lnTo>
                  <a:pt x="719810" y="51409"/>
                </a:lnTo>
                <a:lnTo>
                  <a:pt x="706882" y="98894"/>
                </a:lnTo>
                <a:lnTo>
                  <a:pt x="733069" y="98894"/>
                </a:lnTo>
                <a:lnTo>
                  <a:pt x="744194" y="58026"/>
                </a:lnTo>
                <a:lnTo>
                  <a:pt x="740232" y="51092"/>
                </a:lnTo>
                <a:lnTo>
                  <a:pt x="726719" y="47383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76926" y="1896791"/>
            <a:ext cx="121285" cy="120650"/>
          </a:xfrm>
          <a:custGeom>
            <a:avLst/>
            <a:gdLst/>
            <a:ahLst/>
            <a:cxnLst/>
            <a:rect l="l" t="t" r="r" b="b"/>
            <a:pathLst>
              <a:path w="121285" h="120650">
                <a:moveTo>
                  <a:pt x="60540" y="0"/>
                </a:moveTo>
                <a:lnTo>
                  <a:pt x="36990" y="4748"/>
                </a:lnTo>
                <a:lnTo>
                  <a:pt x="17745" y="17689"/>
                </a:lnTo>
                <a:lnTo>
                  <a:pt x="4762" y="36867"/>
                </a:lnTo>
                <a:lnTo>
                  <a:pt x="0" y="60325"/>
                </a:lnTo>
                <a:lnTo>
                  <a:pt x="4762" y="83780"/>
                </a:lnTo>
                <a:lnTo>
                  <a:pt x="17745" y="102954"/>
                </a:lnTo>
                <a:lnTo>
                  <a:pt x="36990" y="115890"/>
                </a:lnTo>
                <a:lnTo>
                  <a:pt x="60540" y="120637"/>
                </a:lnTo>
                <a:lnTo>
                  <a:pt x="84062" y="115890"/>
                </a:lnTo>
                <a:lnTo>
                  <a:pt x="103292" y="102954"/>
                </a:lnTo>
                <a:lnTo>
                  <a:pt x="108429" y="95364"/>
                </a:lnTo>
                <a:lnTo>
                  <a:pt x="60540" y="95364"/>
                </a:lnTo>
                <a:lnTo>
                  <a:pt x="46822" y="92605"/>
                </a:lnTo>
                <a:lnTo>
                  <a:pt x="35610" y="85088"/>
                </a:lnTo>
                <a:lnTo>
                  <a:pt x="28047" y="73949"/>
                </a:lnTo>
                <a:lnTo>
                  <a:pt x="25272" y="60325"/>
                </a:lnTo>
                <a:lnTo>
                  <a:pt x="28047" y="46693"/>
                </a:lnTo>
                <a:lnTo>
                  <a:pt x="35610" y="35550"/>
                </a:lnTo>
                <a:lnTo>
                  <a:pt x="46822" y="28031"/>
                </a:lnTo>
                <a:lnTo>
                  <a:pt x="60540" y="25273"/>
                </a:lnTo>
                <a:lnTo>
                  <a:pt x="108423" y="25272"/>
                </a:lnTo>
                <a:lnTo>
                  <a:pt x="103292" y="17689"/>
                </a:lnTo>
                <a:lnTo>
                  <a:pt x="84062" y="4748"/>
                </a:lnTo>
                <a:lnTo>
                  <a:pt x="60540" y="0"/>
                </a:lnTo>
                <a:close/>
              </a:path>
              <a:path w="121285" h="120650">
                <a:moveTo>
                  <a:pt x="108423" y="25272"/>
                </a:moveTo>
                <a:lnTo>
                  <a:pt x="60540" y="25273"/>
                </a:lnTo>
                <a:lnTo>
                  <a:pt x="74235" y="28031"/>
                </a:lnTo>
                <a:lnTo>
                  <a:pt x="85431" y="35550"/>
                </a:lnTo>
                <a:lnTo>
                  <a:pt x="92986" y="46693"/>
                </a:lnTo>
                <a:lnTo>
                  <a:pt x="95757" y="60325"/>
                </a:lnTo>
                <a:lnTo>
                  <a:pt x="92986" y="73949"/>
                </a:lnTo>
                <a:lnTo>
                  <a:pt x="85431" y="85088"/>
                </a:lnTo>
                <a:lnTo>
                  <a:pt x="74235" y="92605"/>
                </a:lnTo>
                <a:lnTo>
                  <a:pt x="60540" y="95364"/>
                </a:lnTo>
                <a:lnTo>
                  <a:pt x="108429" y="95364"/>
                </a:lnTo>
                <a:lnTo>
                  <a:pt x="116269" y="83780"/>
                </a:lnTo>
                <a:lnTo>
                  <a:pt x="121030" y="60325"/>
                </a:lnTo>
                <a:lnTo>
                  <a:pt x="116269" y="36867"/>
                </a:lnTo>
                <a:lnTo>
                  <a:pt x="108423" y="25272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853618" y="1896791"/>
            <a:ext cx="121285" cy="120650"/>
          </a:xfrm>
          <a:custGeom>
            <a:avLst/>
            <a:gdLst/>
            <a:ahLst/>
            <a:cxnLst/>
            <a:rect l="l" t="t" r="r" b="b"/>
            <a:pathLst>
              <a:path w="121285" h="120650">
                <a:moveTo>
                  <a:pt x="60515" y="0"/>
                </a:moveTo>
                <a:lnTo>
                  <a:pt x="36984" y="4748"/>
                </a:lnTo>
                <a:lnTo>
                  <a:pt x="17746" y="17689"/>
                </a:lnTo>
                <a:lnTo>
                  <a:pt x="4763" y="36867"/>
                </a:lnTo>
                <a:lnTo>
                  <a:pt x="0" y="60325"/>
                </a:lnTo>
                <a:lnTo>
                  <a:pt x="4763" y="83780"/>
                </a:lnTo>
                <a:lnTo>
                  <a:pt x="17746" y="102954"/>
                </a:lnTo>
                <a:lnTo>
                  <a:pt x="36984" y="115890"/>
                </a:lnTo>
                <a:lnTo>
                  <a:pt x="60515" y="120637"/>
                </a:lnTo>
                <a:lnTo>
                  <a:pt x="84051" y="115890"/>
                </a:lnTo>
                <a:lnTo>
                  <a:pt x="103289" y="102954"/>
                </a:lnTo>
                <a:lnTo>
                  <a:pt x="108427" y="95364"/>
                </a:lnTo>
                <a:lnTo>
                  <a:pt x="60515" y="95364"/>
                </a:lnTo>
                <a:lnTo>
                  <a:pt x="46811" y="92605"/>
                </a:lnTo>
                <a:lnTo>
                  <a:pt x="35607" y="85088"/>
                </a:lnTo>
                <a:lnTo>
                  <a:pt x="28047" y="73949"/>
                </a:lnTo>
                <a:lnTo>
                  <a:pt x="25272" y="60325"/>
                </a:lnTo>
                <a:lnTo>
                  <a:pt x="28047" y="46693"/>
                </a:lnTo>
                <a:lnTo>
                  <a:pt x="35607" y="35550"/>
                </a:lnTo>
                <a:lnTo>
                  <a:pt x="46811" y="28031"/>
                </a:lnTo>
                <a:lnTo>
                  <a:pt x="60515" y="25273"/>
                </a:lnTo>
                <a:lnTo>
                  <a:pt x="108421" y="25273"/>
                </a:lnTo>
                <a:lnTo>
                  <a:pt x="103289" y="17689"/>
                </a:lnTo>
                <a:lnTo>
                  <a:pt x="84051" y="4748"/>
                </a:lnTo>
                <a:lnTo>
                  <a:pt x="60515" y="0"/>
                </a:lnTo>
                <a:close/>
              </a:path>
              <a:path w="121285" h="120650">
                <a:moveTo>
                  <a:pt x="108421" y="25273"/>
                </a:moveTo>
                <a:lnTo>
                  <a:pt x="60515" y="25273"/>
                </a:lnTo>
                <a:lnTo>
                  <a:pt x="74214" y="28031"/>
                </a:lnTo>
                <a:lnTo>
                  <a:pt x="85418" y="35550"/>
                </a:lnTo>
                <a:lnTo>
                  <a:pt x="92982" y="46693"/>
                </a:lnTo>
                <a:lnTo>
                  <a:pt x="95757" y="60325"/>
                </a:lnTo>
                <a:lnTo>
                  <a:pt x="92982" y="73949"/>
                </a:lnTo>
                <a:lnTo>
                  <a:pt x="85418" y="85088"/>
                </a:lnTo>
                <a:lnTo>
                  <a:pt x="74214" y="92605"/>
                </a:lnTo>
                <a:lnTo>
                  <a:pt x="60515" y="95364"/>
                </a:lnTo>
                <a:lnTo>
                  <a:pt x="108427" y="95364"/>
                </a:lnTo>
                <a:lnTo>
                  <a:pt x="116268" y="83780"/>
                </a:lnTo>
                <a:lnTo>
                  <a:pt x="121030" y="60325"/>
                </a:lnTo>
                <a:lnTo>
                  <a:pt x="116268" y="36867"/>
                </a:lnTo>
                <a:lnTo>
                  <a:pt x="108421" y="25273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380747" y="1290495"/>
            <a:ext cx="670560" cy="515620"/>
          </a:xfrm>
          <a:custGeom>
            <a:avLst/>
            <a:gdLst/>
            <a:ahLst/>
            <a:cxnLst/>
            <a:rect l="l" t="t" r="r" b="b"/>
            <a:pathLst>
              <a:path w="670560" h="515619">
                <a:moveTo>
                  <a:pt x="558495" y="0"/>
                </a:moveTo>
                <a:lnTo>
                  <a:pt x="3835" y="164122"/>
                </a:lnTo>
                <a:lnTo>
                  <a:pt x="0" y="171145"/>
                </a:lnTo>
                <a:lnTo>
                  <a:pt x="99174" y="506374"/>
                </a:lnTo>
                <a:lnTo>
                  <a:pt x="100139" y="509587"/>
                </a:lnTo>
                <a:lnTo>
                  <a:pt x="102311" y="512279"/>
                </a:lnTo>
                <a:lnTo>
                  <a:pt x="107124" y="514908"/>
                </a:lnTo>
                <a:lnTo>
                  <a:pt x="109194" y="515416"/>
                </a:lnTo>
                <a:lnTo>
                  <a:pt x="112496" y="515416"/>
                </a:lnTo>
                <a:lnTo>
                  <a:pt x="113715" y="515251"/>
                </a:lnTo>
                <a:lnTo>
                  <a:pt x="208912" y="487083"/>
                </a:lnTo>
                <a:lnTo>
                  <a:pt x="119837" y="487083"/>
                </a:lnTo>
                <a:lnTo>
                  <a:pt x="101180" y="424053"/>
                </a:lnTo>
                <a:lnTo>
                  <a:pt x="113568" y="423370"/>
                </a:lnTo>
                <a:lnTo>
                  <a:pt x="179256" y="423370"/>
                </a:lnTo>
                <a:lnTo>
                  <a:pt x="176005" y="420305"/>
                </a:lnTo>
                <a:lnTo>
                  <a:pt x="161366" y="410629"/>
                </a:lnTo>
                <a:lnTo>
                  <a:pt x="145274" y="403616"/>
                </a:lnTo>
                <a:lnTo>
                  <a:pt x="129745" y="399821"/>
                </a:lnTo>
                <a:lnTo>
                  <a:pt x="94018" y="399821"/>
                </a:lnTo>
                <a:lnTo>
                  <a:pt x="55600" y="270002"/>
                </a:lnTo>
                <a:lnTo>
                  <a:pt x="84874" y="250937"/>
                </a:lnTo>
                <a:lnTo>
                  <a:pt x="88894" y="245770"/>
                </a:lnTo>
                <a:lnTo>
                  <a:pt x="48437" y="245770"/>
                </a:lnTo>
                <a:lnTo>
                  <a:pt x="29794" y="182791"/>
                </a:lnTo>
                <a:lnTo>
                  <a:pt x="92773" y="164147"/>
                </a:lnTo>
                <a:lnTo>
                  <a:pt x="116992" y="164147"/>
                </a:lnTo>
                <a:lnTo>
                  <a:pt x="117005" y="156984"/>
                </a:lnTo>
                <a:lnTo>
                  <a:pt x="464502" y="54152"/>
                </a:lnTo>
                <a:lnTo>
                  <a:pt x="492460" y="54152"/>
                </a:lnTo>
                <a:lnTo>
                  <a:pt x="488657" y="47015"/>
                </a:lnTo>
                <a:lnTo>
                  <a:pt x="550379" y="28752"/>
                </a:lnTo>
                <a:lnTo>
                  <a:pt x="576750" y="28752"/>
                </a:lnTo>
                <a:lnTo>
                  <a:pt x="570077" y="6248"/>
                </a:lnTo>
                <a:lnTo>
                  <a:pt x="567905" y="3543"/>
                </a:lnTo>
                <a:lnTo>
                  <a:pt x="562025" y="342"/>
                </a:lnTo>
                <a:lnTo>
                  <a:pt x="558495" y="0"/>
                </a:lnTo>
                <a:close/>
              </a:path>
              <a:path w="670560" h="515619">
                <a:moveTo>
                  <a:pt x="179256" y="423370"/>
                </a:moveTo>
                <a:lnTo>
                  <a:pt x="113568" y="423370"/>
                </a:lnTo>
                <a:lnTo>
                  <a:pt x="125841" y="424595"/>
                </a:lnTo>
                <a:lnTo>
                  <a:pt x="137814" y="427749"/>
                </a:lnTo>
                <a:lnTo>
                  <a:pt x="176683" y="457678"/>
                </a:lnTo>
                <a:lnTo>
                  <a:pt x="182854" y="468439"/>
                </a:lnTo>
                <a:lnTo>
                  <a:pt x="119837" y="487083"/>
                </a:lnTo>
                <a:lnTo>
                  <a:pt x="208912" y="487083"/>
                </a:lnTo>
                <a:lnTo>
                  <a:pt x="296168" y="461264"/>
                </a:lnTo>
                <a:lnTo>
                  <a:pt x="207086" y="461264"/>
                </a:lnTo>
                <a:lnTo>
                  <a:pt x="198969" y="445901"/>
                </a:lnTo>
                <a:lnTo>
                  <a:pt x="188574" y="432155"/>
                </a:lnTo>
                <a:lnTo>
                  <a:pt x="179256" y="423370"/>
                </a:lnTo>
                <a:close/>
              </a:path>
              <a:path w="670560" h="515619">
                <a:moveTo>
                  <a:pt x="602156" y="114630"/>
                </a:moveTo>
                <a:lnTo>
                  <a:pt x="575792" y="114630"/>
                </a:lnTo>
                <a:lnTo>
                  <a:pt x="613308" y="241439"/>
                </a:lnTo>
                <a:lnTo>
                  <a:pt x="597853" y="249300"/>
                </a:lnTo>
                <a:lnTo>
                  <a:pt x="561467" y="286969"/>
                </a:lnTo>
                <a:lnTo>
                  <a:pt x="547006" y="341543"/>
                </a:lnTo>
                <a:lnTo>
                  <a:pt x="548538" y="360235"/>
                </a:lnTo>
                <a:lnTo>
                  <a:pt x="207086" y="461264"/>
                </a:lnTo>
                <a:lnTo>
                  <a:pt x="296168" y="461264"/>
                </a:lnTo>
                <a:lnTo>
                  <a:pt x="661871" y="353047"/>
                </a:lnTo>
                <a:lnTo>
                  <a:pt x="572833" y="353047"/>
                </a:lnTo>
                <a:lnTo>
                  <a:pt x="572173" y="339388"/>
                </a:lnTo>
                <a:lnTo>
                  <a:pt x="583399" y="299529"/>
                </a:lnTo>
                <a:lnTo>
                  <a:pt x="609487" y="271667"/>
                </a:lnTo>
                <a:lnTo>
                  <a:pt x="620471" y="265633"/>
                </a:lnTo>
                <a:lnTo>
                  <a:pt x="646830" y="265633"/>
                </a:lnTo>
                <a:lnTo>
                  <a:pt x="602156" y="114630"/>
                </a:lnTo>
                <a:close/>
              </a:path>
              <a:path w="670560" h="515619">
                <a:moveTo>
                  <a:pt x="111309" y="398268"/>
                </a:moveTo>
                <a:lnTo>
                  <a:pt x="94018" y="399821"/>
                </a:lnTo>
                <a:lnTo>
                  <a:pt x="129745" y="399821"/>
                </a:lnTo>
                <a:lnTo>
                  <a:pt x="128492" y="399515"/>
                </a:lnTo>
                <a:lnTo>
                  <a:pt x="111309" y="398268"/>
                </a:lnTo>
                <a:close/>
              </a:path>
              <a:path w="670560" h="515619">
                <a:moveTo>
                  <a:pt x="646830" y="265633"/>
                </a:moveTo>
                <a:lnTo>
                  <a:pt x="620471" y="265633"/>
                </a:lnTo>
                <a:lnTo>
                  <a:pt x="640422" y="333044"/>
                </a:lnTo>
                <a:lnTo>
                  <a:pt x="572833" y="353047"/>
                </a:lnTo>
                <a:lnTo>
                  <a:pt x="661871" y="353047"/>
                </a:lnTo>
                <a:lnTo>
                  <a:pt x="666381" y="351701"/>
                </a:lnTo>
                <a:lnTo>
                  <a:pt x="670204" y="344690"/>
                </a:lnTo>
                <a:lnTo>
                  <a:pt x="668235" y="337985"/>
                </a:lnTo>
                <a:lnTo>
                  <a:pt x="646830" y="265633"/>
                </a:lnTo>
                <a:close/>
              </a:path>
              <a:path w="670560" h="515619">
                <a:moveTo>
                  <a:pt x="116992" y="164147"/>
                </a:moveTo>
                <a:lnTo>
                  <a:pt x="92773" y="164147"/>
                </a:lnTo>
                <a:lnTo>
                  <a:pt x="92005" y="189116"/>
                </a:lnTo>
                <a:lnTo>
                  <a:pt x="83773" y="212121"/>
                </a:lnTo>
                <a:lnTo>
                  <a:pt x="68958" y="231545"/>
                </a:lnTo>
                <a:lnTo>
                  <a:pt x="48437" y="245770"/>
                </a:lnTo>
                <a:lnTo>
                  <a:pt x="88894" y="245770"/>
                </a:lnTo>
                <a:lnTo>
                  <a:pt x="105776" y="224070"/>
                </a:lnTo>
                <a:lnTo>
                  <a:pt x="116942" y="191915"/>
                </a:lnTo>
                <a:lnTo>
                  <a:pt x="116992" y="164147"/>
                </a:lnTo>
                <a:close/>
              </a:path>
              <a:path w="670560" h="515619">
                <a:moveTo>
                  <a:pt x="492460" y="54152"/>
                </a:moveTo>
                <a:lnTo>
                  <a:pt x="464502" y="54152"/>
                </a:lnTo>
                <a:lnTo>
                  <a:pt x="472525" y="70061"/>
                </a:lnTo>
                <a:lnTo>
                  <a:pt x="509676" y="106044"/>
                </a:lnTo>
                <a:lnTo>
                  <a:pt x="554228" y="117475"/>
                </a:lnTo>
                <a:lnTo>
                  <a:pt x="561441" y="117475"/>
                </a:lnTo>
                <a:lnTo>
                  <a:pt x="568642" y="116344"/>
                </a:lnTo>
                <a:lnTo>
                  <a:pt x="575792" y="114630"/>
                </a:lnTo>
                <a:lnTo>
                  <a:pt x="602156" y="114630"/>
                </a:lnTo>
                <a:lnTo>
                  <a:pt x="595418" y="91853"/>
                </a:lnTo>
                <a:lnTo>
                  <a:pt x="556629" y="91853"/>
                </a:lnTo>
                <a:lnTo>
                  <a:pt x="544696" y="91330"/>
                </a:lnTo>
                <a:lnTo>
                  <a:pt x="502267" y="68367"/>
                </a:lnTo>
                <a:lnTo>
                  <a:pt x="494688" y="58333"/>
                </a:lnTo>
                <a:lnTo>
                  <a:pt x="492460" y="54152"/>
                </a:lnTo>
                <a:close/>
              </a:path>
              <a:path w="670560" h="515619">
                <a:moveTo>
                  <a:pt x="576750" y="28752"/>
                </a:moveTo>
                <a:lnTo>
                  <a:pt x="550379" y="28752"/>
                </a:lnTo>
                <a:lnTo>
                  <a:pt x="568591" y="90284"/>
                </a:lnTo>
                <a:lnTo>
                  <a:pt x="556629" y="91853"/>
                </a:lnTo>
                <a:lnTo>
                  <a:pt x="595418" y="91853"/>
                </a:lnTo>
                <a:lnTo>
                  <a:pt x="576750" y="28752"/>
                </a:lnTo>
                <a:close/>
              </a:path>
            </a:pathLst>
          </a:custGeom>
          <a:solidFill>
            <a:srgbClr val="1ABA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521731" y="1645126"/>
            <a:ext cx="602615" cy="372745"/>
          </a:xfrm>
          <a:custGeom>
            <a:avLst/>
            <a:gdLst/>
            <a:ahLst/>
            <a:cxnLst/>
            <a:rect l="l" t="t" r="r" b="b"/>
            <a:pathLst>
              <a:path w="602614" h="372744">
                <a:moveTo>
                  <a:pt x="19621" y="179654"/>
                </a:moveTo>
                <a:lnTo>
                  <a:pt x="5651" y="179654"/>
                </a:lnTo>
                <a:lnTo>
                  <a:pt x="0" y="185293"/>
                </a:lnTo>
                <a:lnTo>
                  <a:pt x="0" y="366649"/>
                </a:lnTo>
                <a:lnTo>
                  <a:pt x="5651" y="372300"/>
                </a:lnTo>
                <a:lnTo>
                  <a:pt x="596607" y="372300"/>
                </a:lnTo>
                <a:lnTo>
                  <a:pt x="602259" y="366649"/>
                </a:lnTo>
                <a:lnTo>
                  <a:pt x="602259" y="347027"/>
                </a:lnTo>
                <a:lnTo>
                  <a:pt x="25273" y="347027"/>
                </a:lnTo>
                <a:lnTo>
                  <a:pt x="25273" y="281343"/>
                </a:lnTo>
                <a:lnTo>
                  <a:pt x="80117" y="281343"/>
                </a:lnTo>
                <a:lnTo>
                  <a:pt x="58764" y="266038"/>
                </a:lnTo>
                <a:lnTo>
                  <a:pt x="25273" y="256070"/>
                </a:lnTo>
                <a:lnTo>
                  <a:pt x="25273" y="185293"/>
                </a:lnTo>
                <a:lnTo>
                  <a:pt x="19621" y="179654"/>
                </a:lnTo>
                <a:close/>
              </a:path>
              <a:path w="602614" h="372744">
                <a:moveTo>
                  <a:pt x="80117" y="281343"/>
                </a:moveTo>
                <a:lnTo>
                  <a:pt x="25273" y="281343"/>
                </a:lnTo>
                <a:lnTo>
                  <a:pt x="49002" y="289155"/>
                </a:lnTo>
                <a:lnTo>
                  <a:pt x="68726" y="303574"/>
                </a:lnTo>
                <a:lnTo>
                  <a:pt x="83144" y="323298"/>
                </a:lnTo>
                <a:lnTo>
                  <a:pt x="90957" y="347027"/>
                </a:lnTo>
                <a:lnTo>
                  <a:pt x="116230" y="347027"/>
                </a:lnTo>
                <a:lnTo>
                  <a:pt x="106263" y="313541"/>
                </a:lnTo>
                <a:lnTo>
                  <a:pt x="86434" y="285870"/>
                </a:lnTo>
                <a:lnTo>
                  <a:pt x="80117" y="281343"/>
                </a:lnTo>
                <a:close/>
              </a:path>
              <a:path w="602614" h="372744">
                <a:moveTo>
                  <a:pt x="508342" y="41554"/>
                </a:moveTo>
                <a:lnTo>
                  <a:pt x="495554" y="47040"/>
                </a:lnTo>
                <a:lnTo>
                  <a:pt x="492594" y="54470"/>
                </a:lnTo>
                <a:lnTo>
                  <a:pt x="495338" y="60896"/>
                </a:lnTo>
                <a:lnTo>
                  <a:pt x="508940" y="83187"/>
                </a:lnTo>
                <a:lnTo>
                  <a:pt x="528070" y="101245"/>
                </a:lnTo>
                <a:lnTo>
                  <a:pt x="551246" y="114144"/>
                </a:lnTo>
                <a:lnTo>
                  <a:pt x="576986" y="120954"/>
                </a:lnTo>
                <a:lnTo>
                  <a:pt x="576986" y="252310"/>
                </a:lnTo>
                <a:lnTo>
                  <a:pt x="544997" y="263286"/>
                </a:lnTo>
                <a:lnTo>
                  <a:pt x="517842" y="284443"/>
                </a:lnTo>
                <a:lnTo>
                  <a:pt x="497955" y="313213"/>
                </a:lnTo>
                <a:lnTo>
                  <a:pt x="487768" y="347027"/>
                </a:lnTo>
                <a:lnTo>
                  <a:pt x="513016" y="347027"/>
                </a:lnTo>
                <a:lnTo>
                  <a:pt x="520902" y="322736"/>
                </a:lnTo>
                <a:lnTo>
                  <a:pt x="535224" y="301955"/>
                </a:lnTo>
                <a:lnTo>
                  <a:pt x="554434" y="286355"/>
                </a:lnTo>
                <a:lnTo>
                  <a:pt x="576986" y="277609"/>
                </a:lnTo>
                <a:lnTo>
                  <a:pt x="602259" y="277609"/>
                </a:lnTo>
                <a:lnTo>
                  <a:pt x="602259" y="95427"/>
                </a:lnTo>
                <a:lnTo>
                  <a:pt x="558575" y="89779"/>
                </a:lnTo>
                <a:lnTo>
                  <a:pt x="518591" y="50914"/>
                </a:lnTo>
                <a:lnTo>
                  <a:pt x="515797" y="44488"/>
                </a:lnTo>
                <a:lnTo>
                  <a:pt x="508342" y="41554"/>
                </a:lnTo>
                <a:close/>
              </a:path>
              <a:path w="602614" h="372744">
                <a:moveTo>
                  <a:pt x="602259" y="277609"/>
                </a:moveTo>
                <a:lnTo>
                  <a:pt x="576986" y="277609"/>
                </a:lnTo>
                <a:lnTo>
                  <a:pt x="576986" y="347027"/>
                </a:lnTo>
                <a:lnTo>
                  <a:pt x="602259" y="347027"/>
                </a:lnTo>
                <a:lnTo>
                  <a:pt x="602259" y="277609"/>
                </a:lnTo>
                <a:close/>
              </a:path>
              <a:path w="602614" h="372744">
                <a:moveTo>
                  <a:pt x="596607" y="0"/>
                </a:moveTo>
                <a:lnTo>
                  <a:pt x="557999" y="0"/>
                </a:lnTo>
                <a:lnTo>
                  <a:pt x="552348" y="5651"/>
                </a:lnTo>
                <a:lnTo>
                  <a:pt x="552348" y="19621"/>
                </a:lnTo>
                <a:lnTo>
                  <a:pt x="557999" y="25273"/>
                </a:lnTo>
                <a:lnTo>
                  <a:pt x="576986" y="25273"/>
                </a:lnTo>
                <a:lnTo>
                  <a:pt x="576986" y="95427"/>
                </a:lnTo>
                <a:lnTo>
                  <a:pt x="602259" y="95427"/>
                </a:lnTo>
                <a:lnTo>
                  <a:pt x="602259" y="5651"/>
                </a:lnTo>
                <a:lnTo>
                  <a:pt x="596607" y="0"/>
                </a:lnTo>
                <a:close/>
              </a:path>
            </a:pathLst>
          </a:custGeom>
          <a:solidFill>
            <a:srgbClr val="1ABA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652318" y="1443379"/>
            <a:ext cx="132715" cy="210185"/>
          </a:xfrm>
          <a:custGeom>
            <a:avLst/>
            <a:gdLst/>
            <a:ahLst/>
            <a:cxnLst/>
            <a:rect l="l" t="t" r="r" b="b"/>
            <a:pathLst>
              <a:path w="132714" h="210185">
                <a:moveTo>
                  <a:pt x="106031" y="191757"/>
                </a:moveTo>
                <a:lnTo>
                  <a:pt x="79587" y="191757"/>
                </a:lnTo>
                <a:lnTo>
                  <a:pt x="84045" y="206197"/>
                </a:lnTo>
                <a:lnTo>
                  <a:pt x="89036" y="209676"/>
                </a:lnTo>
                <a:lnTo>
                  <a:pt x="95665" y="209676"/>
                </a:lnTo>
                <a:lnTo>
                  <a:pt x="96935" y="209511"/>
                </a:lnTo>
                <a:lnTo>
                  <a:pt x="104822" y="207060"/>
                </a:lnTo>
                <a:lnTo>
                  <a:pt x="108581" y="199999"/>
                </a:lnTo>
                <a:lnTo>
                  <a:pt x="106031" y="191757"/>
                </a:lnTo>
                <a:close/>
              </a:path>
              <a:path w="132714" h="210185">
                <a:moveTo>
                  <a:pt x="34654" y="158026"/>
                </a:moveTo>
                <a:lnTo>
                  <a:pt x="27085" y="160870"/>
                </a:lnTo>
                <a:lnTo>
                  <a:pt x="21434" y="173659"/>
                </a:lnTo>
                <a:lnTo>
                  <a:pt x="24317" y="181114"/>
                </a:lnTo>
                <a:lnTo>
                  <a:pt x="60975" y="191742"/>
                </a:lnTo>
                <a:lnTo>
                  <a:pt x="71281" y="192277"/>
                </a:lnTo>
                <a:lnTo>
                  <a:pt x="74151" y="192277"/>
                </a:lnTo>
                <a:lnTo>
                  <a:pt x="79587" y="191757"/>
                </a:lnTo>
                <a:lnTo>
                  <a:pt x="106031" y="191757"/>
                </a:lnTo>
                <a:lnTo>
                  <a:pt x="103755" y="184403"/>
                </a:lnTo>
                <a:lnTo>
                  <a:pt x="118176" y="173164"/>
                </a:lnTo>
                <a:lnTo>
                  <a:pt x="122400" y="166906"/>
                </a:lnTo>
                <a:lnTo>
                  <a:pt x="75022" y="166906"/>
                </a:lnTo>
                <a:lnTo>
                  <a:pt x="63671" y="166584"/>
                </a:lnTo>
                <a:lnTo>
                  <a:pt x="51877" y="164516"/>
                </a:lnTo>
                <a:lnTo>
                  <a:pt x="40928" y="160832"/>
                </a:lnTo>
                <a:lnTo>
                  <a:pt x="34654" y="158026"/>
                </a:lnTo>
                <a:close/>
              </a:path>
              <a:path w="132714" h="210185">
                <a:moveTo>
                  <a:pt x="40801" y="0"/>
                </a:moveTo>
                <a:lnTo>
                  <a:pt x="27530" y="4089"/>
                </a:lnTo>
                <a:lnTo>
                  <a:pt x="23771" y="11150"/>
                </a:lnTo>
                <a:lnTo>
                  <a:pt x="28609" y="26758"/>
                </a:lnTo>
                <a:lnTo>
                  <a:pt x="22342" y="30722"/>
                </a:lnTo>
                <a:lnTo>
                  <a:pt x="293" y="66041"/>
                </a:lnTo>
                <a:lnTo>
                  <a:pt x="0" y="76110"/>
                </a:lnTo>
                <a:lnTo>
                  <a:pt x="1927" y="86080"/>
                </a:lnTo>
                <a:lnTo>
                  <a:pt x="13831" y="104556"/>
                </a:lnTo>
                <a:lnTo>
                  <a:pt x="31652" y="114090"/>
                </a:lnTo>
                <a:lnTo>
                  <a:pt x="50724" y="117652"/>
                </a:lnTo>
                <a:lnTo>
                  <a:pt x="66379" y="118211"/>
                </a:lnTo>
                <a:lnTo>
                  <a:pt x="85655" y="119490"/>
                </a:lnTo>
                <a:lnTo>
                  <a:pt x="97440" y="122929"/>
                </a:lnTo>
                <a:lnTo>
                  <a:pt x="103677" y="127587"/>
                </a:lnTo>
                <a:lnTo>
                  <a:pt x="106308" y="132524"/>
                </a:lnTo>
                <a:lnTo>
                  <a:pt x="106886" y="142493"/>
                </a:lnTo>
                <a:lnTo>
                  <a:pt x="103011" y="151995"/>
                </a:lnTo>
                <a:lnTo>
                  <a:pt x="95380" y="159965"/>
                </a:lnTo>
                <a:lnTo>
                  <a:pt x="84642" y="165353"/>
                </a:lnTo>
                <a:lnTo>
                  <a:pt x="75022" y="166906"/>
                </a:lnTo>
                <a:lnTo>
                  <a:pt x="122400" y="166906"/>
                </a:lnTo>
                <a:lnTo>
                  <a:pt x="127966" y="158659"/>
                </a:lnTo>
                <a:lnTo>
                  <a:pt x="132325" y="142189"/>
                </a:lnTo>
                <a:lnTo>
                  <a:pt x="130451" y="125056"/>
                </a:lnTo>
                <a:lnTo>
                  <a:pt x="117990" y="106138"/>
                </a:lnTo>
                <a:lnTo>
                  <a:pt x="99520" y="96629"/>
                </a:lnTo>
                <a:lnTo>
                  <a:pt x="80459" y="93304"/>
                </a:lnTo>
                <a:lnTo>
                  <a:pt x="66227" y="92938"/>
                </a:lnTo>
                <a:lnTo>
                  <a:pt x="47797" y="91843"/>
                </a:lnTo>
                <a:lnTo>
                  <a:pt x="36004" y="88919"/>
                </a:lnTo>
                <a:lnTo>
                  <a:pt x="29283" y="84423"/>
                </a:lnTo>
                <a:lnTo>
                  <a:pt x="26069" y="78612"/>
                </a:lnTo>
                <a:lnTo>
                  <a:pt x="24190" y="72555"/>
                </a:lnTo>
                <a:lnTo>
                  <a:pt x="25206" y="65887"/>
                </a:lnTo>
                <a:lnTo>
                  <a:pt x="32978" y="53289"/>
                </a:lnTo>
                <a:lnTo>
                  <a:pt x="39671" y="48285"/>
                </a:lnTo>
                <a:lnTo>
                  <a:pt x="47723" y="45796"/>
                </a:lnTo>
                <a:lnTo>
                  <a:pt x="55767" y="44279"/>
                </a:lnTo>
                <a:lnTo>
                  <a:pt x="98816" y="44279"/>
                </a:lnTo>
                <a:lnTo>
                  <a:pt x="99475" y="43484"/>
                </a:lnTo>
                <a:lnTo>
                  <a:pt x="63937" y="19367"/>
                </a:lnTo>
                <a:lnTo>
                  <a:pt x="52777" y="19367"/>
                </a:lnTo>
                <a:lnTo>
                  <a:pt x="47939" y="3695"/>
                </a:lnTo>
                <a:lnTo>
                  <a:pt x="40801" y="0"/>
                </a:lnTo>
                <a:close/>
              </a:path>
              <a:path w="132714" h="210185">
                <a:moveTo>
                  <a:pt x="98816" y="44279"/>
                </a:moveTo>
                <a:lnTo>
                  <a:pt x="55767" y="44279"/>
                </a:lnTo>
                <a:lnTo>
                  <a:pt x="63642" y="44603"/>
                </a:lnTo>
                <a:lnTo>
                  <a:pt x="70936" y="46712"/>
                </a:lnTo>
                <a:lnTo>
                  <a:pt x="77238" y="50545"/>
                </a:lnTo>
                <a:lnTo>
                  <a:pt x="82572" y="54990"/>
                </a:lnTo>
                <a:lnTo>
                  <a:pt x="90560" y="54267"/>
                </a:lnTo>
                <a:lnTo>
                  <a:pt x="98816" y="44279"/>
                </a:lnTo>
                <a:close/>
              </a:path>
              <a:path w="132714" h="210185">
                <a:moveTo>
                  <a:pt x="63844" y="19350"/>
                </a:moveTo>
                <a:lnTo>
                  <a:pt x="52777" y="19367"/>
                </a:lnTo>
                <a:lnTo>
                  <a:pt x="63937" y="19367"/>
                </a:lnTo>
                <a:close/>
              </a:path>
            </a:pathLst>
          </a:custGeom>
          <a:solidFill>
            <a:srgbClr val="1ABA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746041" y="1768809"/>
            <a:ext cx="160655" cy="179070"/>
          </a:xfrm>
          <a:custGeom>
            <a:avLst/>
            <a:gdLst/>
            <a:ahLst/>
            <a:cxnLst/>
            <a:rect l="l" t="t" r="r" b="b"/>
            <a:pathLst>
              <a:path w="160654" h="179069">
                <a:moveTo>
                  <a:pt x="53886" y="123888"/>
                </a:moveTo>
                <a:lnTo>
                  <a:pt x="26530" y="123888"/>
                </a:lnTo>
                <a:lnTo>
                  <a:pt x="37717" y="146106"/>
                </a:lnTo>
                <a:lnTo>
                  <a:pt x="53638" y="163509"/>
                </a:lnTo>
                <a:lnTo>
                  <a:pt x="73264" y="174859"/>
                </a:lnTo>
                <a:lnTo>
                  <a:pt x="95567" y="178917"/>
                </a:lnTo>
                <a:lnTo>
                  <a:pt x="113556" y="176299"/>
                </a:lnTo>
                <a:lnTo>
                  <a:pt x="130257" y="168738"/>
                </a:lnTo>
                <a:lnTo>
                  <a:pt x="144977" y="156671"/>
                </a:lnTo>
                <a:lnTo>
                  <a:pt x="147237" y="153644"/>
                </a:lnTo>
                <a:lnTo>
                  <a:pt x="95567" y="153644"/>
                </a:lnTo>
                <a:lnTo>
                  <a:pt x="82900" y="151502"/>
                </a:lnTo>
                <a:lnTo>
                  <a:pt x="71459" y="145453"/>
                </a:lnTo>
                <a:lnTo>
                  <a:pt x="61652" y="136060"/>
                </a:lnTo>
                <a:lnTo>
                  <a:pt x="53886" y="123888"/>
                </a:lnTo>
                <a:close/>
              </a:path>
              <a:path w="160654" h="179069">
                <a:moveTo>
                  <a:pt x="146418" y="119773"/>
                </a:moveTo>
                <a:lnTo>
                  <a:pt x="138658" y="121792"/>
                </a:lnTo>
                <a:lnTo>
                  <a:pt x="135153" y="127850"/>
                </a:lnTo>
                <a:lnTo>
                  <a:pt x="127183" y="138696"/>
                </a:lnTo>
                <a:lnTo>
                  <a:pt x="117632" y="146805"/>
                </a:lnTo>
                <a:lnTo>
                  <a:pt x="106944" y="151886"/>
                </a:lnTo>
                <a:lnTo>
                  <a:pt x="95567" y="153644"/>
                </a:lnTo>
                <a:lnTo>
                  <a:pt x="147237" y="153644"/>
                </a:lnTo>
                <a:lnTo>
                  <a:pt x="157022" y="140538"/>
                </a:lnTo>
                <a:lnTo>
                  <a:pt x="160528" y="134505"/>
                </a:lnTo>
                <a:lnTo>
                  <a:pt x="158483" y="126758"/>
                </a:lnTo>
                <a:lnTo>
                  <a:pt x="146418" y="119773"/>
                </a:lnTo>
                <a:close/>
              </a:path>
              <a:path w="160654" h="179069">
                <a:moveTo>
                  <a:pt x="98310" y="98615"/>
                </a:moveTo>
                <a:lnTo>
                  <a:pt x="5651" y="98615"/>
                </a:lnTo>
                <a:lnTo>
                  <a:pt x="0" y="104266"/>
                </a:lnTo>
                <a:lnTo>
                  <a:pt x="0" y="118236"/>
                </a:lnTo>
                <a:lnTo>
                  <a:pt x="5651" y="123888"/>
                </a:lnTo>
                <a:lnTo>
                  <a:pt x="98310" y="123888"/>
                </a:lnTo>
                <a:lnTo>
                  <a:pt x="103962" y="118236"/>
                </a:lnTo>
                <a:lnTo>
                  <a:pt x="103962" y="104266"/>
                </a:lnTo>
                <a:lnTo>
                  <a:pt x="98310" y="98615"/>
                </a:lnTo>
                <a:close/>
              </a:path>
              <a:path w="160654" h="179069">
                <a:moveTo>
                  <a:pt x="47104" y="76161"/>
                </a:moveTo>
                <a:lnTo>
                  <a:pt x="21856" y="76161"/>
                </a:lnTo>
                <a:lnTo>
                  <a:pt x="20740" y="84899"/>
                </a:lnTo>
                <a:lnTo>
                  <a:pt x="20739" y="92595"/>
                </a:lnTo>
                <a:lnTo>
                  <a:pt x="21237" y="95592"/>
                </a:lnTo>
                <a:lnTo>
                  <a:pt x="21501" y="98615"/>
                </a:lnTo>
                <a:lnTo>
                  <a:pt x="46723" y="98615"/>
                </a:lnTo>
                <a:lnTo>
                  <a:pt x="46375" y="95554"/>
                </a:lnTo>
                <a:lnTo>
                  <a:pt x="46012" y="92595"/>
                </a:lnTo>
                <a:lnTo>
                  <a:pt x="46012" y="84899"/>
                </a:lnTo>
                <a:lnTo>
                  <a:pt x="46405" y="80454"/>
                </a:lnTo>
                <a:lnTo>
                  <a:pt x="47104" y="76161"/>
                </a:lnTo>
                <a:close/>
              </a:path>
              <a:path w="160654" h="179069">
                <a:moveTo>
                  <a:pt x="98310" y="50888"/>
                </a:moveTo>
                <a:lnTo>
                  <a:pt x="5651" y="50888"/>
                </a:lnTo>
                <a:lnTo>
                  <a:pt x="0" y="56540"/>
                </a:lnTo>
                <a:lnTo>
                  <a:pt x="0" y="70510"/>
                </a:lnTo>
                <a:lnTo>
                  <a:pt x="5651" y="76161"/>
                </a:lnTo>
                <a:lnTo>
                  <a:pt x="98310" y="76161"/>
                </a:lnTo>
                <a:lnTo>
                  <a:pt x="103962" y="70510"/>
                </a:lnTo>
                <a:lnTo>
                  <a:pt x="103962" y="56540"/>
                </a:lnTo>
                <a:lnTo>
                  <a:pt x="98310" y="50888"/>
                </a:lnTo>
                <a:close/>
              </a:path>
              <a:path w="160654" h="179069">
                <a:moveTo>
                  <a:pt x="147127" y="25272"/>
                </a:moveTo>
                <a:lnTo>
                  <a:pt x="95567" y="25272"/>
                </a:lnTo>
                <a:lnTo>
                  <a:pt x="106474" y="26855"/>
                </a:lnTo>
                <a:lnTo>
                  <a:pt x="116719" y="31467"/>
                </a:lnTo>
                <a:lnTo>
                  <a:pt x="125964" y="38903"/>
                </a:lnTo>
                <a:lnTo>
                  <a:pt x="133870" y="48958"/>
                </a:lnTo>
                <a:lnTo>
                  <a:pt x="137629" y="54863"/>
                </a:lnTo>
                <a:lnTo>
                  <a:pt x="145453" y="56591"/>
                </a:lnTo>
                <a:lnTo>
                  <a:pt x="157226" y="49136"/>
                </a:lnTo>
                <a:lnTo>
                  <a:pt x="158978" y="41325"/>
                </a:lnTo>
                <a:lnTo>
                  <a:pt x="155244" y="35432"/>
                </a:lnTo>
                <a:lnTo>
                  <a:pt x="147127" y="25272"/>
                </a:lnTo>
                <a:close/>
              </a:path>
              <a:path w="160654" h="179069">
                <a:moveTo>
                  <a:pt x="95567" y="0"/>
                </a:moveTo>
                <a:lnTo>
                  <a:pt x="74248" y="3734"/>
                </a:lnTo>
                <a:lnTo>
                  <a:pt x="55364" y="14200"/>
                </a:lnTo>
                <a:lnTo>
                  <a:pt x="39773" y="30287"/>
                </a:lnTo>
                <a:lnTo>
                  <a:pt x="28333" y="50888"/>
                </a:lnTo>
                <a:lnTo>
                  <a:pt x="56210" y="50888"/>
                </a:lnTo>
                <a:lnTo>
                  <a:pt x="63915" y="40365"/>
                </a:lnTo>
                <a:lnTo>
                  <a:pt x="73245" y="32284"/>
                </a:lnTo>
                <a:lnTo>
                  <a:pt x="83897" y="27101"/>
                </a:lnTo>
                <a:lnTo>
                  <a:pt x="95567" y="25272"/>
                </a:lnTo>
                <a:lnTo>
                  <a:pt x="147127" y="25272"/>
                </a:lnTo>
                <a:lnTo>
                  <a:pt x="143232" y="20397"/>
                </a:lnTo>
                <a:lnTo>
                  <a:pt x="128935" y="9272"/>
                </a:lnTo>
                <a:lnTo>
                  <a:pt x="112873" y="2369"/>
                </a:lnTo>
                <a:lnTo>
                  <a:pt x="95567" y="0"/>
                </a:lnTo>
                <a:close/>
              </a:path>
            </a:pathLst>
          </a:custGeom>
          <a:solidFill>
            <a:srgbClr val="1ABAA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E95F9B24-454B-435B-AE01-C052ADE687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6858000"/>
            <a:ext cx="1945364" cy="6223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3580" y="1233169"/>
            <a:ext cx="5617210" cy="391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44145">
              <a:lnSpc>
                <a:spcPct val="100000"/>
              </a:lnSpc>
              <a:spcBef>
                <a:spcPts val="100"/>
              </a:spcBef>
            </a:pPr>
            <a:r>
              <a:rPr sz="1700" b="0" spc="-50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Your </a:t>
            </a:r>
            <a:r>
              <a:rPr sz="1700" b="0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challenge is to </a:t>
            </a:r>
            <a:r>
              <a:rPr sz="1700" b="0" spc="-5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capture </a:t>
            </a:r>
            <a:r>
              <a:rPr sz="1700" b="0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and engage with </a:t>
            </a:r>
            <a:r>
              <a:rPr sz="1700" b="0" spc="-5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prospects </a:t>
            </a:r>
            <a:r>
              <a:rPr sz="1700" b="0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as early in  the buying </a:t>
            </a:r>
            <a:r>
              <a:rPr sz="1700" b="0" spc="-5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process </a:t>
            </a:r>
            <a:r>
              <a:rPr sz="1700" b="0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as possible.</a:t>
            </a:r>
            <a:r>
              <a:rPr sz="1700" b="0" spc="-60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 </a:t>
            </a:r>
            <a:r>
              <a:rPr sz="1700" b="0" spc="-20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Why?</a:t>
            </a:r>
            <a:endParaRPr sz="1700">
              <a:latin typeface="Brandon Grotesque Medium"/>
              <a:cs typeface="Brandon Grotesque Medium"/>
            </a:endParaRPr>
          </a:p>
          <a:p>
            <a:pPr marL="12700" marR="55244">
              <a:lnSpc>
                <a:spcPct val="100000"/>
              </a:lnSpc>
              <a:spcBef>
                <a:spcPts val="2040"/>
              </a:spcBef>
            </a:pP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First,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by engaging with the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prospect early,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you’re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more likely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to not  get cut during the selection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process. </a:t>
            </a:r>
            <a:r>
              <a:rPr sz="1700" b="0" i="1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Whew, </a:t>
            </a:r>
            <a:r>
              <a:rPr sz="1700" b="0" i="1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that was</a:t>
            </a:r>
            <a:r>
              <a:rPr sz="1700" b="0" i="1" spc="-5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i="1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close.</a:t>
            </a:r>
            <a:endParaRPr sz="1700">
              <a:latin typeface="Brandon Grotesque Light"/>
              <a:cs typeface="Brandon Grotesque Light"/>
            </a:endParaRPr>
          </a:p>
          <a:p>
            <a:pPr marL="12700" marR="28575">
              <a:lnSpc>
                <a:spcPct val="100000"/>
              </a:lnSpc>
              <a:spcBef>
                <a:spcPts val="2040"/>
              </a:spcBef>
            </a:pP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Second, early engagement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provides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you the opportunity to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provide 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the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prospect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with the valuable information they need to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make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an  informed buying decision… hopefully to buy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from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you. </a:t>
            </a:r>
            <a:r>
              <a:rPr sz="1700" b="0" i="1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Now </a:t>
            </a:r>
            <a:r>
              <a:rPr sz="1700" b="0" i="1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we’re  </a:t>
            </a:r>
            <a:r>
              <a:rPr sz="1700" b="0" i="1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talking!</a:t>
            </a:r>
            <a:endParaRPr sz="1700">
              <a:latin typeface="Brandon Grotesque Light"/>
              <a:cs typeface="Brandon Grotesque Light"/>
            </a:endParaRPr>
          </a:p>
          <a:p>
            <a:pPr marL="12700" marR="5080">
              <a:lnSpc>
                <a:spcPct val="100000"/>
              </a:lnSpc>
              <a:spcBef>
                <a:spcPts val="2040"/>
              </a:spcBef>
            </a:pP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By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starting a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relationship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early in the buying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process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you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are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able to  educate the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prospect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on their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problem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or challenge, the industry  solutions available to them and why your particular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product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or  service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rocks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and is the best solution for their specific</a:t>
            </a:r>
            <a:r>
              <a:rPr sz="1700" b="0" spc="-6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needs.</a:t>
            </a:r>
            <a:endParaRPr sz="1700">
              <a:latin typeface="Brandon Grotesque Light"/>
              <a:cs typeface="Brandon Grotesque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08056" y="1650364"/>
            <a:ext cx="1706245" cy="3073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7680" marR="5080" indent="-475615" algn="r">
              <a:lnSpc>
                <a:spcPct val="100000"/>
              </a:lnSpc>
              <a:spcBef>
                <a:spcPts val="100"/>
              </a:spcBef>
            </a:pPr>
            <a:r>
              <a:rPr sz="2000" b="0" i="1" spc="-5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Early</a:t>
            </a:r>
            <a:r>
              <a:rPr sz="2000" b="0" i="1" spc="-10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engagement  gives</a:t>
            </a:r>
            <a:r>
              <a:rPr sz="2000" b="0" i="1" spc="-5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you</a:t>
            </a:r>
            <a:r>
              <a:rPr sz="2000" b="0" i="1" spc="-5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the  opportunity  to</a:t>
            </a:r>
            <a:r>
              <a:rPr sz="2000" b="0" i="1" spc="-10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provide  the</a:t>
            </a:r>
            <a:r>
              <a:rPr sz="2000" b="0" i="1" spc="-10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prospect  with</a:t>
            </a:r>
            <a:r>
              <a:rPr sz="2000" b="0" i="1" spc="-10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valuable  information</a:t>
            </a:r>
            <a:endParaRPr sz="2000">
              <a:latin typeface="Brandon Grotesque Regular"/>
              <a:cs typeface="Brandon Grotesque Regular"/>
            </a:endParaRPr>
          </a:p>
          <a:p>
            <a:pPr marL="218440" marR="5080" indent="16510" algn="r">
              <a:lnSpc>
                <a:spcPct val="100000"/>
              </a:lnSpc>
            </a:pP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needed</a:t>
            </a:r>
            <a:r>
              <a:rPr sz="2000" b="0" i="1" spc="-5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to</a:t>
            </a:r>
            <a:r>
              <a:rPr sz="2000" b="0" i="1" spc="-5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spc="-5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make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an</a:t>
            </a:r>
            <a:r>
              <a:rPr sz="2000" b="0" i="1" spc="-10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informed  buying</a:t>
            </a:r>
            <a:r>
              <a:rPr sz="2000" b="0" i="1" spc="-10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decision.</a:t>
            </a:r>
            <a:endParaRPr sz="2000">
              <a:latin typeface="Brandon Grotesque Regular"/>
              <a:cs typeface="Brandon Grotesque Regular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D2067C-27A6-40DC-857B-1F80B55697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6858000"/>
            <a:ext cx="1945364" cy="6223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1189989"/>
            <a:ext cx="5930900" cy="543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700" b="0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So how can you </a:t>
            </a:r>
            <a:r>
              <a:rPr sz="1700" b="0" spc="-5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capture prospects </a:t>
            </a:r>
            <a:r>
              <a:rPr sz="1700" b="0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early in the buying </a:t>
            </a:r>
            <a:r>
              <a:rPr sz="1700" b="0" spc="-10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process? </a:t>
            </a:r>
            <a:r>
              <a:rPr sz="1700" b="0" spc="-5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Simple.  </a:t>
            </a:r>
            <a:r>
              <a:rPr sz="1700" b="0" spc="-15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Use </a:t>
            </a:r>
            <a:r>
              <a:rPr sz="1700" b="0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these 3 </a:t>
            </a:r>
            <a:r>
              <a:rPr sz="1700" b="0" spc="-5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keys </a:t>
            </a:r>
            <a:r>
              <a:rPr sz="1700" b="0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to wrangle in </a:t>
            </a:r>
            <a:r>
              <a:rPr sz="1700" b="0" spc="-5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more </a:t>
            </a:r>
            <a:r>
              <a:rPr sz="1700" b="0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sales</a:t>
            </a:r>
            <a:r>
              <a:rPr sz="1700" b="0" spc="-60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 </a:t>
            </a:r>
            <a:r>
              <a:rPr sz="1700" b="0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leads:</a:t>
            </a:r>
            <a:endParaRPr sz="1700">
              <a:latin typeface="Brandon Grotesque Medium"/>
              <a:cs typeface="Brandon Grotesque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00" y="3780790"/>
            <a:ext cx="6147435" cy="1579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0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USE LEAD</a:t>
            </a:r>
            <a:r>
              <a:rPr sz="1700" b="0" spc="-100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 </a:t>
            </a:r>
            <a:r>
              <a:rPr sz="1700" b="0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FORMS</a:t>
            </a:r>
            <a:endParaRPr sz="1700">
              <a:latin typeface="Brandon Grotesque Medium"/>
              <a:cs typeface="Brandon Grotesque Medium"/>
            </a:endParaRPr>
          </a:p>
          <a:p>
            <a:pPr marL="12700" marR="5080">
              <a:lnSpc>
                <a:spcPct val="100000"/>
              </a:lnSpc>
            </a:pP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Make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sure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your website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isn’t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just a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pretty brochure. Sure,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you need to  cover the basics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like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info about your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product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or service, why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you’re 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different,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how to contact you etc… but you also need to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make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it easy for</a:t>
            </a:r>
            <a:r>
              <a:rPr sz="1700" b="0" spc="-7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  web visitor to give you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something. Capturing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contact information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doesn’t 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have to be a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chore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for you or your</a:t>
            </a:r>
            <a:r>
              <a:rPr sz="1700" b="0" spc="-4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prospect.</a:t>
            </a:r>
            <a:endParaRPr sz="1700">
              <a:latin typeface="Brandon Grotesque Light"/>
              <a:cs typeface="Brandon Grotesque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3038473"/>
            <a:ext cx="1461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0" spc="-15" dirty="0">
                <a:solidFill>
                  <a:srgbClr val="7C858B"/>
                </a:solidFill>
                <a:latin typeface="Brandon Grotesque Medium"/>
                <a:cs typeface="Brandon Grotesque Medium"/>
              </a:rPr>
              <a:t>Use </a:t>
            </a:r>
            <a:r>
              <a:rPr sz="1800" b="0" dirty="0">
                <a:solidFill>
                  <a:srgbClr val="7C858B"/>
                </a:solidFill>
                <a:latin typeface="Brandon Grotesque Medium"/>
                <a:cs typeface="Brandon Grotesque Medium"/>
              </a:rPr>
              <a:t>Lead</a:t>
            </a:r>
            <a:r>
              <a:rPr sz="1800" b="0" spc="-75" dirty="0">
                <a:solidFill>
                  <a:srgbClr val="7C858B"/>
                </a:solidFill>
                <a:latin typeface="Brandon Grotesque Medium"/>
                <a:cs typeface="Brandon Grotesque Medium"/>
              </a:rPr>
              <a:t> </a:t>
            </a:r>
            <a:r>
              <a:rPr sz="1800" b="0" spc="-15" dirty="0">
                <a:solidFill>
                  <a:srgbClr val="7C858B"/>
                </a:solidFill>
                <a:latin typeface="Brandon Grotesque Medium"/>
                <a:cs typeface="Brandon Grotesque Medium"/>
              </a:rPr>
              <a:t>Forms</a:t>
            </a:r>
            <a:endParaRPr sz="1800">
              <a:latin typeface="Brandon Grotesque Medium"/>
              <a:cs typeface="Brandon Grotesque 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58462" y="3038473"/>
            <a:ext cx="9829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0" spc="-5" dirty="0">
                <a:solidFill>
                  <a:srgbClr val="7C858B"/>
                </a:solidFill>
                <a:latin typeface="Brandon Grotesque Medium"/>
                <a:cs typeface="Brandon Grotesque Medium"/>
              </a:rPr>
              <a:t>Give</a:t>
            </a:r>
            <a:r>
              <a:rPr sz="1800" b="0" spc="-90" dirty="0">
                <a:solidFill>
                  <a:srgbClr val="7C858B"/>
                </a:solidFill>
                <a:latin typeface="Brandon Grotesque Medium"/>
                <a:cs typeface="Brandon Grotesque Medium"/>
              </a:rPr>
              <a:t> </a:t>
            </a:r>
            <a:r>
              <a:rPr sz="1800" b="0" spc="-35" dirty="0">
                <a:solidFill>
                  <a:srgbClr val="7C858B"/>
                </a:solidFill>
                <a:latin typeface="Brandon Grotesque Medium"/>
                <a:cs typeface="Brandon Grotesque Medium"/>
              </a:rPr>
              <a:t>Value</a:t>
            </a:r>
            <a:endParaRPr sz="1800">
              <a:latin typeface="Brandon Grotesque Medium"/>
              <a:cs typeface="Brandon Grotesque Medi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94659" y="3038473"/>
            <a:ext cx="1804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0" spc="-15" dirty="0">
                <a:solidFill>
                  <a:srgbClr val="7C858B"/>
                </a:solidFill>
                <a:latin typeface="Brandon Grotesque Medium"/>
                <a:cs typeface="Brandon Grotesque Medium"/>
              </a:rPr>
              <a:t>Don’t</a:t>
            </a:r>
            <a:r>
              <a:rPr sz="1800" b="0" spc="-85" dirty="0">
                <a:solidFill>
                  <a:srgbClr val="7C858B"/>
                </a:solidFill>
                <a:latin typeface="Brandon Grotesque Medium"/>
                <a:cs typeface="Brandon Grotesque Medium"/>
              </a:rPr>
              <a:t> </a:t>
            </a:r>
            <a:r>
              <a:rPr sz="1800" b="0" spc="-5" dirty="0">
                <a:solidFill>
                  <a:srgbClr val="7C858B"/>
                </a:solidFill>
                <a:latin typeface="Brandon Grotesque Medium"/>
                <a:cs typeface="Brandon Grotesque Medium"/>
              </a:rPr>
              <a:t>Sell...Nurture</a:t>
            </a:r>
            <a:endParaRPr sz="1800">
              <a:latin typeface="Brandon Grotesque Medium"/>
              <a:cs typeface="Brandon Grotesque Medium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47698" y="2311799"/>
            <a:ext cx="454659" cy="0"/>
          </a:xfrm>
          <a:custGeom>
            <a:avLst/>
            <a:gdLst/>
            <a:ahLst/>
            <a:cxnLst/>
            <a:rect l="l" t="t" r="r" b="b"/>
            <a:pathLst>
              <a:path w="454659">
                <a:moveTo>
                  <a:pt x="0" y="0"/>
                </a:moveTo>
                <a:lnTo>
                  <a:pt x="454050" y="0"/>
                </a:lnTo>
              </a:path>
            </a:pathLst>
          </a:custGeom>
          <a:ln w="23215">
            <a:solidFill>
              <a:srgbClr val="1AB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62736" y="2428552"/>
            <a:ext cx="339090" cy="0"/>
          </a:xfrm>
          <a:custGeom>
            <a:avLst/>
            <a:gdLst/>
            <a:ahLst/>
            <a:cxnLst/>
            <a:rect l="l" t="t" r="r" b="b"/>
            <a:pathLst>
              <a:path w="339090">
                <a:moveTo>
                  <a:pt x="0" y="0"/>
                </a:moveTo>
                <a:lnTo>
                  <a:pt x="339001" y="0"/>
                </a:lnTo>
              </a:path>
            </a:pathLst>
          </a:custGeom>
          <a:ln w="23215">
            <a:solidFill>
              <a:srgbClr val="1AB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62736" y="2544593"/>
            <a:ext cx="339090" cy="0"/>
          </a:xfrm>
          <a:custGeom>
            <a:avLst/>
            <a:gdLst/>
            <a:ahLst/>
            <a:cxnLst/>
            <a:rect l="l" t="t" r="r" b="b"/>
            <a:pathLst>
              <a:path w="339090">
                <a:moveTo>
                  <a:pt x="0" y="0"/>
                </a:moveTo>
                <a:lnTo>
                  <a:pt x="339001" y="0"/>
                </a:lnTo>
              </a:path>
            </a:pathLst>
          </a:custGeom>
          <a:ln w="23215">
            <a:solidFill>
              <a:srgbClr val="1AB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62736" y="2660644"/>
            <a:ext cx="339090" cy="0"/>
          </a:xfrm>
          <a:custGeom>
            <a:avLst/>
            <a:gdLst/>
            <a:ahLst/>
            <a:cxnLst/>
            <a:rect l="l" t="t" r="r" b="b"/>
            <a:pathLst>
              <a:path w="339090">
                <a:moveTo>
                  <a:pt x="0" y="0"/>
                </a:moveTo>
                <a:lnTo>
                  <a:pt x="339001" y="0"/>
                </a:lnTo>
              </a:path>
            </a:pathLst>
          </a:custGeom>
          <a:ln w="23215">
            <a:solidFill>
              <a:srgbClr val="1AB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44191" y="2416006"/>
            <a:ext cx="23495" cy="24765"/>
          </a:xfrm>
          <a:custGeom>
            <a:avLst/>
            <a:gdLst/>
            <a:ahLst/>
            <a:cxnLst/>
            <a:rect l="l" t="t" r="r" b="b"/>
            <a:pathLst>
              <a:path w="23494" h="24764">
                <a:moveTo>
                  <a:pt x="15201" y="0"/>
                </a:moveTo>
                <a:lnTo>
                  <a:pt x="7823" y="0"/>
                </a:lnTo>
                <a:lnTo>
                  <a:pt x="3225" y="4406"/>
                </a:lnTo>
                <a:lnTo>
                  <a:pt x="1155" y="6489"/>
                </a:lnTo>
                <a:lnTo>
                  <a:pt x="0" y="9512"/>
                </a:lnTo>
                <a:lnTo>
                  <a:pt x="0" y="15544"/>
                </a:lnTo>
                <a:lnTo>
                  <a:pt x="1155" y="18567"/>
                </a:lnTo>
                <a:lnTo>
                  <a:pt x="5537" y="22974"/>
                </a:lnTo>
                <a:lnTo>
                  <a:pt x="8521" y="24142"/>
                </a:lnTo>
                <a:lnTo>
                  <a:pt x="14503" y="24142"/>
                </a:lnTo>
                <a:lnTo>
                  <a:pt x="17513" y="22974"/>
                </a:lnTo>
                <a:lnTo>
                  <a:pt x="19583" y="20891"/>
                </a:lnTo>
                <a:lnTo>
                  <a:pt x="21653" y="18567"/>
                </a:lnTo>
                <a:lnTo>
                  <a:pt x="23025" y="15544"/>
                </a:lnTo>
                <a:lnTo>
                  <a:pt x="23025" y="9512"/>
                </a:lnTo>
                <a:lnTo>
                  <a:pt x="21653" y="6489"/>
                </a:lnTo>
                <a:lnTo>
                  <a:pt x="15201" y="0"/>
                </a:lnTo>
                <a:close/>
              </a:path>
            </a:pathLst>
          </a:custGeom>
          <a:solidFill>
            <a:srgbClr val="1ABA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44191" y="2531816"/>
            <a:ext cx="23495" cy="24765"/>
          </a:xfrm>
          <a:custGeom>
            <a:avLst/>
            <a:gdLst/>
            <a:ahLst/>
            <a:cxnLst/>
            <a:rect l="l" t="t" r="r" b="b"/>
            <a:pathLst>
              <a:path w="23494" h="24764">
                <a:moveTo>
                  <a:pt x="7823" y="0"/>
                </a:moveTo>
                <a:lnTo>
                  <a:pt x="1155" y="6730"/>
                </a:lnTo>
                <a:lnTo>
                  <a:pt x="0" y="9753"/>
                </a:lnTo>
                <a:lnTo>
                  <a:pt x="0" y="15786"/>
                </a:lnTo>
                <a:lnTo>
                  <a:pt x="1155" y="18580"/>
                </a:lnTo>
                <a:lnTo>
                  <a:pt x="3454" y="21132"/>
                </a:lnTo>
                <a:lnTo>
                  <a:pt x="5537" y="23215"/>
                </a:lnTo>
                <a:lnTo>
                  <a:pt x="8521" y="24383"/>
                </a:lnTo>
                <a:lnTo>
                  <a:pt x="14503" y="24383"/>
                </a:lnTo>
                <a:lnTo>
                  <a:pt x="17513" y="23215"/>
                </a:lnTo>
                <a:lnTo>
                  <a:pt x="19583" y="20891"/>
                </a:lnTo>
                <a:lnTo>
                  <a:pt x="21882" y="18808"/>
                </a:lnTo>
                <a:lnTo>
                  <a:pt x="23025" y="15786"/>
                </a:lnTo>
                <a:lnTo>
                  <a:pt x="23025" y="9753"/>
                </a:lnTo>
                <a:lnTo>
                  <a:pt x="21882" y="6730"/>
                </a:lnTo>
                <a:lnTo>
                  <a:pt x="19583" y="4648"/>
                </a:lnTo>
                <a:lnTo>
                  <a:pt x="15430" y="241"/>
                </a:lnTo>
                <a:lnTo>
                  <a:pt x="7823" y="0"/>
                </a:lnTo>
                <a:close/>
              </a:path>
            </a:pathLst>
          </a:custGeom>
          <a:solidFill>
            <a:srgbClr val="1ABA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44191" y="2647867"/>
            <a:ext cx="23495" cy="24765"/>
          </a:xfrm>
          <a:custGeom>
            <a:avLst/>
            <a:gdLst/>
            <a:ahLst/>
            <a:cxnLst/>
            <a:rect l="l" t="t" r="r" b="b"/>
            <a:pathLst>
              <a:path w="23494" h="24764">
                <a:moveTo>
                  <a:pt x="7823" y="0"/>
                </a:moveTo>
                <a:lnTo>
                  <a:pt x="1155" y="6730"/>
                </a:lnTo>
                <a:lnTo>
                  <a:pt x="0" y="9753"/>
                </a:lnTo>
                <a:lnTo>
                  <a:pt x="0" y="15786"/>
                </a:lnTo>
                <a:lnTo>
                  <a:pt x="1155" y="18580"/>
                </a:lnTo>
                <a:lnTo>
                  <a:pt x="3454" y="21132"/>
                </a:lnTo>
                <a:lnTo>
                  <a:pt x="5537" y="23215"/>
                </a:lnTo>
                <a:lnTo>
                  <a:pt x="8521" y="24383"/>
                </a:lnTo>
                <a:lnTo>
                  <a:pt x="14503" y="24383"/>
                </a:lnTo>
                <a:lnTo>
                  <a:pt x="17513" y="23215"/>
                </a:lnTo>
                <a:lnTo>
                  <a:pt x="19583" y="20891"/>
                </a:lnTo>
                <a:lnTo>
                  <a:pt x="21882" y="18808"/>
                </a:lnTo>
                <a:lnTo>
                  <a:pt x="23025" y="15786"/>
                </a:lnTo>
                <a:lnTo>
                  <a:pt x="23025" y="9753"/>
                </a:lnTo>
                <a:lnTo>
                  <a:pt x="21882" y="6730"/>
                </a:lnTo>
                <a:lnTo>
                  <a:pt x="19583" y="4648"/>
                </a:lnTo>
                <a:lnTo>
                  <a:pt x="15430" y="241"/>
                </a:lnTo>
                <a:lnTo>
                  <a:pt x="7823" y="0"/>
                </a:lnTo>
                <a:close/>
              </a:path>
            </a:pathLst>
          </a:custGeom>
          <a:solidFill>
            <a:srgbClr val="1ABA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29261" y="2160691"/>
            <a:ext cx="691515" cy="696595"/>
          </a:xfrm>
          <a:custGeom>
            <a:avLst/>
            <a:gdLst/>
            <a:ahLst/>
            <a:cxnLst/>
            <a:rect l="l" t="t" r="r" b="b"/>
            <a:pathLst>
              <a:path w="691515" h="696594">
                <a:moveTo>
                  <a:pt x="610387" y="0"/>
                </a:moveTo>
                <a:lnTo>
                  <a:pt x="80619" y="0"/>
                </a:lnTo>
                <a:lnTo>
                  <a:pt x="49270" y="6395"/>
                </a:lnTo>
                <a:lnTo>
                  <a:pt x="23641" y="23823"/>
                </a:lnTo>
                <a:lnTo>
                  <a:pt x="6346" y="49650"/>
                </a:lnTo>
                <a:lnTo>
                  <a:pt x="0" y="81241"/>
                </a:lnTo>
                <a:lnTo>
                  <a:pt x="0" y="615073"/>
                </a:lnTo>
                <a:lnTo>
                  <a:pt x="6346" y="646664"/>
                </a:lnTo>
                <a:lnTo>
                  <a:pt x="23641" y="672491"/>
                </a:lnTo>
                <a:lnTo>
                  <a:pt x="49270" y="689920"/>
                </a:lnTo>
                <a:lnTo>
                  <a:pt x="80619" y="696315"/>
                </a:lnTo>
                <a:lnTo>
                  <a:pt x="610387" y="696315"/>
                </a:lnTo>
                <a:lnTo>
                  <a:pt x="641736" y="689920"/>
                </a:lnTo>
                <a:lnTo>
                  <a:pt x="666471" y="673100"/>
                </a:lnTo>
                <a:lnTo>
                  <a:pt x="80619" y="673100"/>
                </a:lnTo>
                <a:lnTo>
                  <a:pt x="58225" y="668532"/>
                </a:lnTo>
                <a:lnTo>
                  <a:pt x="39916" y="656083"/>
                </a:lnTo>
                <a:lnTo>
                  <a:pt x="27559" y="637636"/>
                </a:lnTo>
                <a:lnTo>
                  <a:pt x="23025" y="615073"/>
                </a:lnTo>
                <a:lnTo>
                  <a:pt x="23025" y="81241"/>
                </a:lnTo>
                <a:lnTo>
                  <a:pt x="27559" y="58673"/>
                </a:lnTo>
                <a:lnTo>
                  <a:pt x="39916" y="40227"/>
                </a:lnTo>
                <a:lnTo>
                  <a:pt x="58225" y="27781"/>
                </a:lnTo>
                <a:lnTo>
                  <a:pt x="80619" y="23215"/>
                </a:lnTo>
                <a:lnTo>
                  <a:pt x="666471" y="23215"/>
                </a:lnTo>
                <a:lnTo>
                  <a:pt x="641736" y="6395"/>
                </a:lnTo>
                <a:lnTo>
                  <a:pt x="610387" y="0"/>
                </a:lnTo>
                <a:close/>
              </a:path>
              <a:path w="691515" h="696594">
                <a:moveTo>
                  <a:pt x="666471" y="23215"/>
                </a:moveTo>
                <a:lnTo>
                  <a:pt x="610387" y="23215"/>
                </a:lnTo>
                <a:lnTo>
                  <a:pt x="632779" y="27781"/>
                </a:lnTo>
                <a:lnTo>
                  <a:pt x="651084" y="40227"/>
                </a:lnTo>
                <a:lnTo>
                  <a:pt x="663436" y="58673"/>
                </a:lnTo>
                <a:lnTo>
                  <a:pt x="667969" y="81241"/>
                </a:lnTo>
                <a:lnTo>
                  <a:pt x="667969" y="615073"/>
                </a:lnTo>
                <a:lnTo>
                  <a:pt x="663436" y="637636"/>
                </a:lnTo>
                <a:lnTo>
                  <a:pt x="651084" y="656083"/>
                </a:lnTo>
                <a:lnTo>
                  <a:pt x="632779" y="668532"/>
                </a:lnTo>
                <a:lnTo>
                  <a:pt x="610387" y="673100"/>
                </a:lnTo>
                <a:lnTo>
                  <a:pt x="666471" y="673100"/>
                </a:lnTo>
                <a:lnTo>
                  <a:pt x="667365" y="672491"/>
                </a:lnTo>
                <a:lnTo>
                  <a:pt x="684660" y="646664"/>
                </a:lnTo>
                <a:lnTo>
                  <a:pt x="691007" y="615073"/>
                </a:lnTo>
                <a:lnTo>
                  <a:pt x="691007" y="81241"/>
                </a:lnTo>
                <a:lnTo>
                  <a:pt x="684660" y="49650"/>
                </a:lnTo>
                <a:lnTo>
                  <a:pt x="667365" y="23823"/>
                </a:lnTo>
                <a:lnTo>
                  <a:pt x="666471" y="23215"/>
                </a:lnTo>
                <a:close/>
              </a:path>
            </a:pathLst>
          </a:custGeom>
          <a:solidFill>
            <a:srgbClr val="1ABA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964718" y="2159769"/>
            <a:ext cx="568960" cy="697230"/>
          </a:xfrm>
          <a:custGeom>
            <a:avLst/>
            <a:gdLst/>
            <a:ahLst/>
            <a:cxnLst/>
            <a:rect l="l" t="t" r="r" b="b"/>
            <a:pathLst>
              <a:path w="568960" h="697230">
                <a:moveTo>
                  <a:pt x="287769" y="0"/>
                </a:moveTo>
                <a:lnTo>
                  <a:pt x="281406" y="0"/>
                </a:lnTo>
                <a:lnTo>
                  <a:pt x="1396" y="235673"/>
                </a:lnTo>
                <a:lnTo>
                  <a:pt x="0" y="240842"/>
                </a:lnTo>
                <a:lnTo>
                  <a:pt x="3378" y="250088"/>
                </a:lnTo>
                <a:lnTo>
                  <a:pt x="7772" y="253161"/>
                </a:lnTo>
                <a:lnTo>
                  <a:pt x="167131" y="253161"/>
                </a:lnTo>
                <a:lnTo>
                  <a:pt x="112166" y="684034"/>
                </a:lnTo>
                <a:lnTo>
                  <a:pt x="111759" y="687374"/>
                </a:lnTo>
                <a:lnTo>
                  <a:pt x="112788" y="690727"/>
                </a:lnTo>
                <a:lnTo>
                  <a:pt x="117220" y="695782"/>
                </a:lnTo>
                <a:lnTo>
                  <a:pt x="120421" y="697217"/>
                </a:lnTo>
                <a:lnTo>
                  <a:pt x="451815" y="697217"/>
                </a:lnTo>
                <a:lnTo>
                  <a:pt x="457047" y="691984"/>
                </a:lnTo>
                <a:lnTo>
                  <a:pt x="457047" y="683856"/>
                </a:lnTo>
                <a:lnTo>
                  <a:pt x="456704" y="682282"/>
                </a:lnTo>
                <a:lnTo>
                  <a:pt x="456082" y="680847"/>
                </a:lnTo>
                <a:lnTo>
                  <a:pt x="455185" y="673811"/>
                </a:lnTo>
                <a:lnTo>
                  <a:pt x="137071" y="673811"/>
                </a:lnTo>
                <a:lnTo>
                  <a:pt x="192036" y="242938"/>
                </a:lnTo>
                <a:lnTo>
                  <a:pt x="192443" y="239598"/>
                </a:lnTo>
                <a:lnTo>
                  <a:pt x="191414" y="236245"/>
                </a:lnTo>
                <a:lnTo>
                  <a:pt x="186982" y="231203"/>
                </a:lnTo>
                <a:lnTo>
                  <a:pt x="183781" y="229743"/>
                </a:lnTo>
                <a:lnTo>
                  <a:pt x="44767" y="229743"/>
                </a:lnTo>
                <a:lnTo>
                  <a:pt x="284568" y="27940"/>
                </a:lnTo>
                <a:lnTo>
                  <a:pt x="320883" y="27940"/>
                </a:lnTo>
                <a:lnTo>
                  <a:pt x="287769" y="0"/>
                </a:lnTo>
                <a:close/>
              </a:path>
              <a:path w="568960" h="697230">
                <a:moveTo>
                  <a:pt x="320883" y="27940"/>
                </a:moveTo>
                <a:lnTo>
                  <a:pt x="284568" y="27940"/>
                </a:lnTo>
                <a:lnTo>
                  <a:pt x="523925" y="229743"/>
                </a:lnTo>
                <a:lnTo>
                  <a:pt x="384886" y="229743"/>
                </a:lnTo>
                <a:lnTo>
                  <a:pt x="381685" y="231203"/>
                </a:lnTo>
                <a:lnTo>
                  <a:pt x="377253" y="236245"/>
                </a:lnTo>
                <a:lnTo>
                  <a:pt x="376224" y="239598"/>
                </a:lnTo>
                <a:lnTo>
                  <a:pt x="376631" y="242938"/>
                </a:lnTo>
                <a:lnTo>
                  <a:pt x="431596" y="673811"/>
                </a:lnTo>
                <a:lnTo>
                  <a:pt x="455185" y="673811"/>
                </a:lnTo>
                <a:lnTo>
                  <a:pt x="401535" y="253161"/>
                </a:lnTo>
                <a:lnTo>
                  <a:pt x="560895" y="253161"/>
                </a:lnTo>
                <a:lnTo>
                  <a:pt x="565289" y="250088"/>
                </a:lnTo>
                <a:lnTo>
                  <a:pt x="568667" y="240842"/>
                </a:lnTo>
                <a:lnTo>
                  <a:pt x="567270" y="235673"/>
                </a:lnTo>
                <a:lnTo>
                  <a:pt x="320883" y="2794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965706" y="2435928"/>
            <a:ext cx="133985" cy="23495"/>
          </a:xfrm>
          <a:custGeom>
            <a:avLst/>
            <a:gdLst/>
            <a:ahLst/>
            <a:cxnLst/>
            <a:rect l="l" t="t" r="r" b="b"/>
            <a:pathLst>
              <a:path w="133985" h="23494">
                <a:moveTo>
                  <a:pt x="128447" y="0"/>
                </a:moveTo>
                <a:lnTo>
                  <a:pt x="5232" y="0"/>
                </a:lnTo>
                <a:lnTo>
                  <a:pt x="0" y="5232"/>
                </a:lnTo>
                <a:lnTo>
                  <a:pt x="0" y="18186"/>
                </a:lnTo>
                <a:lnTo>
                  <a:pt x="5232" y="23418"/>
                </a:lnTo>
                <a:lnTo>
                  <a:pt x="128447" y="23418"/>
                </a:lnTo>
                <a:lnTo>
                  <a:pt x="133680" y="18186"/>
                </a:lnTo>
                <a:lnTo>
                  <a:pt x="133680" y="5232"/>
                </a:lnTo>
                <a:lnTo>
                  <a:pt x="128447" y="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398450" y="2435931"/>
            <a:ext cx="135890" cy="23495"/>
          </a:xfrm>
          <a:custGeom>
            <a:avLst/>
            <a:gdLst/>
            <a:ahLst/>
            <a:cxnLst/>
            <a:rect l="l" t="t" r="r" b="b"/>
            <a:pathLst>
              <a:path w="135889" h="23494">
                <a:moveTo>
                  <a:pt x="130302" y="0"/>
                </a:moveTo>
                <a:lnTo>
                  <a:pt x="5232" y="0"/>
                </a:lnTo>
                <a:lnTo>
                  <a:pt x="0" y="5232"/>
                </a:lnTo>
                <a:lnTo>
                  <a:pt x="0" y="18173"/>
                </a:lnTo>
                <a:lnTo>
                  <a:pt x="5232" y="23418"/>
                </a:lnTo>
                <a:lnTo>
                  <a:pt x="130302" y="23418"/>
                </a:lnTo>
                <a:lnTo>
                  <a:pt x="135534" y="18173"/>
                </a:lnTo>
                <a:lnTo>
                  <a:pt x="135534" y="5232"/>
                </a:lnTo>
                <a:lnTo>
                  <a:pt x="130302" y="0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190778" y="2529022"/>
            <a:ext cx="115570" cy="215900"/>
          </a:xfrm>
          <a:custGeom>
            <a:avLst/>
            <a:gdLst/>
            <a:ahLst/>
            <a:cxnLst/>
            <a:rect l="l" t="t" r="r" b="b"/>
            <a:pathLst>
              <a:path w="115570" h="215900">
                <a:moveTo>
                  <a:pt x="15976" y="149631"/>
                </a:moveTo>
                <a:lnTo>
                  <a:pt x="8572" y="150050"/>
                </a:lnTo>
                <a:lnTo>
                  <a:pt x="0" y="159753"/>
                </a:lnTo>
                <a:lnTo>
                  <a:pt x="457" y="167144"/>
                </a:lnTo>
                <a:lnTo>
                  <a:pt x="37860" y="190136"/>
                </a:lnTo>
                <a:lnTo>
                  <a:pt x="49403" y="193293"/>
                </a:lnTo>
                <a:lnTo>
                  <a:pt x="49403" y="210108"/>
                </a:lnTo>
                <a:lnTo>
                  <a:pt x="54635" y="215341"/>
                </a:lnTo>
                <a:lnTo>
                  <a:pt x="67576" y="215341"/>
                </a:lnTo>
                <a:lnTo>
                  <a:pt x="72821" y="210108"/>
                </a:lnTo>
                <a:lnTo>
                  <a:pt x="72821" y="193509"/>
                </a:lnTo>
                <a:lnTo>
                  <a:pt x="89657" y="187224"/>
                </a:lnTo>
                <a:lnTo>
                  <a:pt x="103095" y="176422"/>
                </a:lnTo>
                <a:lnTo>
                  <a:pt x="106269" y="171322"/>
                </a:lnTo>
                <a:lnTo>
                  <a:pt x="61112" y="171322"/>
                </a:lnTo>
                <a:lnTo>
                  <a:pt x="51497" y="169973"/>
                </a:lnTo>
                <a:lnTo>
                  <a:pt x="40771" y="166273"/>
                </a:lnTo>
                <a:lnTo>
                  <a:pt x="30138" y="160741"/>
                </a:lnTo>
                <a:lnTo>
                  <a:pt x="20802" y="153898"/>
                </a:lnTo>
                <a:lnTo>
                  <a:pt x="15976" y="149631"/>
                </a:lnTo>
                <a:close/>
              </a:path>
              <a:path w="115570" h="215900">
                <a:moveTo>
                  <a:pt x="67576" y="0"/>
                </a:moveTo>
                <a:lnTo>
                  <a:pt x="54635" y="0"/>
                </a:lnTo>
                <a:lnTo>
                  <a:pt x="49403" y="5232"/>
                </a:lnTo>
                <a:lnTo>
                  <a:pt x="49403" y="21831"/>
                </a:lnTo>
                <a:lnTo>
                  <a:pt x="32559" y="28109"/>
                </a:lnTo>
                <a:lnTo>
                  <a:pt x="19118" y="38909"/>
                </a:lnTo>
                <a:lnTo>
                  <a:pt x="10217" y="53210"/>
                </a:lnTo>
                <a:lnTo>
                  <a:pt x="6997" y="69989"/>
                </a:lnTo>
                <a:lnTo>
                  <a:pt x="12593" y="90692"/>
                </a:lnTo>
                <a:lnTo>
                  <a:pt x="26150" y="104725"/>
                </a:lnTo>
                <a:lnTo>
                  <a:pt x="42825" y="113618"/>
                </a:lnTo>
                <a:lnTo>
                  <a:pt x="57772" y="118897"/>
                </a:lnTo>
                <a:lnTo>
                  <a:pt x="75957" y="125857"/>
                </a:lnTo>
                <a:lnTo>
                  <a:pt x="86223" y="132881"/>
                </a:lnTo>
                <a:lnTo>
                  <a:pt x="90769" y="139526"/>
                </a:lnTo>
                <a:lnTo>
                  <a:pt x="91795" y="145351"/>
                </a:lnTo>
                <a:lnTo>
                  <a:pt x="89380" y="155453"/>
                </a:lnTo>
                <a:lnTo>
                  <a:pt x="82797" y="163709"/>
                </a:lnTo>
                <a:lnTo>
                  <a:pt x="73043" y="169279"/>
                </a:lnTo>
                <a:lnTo>
                  <a:pt x="61112" y="171322"/>
                </a:lnTo>
                <a:lnTo>
                  <a:pt x="106269" y="171322"/>
                </a:lnTo>
                <a:lnTo>
                  <a:pt x="111994" y="162123"/>
                </a:lnTo>
                <a:lnTo>
                  <a:pt x="115214" y="145351"/>
                </a:lnTo>
                <a:lnTo>
                  <a:pt x="109050" y="123962"/>
                </a:lnTo>
                <a:lnTo>
                  <a:pt x="94564" y="109618"/>
                </a:lnTo>
                <a:lnTo>
                  <a:pt x="77763" y="100929"/>
                </a:lnTo>
                <a:lnTo>
                  <a:pt x="64655" y="96507"/>
                </a:lnTo>
                <a:lnTo>
                  <a:pt x="47313" y="89861"/>
                </a:lnTo>
                <a:lnTo>
                  <a:pt x="36871" y="83367"/>
                </a:lnTo>
                <a:lnTo>
                  <a:pt x="31758" y="76813"/>
                </a:lnTo>
                <a:lnTo>
                  <a:pt x="30403" y="69989"/>
                </a:lnTo>
                <a:lnTo>
                  <a:pt x="32819" y="59886"/>
                </a:lnTo>
                <a:lnTo>
                  <a:pt x="39404" y="51625"/>
                </a:lnTo>
                <a:lnTo>
                  <a:pt x="49166" y="46050"/>
                </a:lnTo>
                <a:lnTo>
                  <a:pt x="61112" y="44005"/>
                </a:lnTo>
                <a:lnTo>
                  <a:pt x="107007" y="44005"/>
                </a:lnTo>
                <a:lnTo>
                  <a:pt x="101119" y="36768"/>
                </a:lnTo>
                <a:lnTo>
                  <a:pt x="92854" y="30133"/>
                </a:lnTo>
                <a:lnTo>
                  <a:pt x="83310" y="25171"/>
                </a:lnTo>
                <a:lnTo>
                  <a:pt x="72821" y="22009"/>
                </a:lnTo>
                <a:lnTo>
                  <a:pt x="72821" y="5232"/>
                </a:lnTo>
                <a:lnTo>
                  <a:pt x="67576" y="0"/>
                </a:lnTo>
                <a:close/>
              </a:path>
              <a:path w="115570" h="215900">
                <a:moveTo>
                  <a:pt x="107007" y="44005"/>
                </a:moveTo>
                <a:lnTo>
                  <a:pt x="61112" y="44005"/>
                </a:lnTo>
                <a:lnTo>
                  <a:pt x="69304" y="44952"/>
                </a:lnTo>
                <a:lnTo>
                  <a:pt x="76788" y="47667"/>
                </a:lnTo>
                <a:lnTo>
                  <a:pt x="83184" y="51961"/>
                </a:lnTo>
                <a:lnTo>
                  <a:pt x="88112" y="57645"/>
                </a:lnTo>
                <a:lnTo>
                  <a:pt x="91592" y="63080"/>
                </a:lnTo>
                <a:lnTo>
                  <a:pt x="98907" y="64592"/>
                </a:lnTo>
                <a:lnTo>
                  <a:pt x="109715" y="57632"/>
                </a:lnTo>
                <a:lnTo>
                  <a:pt x="111302" y="50393"/>
                </a:lnTo>
                <a:lnTo>
                  <a:pt x="107772" y="44945"/>
                </a:lnTo>
                <a:lnTo>
                  <a:pt x="107007" y="44005"/>
                </a:lnTo>
                <a:close/>
              </a:path>
            </a:pathLst>
          </a:custGeom>
          <a:solidFill>
            <a:srgbClr val="C03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249966" y="2160297"/>
            <a:ext cx="493395" cy="427355"/>
          </a:xfrm>
          <a:custGeom>
            <a:avLst/>
            <a:gdLst/>
            <a:ahLst/>
            <a:cxnLst/>
            <a:rect l="l" t="t" r="r" b="b"/>
            <a:pathLst>
              <a:path w="493395" h="427355">
                <a:moveTo>
                  <a:pt x="248450" y="268033"/>
                </a:moveTo>
                <a:lnTo>
                  <a:pt x="223888" y="268033"/>
                </a:lnTo>
                <a:lnTo>
                  <a:pt x="226034" y="284848"/>
                </a:lnTo>
                <a:lnTo>
                  <a:pt x="229295" y="304169"/>
                </a:lnTo>
                <a:lnTo>
                  <a:pt x="234078" y="325942"/>
                </a:lnTo>
                <a:lnTo>
                  <a:pt x="240626" y="349135"/>
                </a:lnTo>
                <a:lnTo>
                  <a:pt x="243748" y="362253"/>
                </a:lnTo>
                <a:lnTo>
                  <a:pt x="245414" y="377488"/>
                </a:lnTo>
                <a:lnTo>
                  <a:pt x="245623" y="394780"/>
                </a:lnTo>
                <a:lnTo>
                  <a:pt x="244373" y="414070"/>
                </a:lnTo>
                <a:lnTo>
                  <a:pt x="243738" y="420636"/>
                </a:lnTo>
                <a:lnTo>
                  <a:pt x="248653" y="426466"/>
                </a:lnTo>
                <a:lnTo>
                  <a:pt x="255333" y="427088"/>
                </a:lnTo>
                <a:lnTo>
                  <a:pt x="255727" y="427139"/>
                </a:lnTo>
                <a:lnTo>
                  <a:pt x="256108" y="427151"/>
                </a:lnTo>
                <a:lnTo>
                  <a:pt x="262686" y="427151"/>
                </a:lnTo>
                <a:lnTo>
                  <a:pt x="267995" y="422516"/>
                </a:lnTo>
                <a:lnTo>
                  <a:pt x="268604" y="416331"/>
                </a:lnTo>
                <a:lnTo>
                  <a:pt x="269950" y="394664"/>
                </a:lnTo>
                <a:lnTo>
                  <a:pt x="269606" y="375008"/>
                </a:lnTo>
                <a:lnTo>
                  <a:pt x="267574" y="357434"/>
                </a:lnTo>
                <a:lnTo>
                  <a:pt x="263855" y="342010"/>
                </a:lnTo>
                <a:lnTo>
                  <a:pt x="257540" y="319502"/>
                </a:lnTo>
                <a:lnTo>
                  <a:pt x="252940" y="298176"/>
                </a:lnTo>
                <a:lnTo>
                  <a:pt x="249846" y="279381"/>
                </a:lnTo>
                <a:lnTo>
                  <a:pt x="248450" y="268033"/>
                </a:lnTo>
                <a:close/>
              </a:path>
              <a:path w="493395" h="427355">
                <a:moveTo>
                  <a:pt x="85610" y="126060"/>
                </a:moveTo>
                <a:lnTo>
                  <a:pt x="33218" y="128935"/>
                </a:lnTo>
                <a:lnTo>
                  <a:pt x="0" y="143509"/>
                </a:lnTo>
                <a:lnTo>
                  <a:pt x="838" y="146710"/>
                </a:lnTo>
                <a:lnTo>
                  <a:pt x="22397" y="203450"/>
                </a:lnTo>
                <a:lnTo>
                  <a:pt x="49417" y="247982"/>
                </a:lnTo>
                <a:lnTo>
                  <a:pt x="88636" y="284848"/>
                </a:lnTo>
                <a:lnTo>
                  <a:pt x="141084" y="300215"/>
                </a:lnTo>
                <a:lnTo>
                  <a:pt x="161094" y="298176"/>
                </a:lnTo>
                <a:lnTo>
                  <a:pt x="181600" y="292096"/>
                </a:lnTo>
                <a:lnTo>
                  <a:pt x="202549" y="282030"/>
                </a:lnTo>
                <a:lnTo>
                  <a:pt x="211226" y="276339"/>
                </a:lnTo>
                <a:lnTo>
                  <a:pt x="141084" y="276339"/>
                </a:lnTo>
                <a:lnTo>
                  <a:pt x="97521" y="261897"/>
                </a:lnTo>
                <a:lnTo>
                  <a:pt x="64489" y="227606"/>
                </a:lnTo>
                <a:lnTo>
                  <a:pt x="41570" y="186985"/>
                </a:lnTo>
                <a:lnTo>
                  <a:pt x="28346" y="153555"/>
                </a:lnTo>
                <a:lnTo>
                  <a:pt x="61566" y="150604"/>
                </a:lnTo>
                <a:lnTo>
                  <a:pt x="201036" y="150400"/>
                </a:lnTo>
                <a:lnTo>
                  <a:pt x="200807" y="150218"/>
                </a:lnTo>
                <a:lnTo>
                  <a:pt x="169824" y="136885"/>
                </a:lnTo>
                <a:lnTo>
                  <a:pt x="131354" y="128788"/>
                </a:lnTo>
                <a:lnTo>
                  <a:pt x="85610" y="126060"/>
                </a:lnTo>
                <a:close/>
              </a:path>
              <a:path w="493395" h="427355">
                <a:moveTo>
                  <a:pt x="344507" y="263588"/>
                </a:moveTo>
                <a:lnTo>
                  <a:pt x="247903" y="263588"/>
                </a:lnTo>
                <a:lnTo>
                  <a:pt x="274797" y="274273"/>
                </a:lnTo>
                <a:lnTo>
                  <a:pt x="300354" y="282043"/>
                </a:lnTo>
                <a:lnTo>
                  <a:pt x="324474" y="286786"/>
                </a:lnTo>
                <a:lnTo>
                  <a:pt x="347052" y="288391"/>
                </a:lnTo>
                <a:lnTo>
                  <a:pt x="373743" y="285941"/>
                </a:lnTo>
                <a:lnTo>
                  <a:pt x="397987" y="278614"/>
                </a:lnTo>
                <a:lnTo>
                  <a:pt x="419710" y="266440"/>
                </a:lnTo>
                <a:lnTo>
                  <a:pt x="422031" y="264379"/>
                </a:lnTo>
                <a:lnTo>
                  <a:pt x="350770" y="264379"/>
                </a:lnTo>
                <a:lnTo>
                  <a:pt x="344507" y="263588"/>
                </a:lnTo>
                <a:close/>
              </a:path>
              <a:path w="493395" h="427355">
                <a:moveTo>
                  <a:pt x="108978" y="192900"/>
                </a:moveTo>
                <a:lnTo>
                  <a:pt x="102971" y="197827"/>
                </a:lnTo>
                <a:lnTo>
                  <a:pt x="102133" y="210959"/>
                </a:lnTo>
                <a:lnTo>
                  <a:pt x="107226" y="216623"/>
                </a:lnTo>
                <a:lnTo>
                  <a:pt x="113944" y="217030"/>
                </a:lnTo>
                <a:lnTo>
                  <a:pt x="134870" y="219190"/>
                </a:lnTo>
                <a:lnTo>
                  <a:pt x="162515" y="224070"/>
                </a:lnTo>
                <a:lnTo>
                  <a:pt x="191275" y="232158"/>
                </a:lnTo>
                <a:lnTo>
                  <a:pt x="215544" y="243941"/>
                </a:lnTo>
                <a:lnTo>
                  <a:pt x="195864" y="257962"/>
                </a:lnTo>
                <a:lnTo>
                  <a:pt x="176852" y="268103"/>
                </a:lnTo>
                <a:lnTo>
                  <a:pt x="158571" y="274263"/>
                </a:lnTo>
                <a:lnTo>
                  <a:pt x="141084" y="276339"/>
                </a:lnTo>
                <a:lnTo>
                  <a:pt x="211226" y="276339"/>
                </a:lnTo>
                <a:lnTo>
                  <a:pt x="223888" y="268033"/>
                </a:lnTo>
                <a:lnTo>
                  <a:pt x="248450" y="268033"/>
                </a:lnTo>
                <a:lnTo>
                  <a:pt x="247903" y="263588"/>
                </a:lnTo>
                <a:lnTo>
                  <a:pt x="344507" y="263588"/>
                </a:lnTo>
                <a:lnTo>
                  <a:pt x="304436" y="258530"/>
                </a:lnTo>
                <a:lnTo>
                  <a:pt x="250596" y="238696"/>
                </a:lnTo>
                <a:lnTo>
                  <a:pt x="260124" y="222915"/>
                </a:lnTo>
                <a:lnTo>
                  <a:pt x="264058" y="217779"/>
                </a:lnTo>
                <a:lnTo>
                  <a:pt x="218274" y="217779"/>
                </a:lnTo>
                <a:lnTo>
                  <a:pt x="187006" y="205554"/>
                </a:lnTo>
                <a:lnTo>
                  <a:pt x="155287" y="198153"/>
                </a:lnTo>
                <a:lnTo>
                  <a:pt x="129347" y="194421"/>
                </a:lnTo>
                <a:lnTo>
                  <a:pt x="115417" y="193205"/>
                </a:lnTo>
                <a:lnTo>
                  <a:pt x="108978" y="192900"/>
                </a:lnTo>
                <a:close/>
              </a:path>
              <a:path w="493395" h="427355">
                <a:moveTo>
                  <a:pt x="492346" y="26593"/>
                </a:moveTo>
                <a:lnTo>
                  <a:pt x="468007" y="26593"/>
                </a:lnTo>
                <a:lnTo>
                  <a:pt x="468683" y="67326"/>
                </a:lnTo>
                <a:lnTo>
                  <a:pt x="464272" y="123671"/>
                </a:lnTo>
                <a:lnTo>
                  <a:pt x="449914" y="183204"/>
                </a:lnTo>
                <a:lnTo>
                  <a:pt x="420750" y="233502"/>
                </a:lnTo>
                <a:lnTo>
                  <a:pt x="389556" y="256087"/>
                </a:lnTo>
                <a:lnTo>
                  <a:pt x="350770" y="264379"/>
                </a:lnTo>
                <a:lnTo>
                  <a:pt x="422031" y="264379"/>
                </a:lnTo>
                <a:lnTo>
                  <a:pt x="438835" y="249453"/>
                </a:lnTo>
                <a:lnTo>
                  <a:pt x="470772" y="196547"/>
                </a:lnTo>
                <a:lnTo>
                  <a:pt x="487209" y="135113"/>
                </a:lnTo>
                <a:lnTo>
                  <a:pt x="492919" y="76296"/>
                </a:lnTo>
                <a:lnTo>
                  <a:pt x="492675" y="31239"/>
                </a:lnTo>
                <a:lnTo>
                  <a:pt x="492346" y="26593"/>
                </a:lnTo>
                <a:close/>
              </a:path>
              <a:path w="493395" h="427355">
                <a:moveTo>
                  <a:pt x="201036" y="150400"/>
                </a:moveTo>
                <a:lnTo>
                  <a:pt x="105904" y="150400"/>
                </a:lnTo>
                <a:lnTo>
                  <a:pt x="152626" y="156724"/>
                </a:lnTo>
                <a:lnTo>
                  <a:pt x="192998" y="173359"/>
                </a:lnTo>
                <a:lnTo>
                  <a:pt x="218193" y="203974"/>
                </a:lnTo>
                <a:lnTo>
                  <a:pt x="218274" y="217779"/>
                </a:lnTo>
                <a:lnTo>
                  <a:pt x="264058" y="217779"/>
                </a:lnTo>
                <a:lnTo>
                  <a:pt x="273387" y="205600"/>
                </a:lnTo>
                <a:lnTo>
                  <a:pt x="242658" y="205600"/>
                </a:lnTo>
                <a:lnTo>
                  <a:pt x="242709" y="203098"/>
                </a:lnTo>
                <a:lnTo>
                  <a:pt x="246299" y="179480"/>
                </a:lnTo>
                <a:lnTo>
                  <a:pt x="250145" y="168655"/>
                </a:lnTo>
                <a:lnTo>
                  <a:pt x="224091" y="168655"/>
                </a:lnTo>
                <a:lnTo>
                  <a:pt x="201036" y="150400"/>
                </a:lnTo>
                <a:close/>
              </a:path>
              <a:path w="493395" h="427355">
                <a:moveTo>
                  <a:pt x="407047" y="92494"/>
                </a:moveTo>
                <a:lnTo>
                  <a:pt x="369580" y="119822"/>
                </a:lnTo>
                <a:lnTo>
                  <a:pt x="330211" y="142033"/>
                </a:lnTo>
                <a:lnTo>
                  <a:pt x="307924" y="151460"/>
                </a:lnTo>
                <a:lnTo>
                  <a:pt x="287312" y="161593"/>
                </a:lnTo>
                <a:lnTo>
                  <a:pt x="269571" y="175001"/>
                </a:lnTo>
                <a:lnTo>
                  <a:pt x="254690" y="190173"/>
                </a:lnTo>
                <a:lnTo>
                  <a:pt x="242658" y="205600"/>
                </a:lnTo>
                <a:lnTo>
                  <a:pt x="273387" y="205600"/>
                </a:lnTo>
                <a:lnTo>
                  <a:pt x="274370" y="204316"/>
                </a:lnTo>
                <a:lnTo>
                  <a:pt x="293169" y="186695"/>
                </a:lnTo>
                <a:lnTo>
                  <a:pt x="316356" y="173850"/>
                </a:lnTo>
                <a:lnTo>
                  <a:pt x="353994" y="156874"/>
                </a:lnTo>
                <a:lnTo>
                  <a:pt x="385868" y="137929"/>
                </a:lnTo>
                <a:lnTo>
                  <a:pt x="408291" y="122245"/>
                </a:lnTo>
                <a:lnTo>
                  <a:pt x="417575" y="115049"/>
                </a:lnTo>
                <a:lnTo>
                  <a:pt x="422706" y="110820"/>
                </a:lnTo>
                <a:lnTo>
                  <a:pt x="423392" y="103289"/>
                </a:lnTo>
                <a:lnTo>
                  <a:pt x="414769" y="93167"/>
                </a:lnTo>
                <a:lnTo>
                  <a:pt x="407047" y="92494"/>
                </a:lnTo>
                <a:close/>
              </a:path>
              <a:path w="493395" h="427355">
                <a:moveTo>
                  <a:pt x="480199" y="0"/>
                </a:moveTo>
                <a:lnTo>
                  <a:pt x="407164" y="17014"/>
                </a:lnTo>
                <a:lnTo>
                  <a:pt x="350998" y="37812"/>
                </a:lnTo>
                <a:lnTo>
                  <a:pt x="307018" y="61872"/>
                </a:lnTo>
                <a:lnTo>
                  <a:pt x="273781" y="88090"/>
                </a:lnTo>
                <a:lnTo>
                  <a:pt x="233761" y="142586"/>
                </a:lnTo>
                <a:lnTo>
                  <a:pt x="224091" y="168655"/>
                </a:lnTo>
                <a:lnTo>
                  <a:pt x="250145" y="168655"/>
                </a:lnTo>
                <a:lnTo>
                  <a:pt x="255805" y="152722"/>
                </a:lnTo>
                <a:lnTo>
                  <a:pt x="273396" y="124390"/>
                </a:lnTo>
                <a:lnTo>
                  <a:pt x="301243" y="96046"/>
                </a:lnTo>
                <a:lnTo>
                  <a:pt x="341513" y="69255"/>
                </a:lnTo>
                <a:lnTo>
                  <a:pt x="396378" y="45583"/>
                </a:lnTo>
                <a:lnTo>
                  <a:pt x="468007" y="26593"/>
                </a:lnTo>
                <a:lnTo>
                  <a:pt x="492346" y="26593"/>
                </a:lnTo>
                <a:lnTo>
                  <a:pt x="491248" y="11087"/>
                </a:lnTo>
                <a:lnTo>
                  <a:pt x="490905" y="7772"/>
                </a:lnTo>
                <a:lnTo>
                  <a:pt x="489153" y="4762"/>
                </a:lnTo>
                <a:lnTo>
                  <a:pt x="486448" y="2755"/>
                </a:lnTo>
                <a:lnTo>
                  <a:pt x="483730" y="774"/>
                </a:lnTo>
                <a:lnTo>
                  <a:pt x="480199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132255" y="2444991"/>
            <a:ext cx="318770" cy="412115"/>
          </a:xfrm>
          <a:custGeom>
            <a:avLst/>
            <a:gdLst/>
            <a:ahLst/>
            <a:cxnLst/>
            <a:rect l="l" t="t" r="r" b="b"/>
            <a:pathLst>
              <a:path w="318770" h="412114">
                <a:moveTo>
                  <a:pt x="33954" y="0"/>
                </a:moveTo>
                <a:lnTo>
                  <a:pt x="10685" y="8021"/>
                </a:lnTo>
                <a:lnTo>
                  <a:pt x="109" y="32123"/>
                </a:lnTo>
                <a:lnTo>
                  <a:pt x="0" y="81427"/>
                </a:lnTo>
                <a:lnTo>
                  <a:pt x="1818" y="103824"/>
                </a:lnTo>
                <a:lnTo>
                  <a:pt x="7218" y="124079"/>
                </a:lnTo>
                <a:lnTo>
                  <a:pt x="17927" y="144213"/>
                </a:lnTo>
                <a:lnTo>
                  <a:pt x="27809" y="159191"/>
                </a:lnTo>
                <a:lnTo>
                  <a:pt x="35965" y="171975"/>
                </a:lnTo>
                <a:lnTo>
                  <a:pt x="42708" y="182852"/>
                </a:lnTo>
                <a:lnTo>
                  <a:pt x="48508" y="192384"/>
                </a:lnTo>
                <a:lnTo>
                  <a:pt x="65032" y="217957"/>
                </a:lnTo>
                <a:lnTo>
                  <a:pt x="82686" y="237253"/>
                </a:lnTo>
                <a:lnTo>
                  <a:pt x="111000" y="258721"/>
                </a:lnTo>
                <a:lnTo>
                  <a:pt x="159506" y="290809"/>
                </a:lnTo>
                <a:lnTo>
                  <a:pt x="175858" y="304977"/>
                </a:lnTo>
                <a:lnTo>
                  <a:pt x="184163" y="320986"/>
                </a:lnTo>
                <a:lnTo>
                  <a:pt x="187078" y="340549"/>
                </a:lnTo>
                <a:lnTo>
                  <a:pt x="187154" y="378858"/>
                </a:lnTo>
                <a:lnTo>
                  <a:pt x="189819" y="391747"/>
                </a:lnTo>
                <a:lnTo>
                  <a:pt x="197079" y="402285"/>
                </a:lnTo>
                <a:lnTo>
                  <a:pt x="207835" y="409396"/>
                </a:lnTo>
                <a:lnTo>
                  <a:pt x="220987" y="412005"/>
                </a:lnTo>
                <a:lnTo>
                  <a:pt x="284512" y="412005"/>
                </a:lnTo>
                <a:lnTo>
                  <a:pt x="297669" y="409396"/>
                </a:lnTo>
                <a:lnTo>
                  <a:pt x="308425" y="402285"/>
                </a:lnTo>
                <a:lnTo>
                  <a:pt x="315682" y="391747"/>
                </a:lnTo>
                <a:lnTo>
                  <a:pt x="316430" y="388129"/>
                </a:lnTo>
                <a:lnTo>
                  <a:pt x="215742" y="388129"/>
                </a:lnTo>
                <a:lnTo>
                  <a:pt x="211487" y="383976"/>
                </a:lnTo>
                <a:lnTo>
                  <a:pt x="211248" y="338143"/>
                </a:lnTo>
                <a:lnTo>
                  <a:pt x="195651" y="291080"/>
                </a:lnTo>
                <a:lnTo>
                  <a:pt x="126200" y="240056"/>
                </a:lnTo>
                <a:lnTo>
                  <a:pt x="99748" y="220184"/>
                </a:lnTo>
                <a:lnTo>
                  <a:pt x="84014" y="202989"/>
                </a:lnTo>
                <a:lnTo>
                  <a:pt x="69413" y="180166"/>
                </a:lnTo>
                <a:lnTo>
                  <a:pt x="63502" y="170452"/>
                </a:lnTo>
                <a:lnTo>
                  <a:pt x="56072" y="158483"/>
                </a:lnTo>
                <a:lnTo>
                  <a:pt x="48205" y="146146"/>
                </a:lnTo>
                <a:lnTo>
                  <a:pt x="38272" y="131081"/>
                </a:lnTo>
                <a:lnTo>
                  <a:pt x="29898" y="115426"/>
                </a:lnTo>
                <a:lnTo>
                  <a:pt x="25682" y="99188"/>
                </a:lnTo>
                <a:lnTo>
                  <a:pt x="24393" y="81427"/>
                </a:lnTo>
                <a:lnTo>
                  <a:pt x="24304" y="54081"/>
                </a:lnTo>
                <a:lnTo>
                  <a:pt x="24442" y="32123"/>
                </a:lnTo>
                <a:lnTo>
                  <a:pt x="24442" y="23690"/>
                </a:lnTo>
                <a:lnTo>
                  <a:pt x="31706" y="23029"/>
                </a:lnTo>
                <a:lnTo>
                  <a:pt x="63806" y="23029"/>
                </a:lnTo>
                <a:lnTo>
                  <a:pt x="57223" y="8039"/>
                </a:lnTo>
                <a:lnTo>
                  <a:pt x="33954" y="0"/>
                </a:lnTo>
                <a:close/>
              </a:path>
              <a:path w="318770" h="412114">
                <a:moveTo>
                  <a:pt x="166839" y="94911"/>
                </a:moveTo>
                <a:lnTo>
                  <a:pt x="132544" y="94911"/>
                </a:lnTo>
                <a:lnTo>
                  <a:pt x="138856" y="101058"/>
                </a:lnTo>
                <a:lnTo>
                  <a:pt x="165806" y="127887"/>
                </a:lnTo>
                <a:lnTo>
                  <a:pt x="183595" y="146402"/>
                </a:lnTo>
                <a:lnTo>
                  <a:pt x="194560" y="158514"/>
                </a:lnTo>
                <a:lnTo>
                  <a:pt x="201035" y="166133"/>
                </a:lnTo>
                <a:lnTo>
                  <a:pt x="206063" y="171975"/>
                </a:lnTo>
                <a:lnTo>
                  <a:pt x="211427" y="177250"/>
                </a:lnTo>
                <a:lnTo>
                  <a:pt x="219370" y="183801"/>
                </a:lnTo>
                <a:lnTo>
                  <a:pt x="232087" y="193425"/>
                </a:lnTo>
                <a:lnTo>
                  <a:pt x="265928" y="217284"/>
                </a:lnTo>
                <a:lnTo>
                  <a:pt x="284535" y="244935"/>
                </a:lnTo>
                <a:lnTo>
                  <a:pt x="292402" y="275812"/>
                </a:lnTo>
                <a:lnTo>
                  <a:pt x="294025" y="309351"/>
                </a:lnTo>
                <a:lnTo>
                  <a:pt x="294025" y="383976"/>
                </a:lnTo>
                <a:lnTo>
                  <a:pt x="289770" y="388129"/>
                </a:lnTo>
                <a:lnTo>
                  <a:pt x="316430" y="388129"/>
                </a:lnTo>
                <a:lnTo>
                  <a:pt x="318345" y="378858"/>
                </a:lnTo>
                <a:lnTo>
                  <a:pt x="318345" y="309351"/>
                </a:lnTo>
                <a:lnTo>
                  <a:pt x="316386" y="271734"/>
                </a:lnTo>
                <a:lnTo>
                  <a:pt x="307015" y="235300"/>
                </a:lnTo>
                <a:lnTo>
                  <a:pt x="284993" y="201891"/>
                </a:lnTo>
                <a:lnTo>
                  <a:pt x="245079" y="173347"/>
                </a:lnTo>
                <a:lnTo>
                  <a:pt x="234496" y="165232"/>
                </a:lnTo>
                <a:lnTo>
                  <a:pt x="228102" y="159916"/>
                </a:lnTo>
                <a:lnTo>
                  <a:pt x="223894" y="155734"/>
                </a:lnTo>
                <a:lnTo>
                  <a:pt x="213139" y="143106"/>
                </a:lnTo>
                <a:lnTo>
                  <a:pt x="201823" y="130594"/>
                </a:lnTo>
                <a:lnTo>
                  <a:pt x="183572" y="111578"/>
                </a:lnTo>
                <a:lnTo>
                  <a:pt x="166839" y="94911"/>
                </a:lnTo>
                <a:close/>
              </a:path>
              <a:path w="318770" h="412114">
                <a:moveTo>
                  <a:pt x="63806" y="23029"/>
                </a:moveTo>
                <a:lnTo>
                  <a:pt x="36177" y="23029"/>
                </a:lnTo>
                <a:lnTo>
                  <a:pt x="43466" y="23690"/>
                </a:lnTo>
                <a:lnTo>
                  <a:pt x="43466" y="85869"/>
                </a:lnTo>
                <a:lnTo>
                  <a:pt x="77281" y="154997"/>
                </a:lnTo>
                <a:lnTo>
                  <a:pt x="103372" y="188371"/>
                </a:lnTo>
                <a:lnTo>
                  <a:pt x="137057" y="208280"/>
                </a:lnTo>
                <a:lnTo>
                  <a:pt x="149054" y="210354"/>
                </a:lnTo>
                <a:lnTo>
                  <a:pt x="157627" y="210354"/>
                </a:lnTo>
                <a:lnTo>
                  <a:pt x="162707" y="206659"/>
                </a:lnTo>
                <a:lnTo>
                  <a:pt x="165450" y="203560"/>
                </a:lnTo>
                <a:lnTo>
                  <a:pt x="170108" y="192097"/>
                </a:lnTo>
                <a:lnTo>
                  <a:pt x="169531" y="186123"/>
                </a:lnTo>
                <a:lnTo>
                  <a:pt x="146514" y="186123"/>
                </a:lnTo>
                <a:lnTo>
                  <a:pt x="142170" y="184709"/>
                </a:lnTo>
                <a:lnTo>
                  <a:pt x="109372" y="158483"/>
                </a:lnTo>
                <a:lnTo>
                  <a:pt x="74505" y="107815"/>
                </a:lnTo>
                <a:lnTo>
                  <a:pt x="67800" y="32123"/>
                </a:lnTo>
                <a:lnTo>
                  <a:pt x="63806" y="23029"/>
                </a:lnTo>
                <a:close/>
              </a:path>
              <a:path w="318770" h="412114">
                <a:moveTo>
                  <a:pt x="124007" y="74999"/>
                </a:moveTo>
                <a:lnTo>
                  <a:pt x="108783" y="81427"/>
                </a:lnTo>
                <a:lnTo>
                  <a:pt x="98661" y="93933"/>
                </a:lnTo>
                <a:lnTo>
                  <a:pt x="96532" y="102452"/>
                </a:lnTo>
                <a:lnTo>
                  <a:pt x="97081" y="110912"/>
                </a:lnTo>
                <a:lnTo>
                  <a:pt x="100138" y="118846"/>
                </a:lnTo>
                <a:lnTo>
                  <a:pt x="105531" y="125785"/>
                </a:lnTo>
                <a:lnTo>
                  <a:pt x="136938" y="163936"/>
                </a:lnTo>
                <a:lnTo>
                  <a:pt x="141358" y="171975"/>
                </a:lnTo>
                <a:lnTo>
                  <a:pt x="145130" y="181957"/>
                </a:lnTo>
                <a:lnTo>
                  <a:pt x="146514" y="186123"/>
                </a:lnTo>
                <a:lnTo>
                  <a:pt x="169531" y="186123"/>
                </a:lnTo>
                <a:lnTo>
                  <a:pt x="123629" y="109872"/>
                </a:lnTo>
                <a:lnTo>
                  <a:pt x="119832" y="106164"/>
                </a:lnTo>
                <a:lnTo>
                  <a:pt x="123083" y="98480"/>
                </a:lnTo>
                <a:lnTo>
                  <a:pt x="132544" y="94911"/>
                </a:lnTo>
                <a:lnTo>
                  <a:pt x="166839" y="94911"/>
                </a:lnTo>
                <a:lnTo>
                  <a:pt x="156039" y="84154"/>
                </a:lnTo>
                <a:lnTo>
                  <a:pt x="140902" y="75594"/>
                </a:lnTo>
                <a:lnTo>
                  <a:pt x="124007" y="74999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45682" y="2446022"/>
            <a:ext cx="315595" cy="411480"/>
          </a:xfrm>
          <a:custGeom>
            <a:avLst/>
            <a:gdLst/>
            <a:ahLst/>
            <a:cxnLst/>
            <a:rect l="l" t="t" r="r" b="b"/>
            <a:pathLst>
              <a:path w="315595" h="411480">
                <a:moveTo>
                  <a:pt x="192235" y="74791"/>
                </a:moveTo>
                <a:lnTo>
                  <a:pt x="133275" y="111319"/>
                </a:lnTo>
                <a:lnTo>
                  <a:pt x="104056" y="142760"/>
                </a:lnTo>
                <a:lnTo>
                  <a:pt x="93449" y="155338"/>
                </a:lnTo>
                <a:lnTo>
                  <a:pt x="89488" y="159383"/>
                </a:lnTo>
                <a:lnTo>
                  <a:pt x="83716" y="164342"/>
                </a:lnTo>
                <a:lnTo>
                  <a:pt x="74320" y="171765"/>
                </a:lnTo>
                <a:lnTo>
                  <a:pt x="33770" y="200895"/>
                </a:lnTo>
                <a:lnTo>
                  <a:pt x="11437" y="234556"/>
                </a:lnTo>
                <a:lnTo>
                  <a:pt x="1966" y="271019"/>
                </a:lnTo>
                <a:lnTo>
                  <a:pt x="0" y="308557"/>
                </a:lnTo>
                <a:lnTo>
                  <a:pt x="0" y="377874"/>
                </a:lnTo>
                <a:lnTo>
                  <a:pt x="2642" y="390746"/>
                </a:lnTo>
                <a:lnTo>
                  <a:pt x="9847" y="401272"/>
                </a:lnTo>
                <a:lnTo>
                  <a:pt x="20525" y="408376"/>
                </a:lnTo>
                <a:lnTo>
                  <a:pt x="33591" y="410983"/>
                </a:lnTo>
                <a:lnTo>
                  <a:pt x="96405" y="410983"/>
                </a:lnTo>
                <a:lnTo>
                  <a:pt x="109476" y="408376"/>
                </a:lnTo>
                <a:lnTo>
                  <a:pt x="120154" y="401272"/>
                </a:lnTo>
                <a:lnTo>
                  <a:pt x="127355" y="390746"/>
                </a:lnTo>
                <a:lnTo>
                  <a:pt x="128102" y="387107"/>
                </a:lnTo>
                <a:lnTo>
                  <a:pt x="28486" y="387107"/>
                </a:lnTo>
                <a:lnTo>
                  <a:pt x="24333" y="382966"/>
                </a:lnTo>
                <a:lnTo>
                  <a:pt x="24333" y="308557"/>
                </a:lnTo>
                <a:lnTo>
                  <a:pt x="25966" y="275079"/>
                </a:lnTo>
                <a:lnTo>
                  <a:pt x="33943" y="244154"/>
                </a:lnTo>
                <a:lnTo>
                  <a:pt x="52879" y="216237"/>
                </a:lnTo>
                <a:lnTo>
                  <a:pt x="87388" y="191781"/>
                </a:lnTo>
                <a:lnTo>
                  <a:pt x="98989" y="182773"/>
                </a:lnTo>
                <a:lnTo>
                  <a:pt x="106232" y="176637"/>
                </a:lnTo>
                <a:lnTo>
                  <a:pt x="111352" y="171491"/>
                </a:lnTo>
                <a:lnTo>
                  <a:pt x="116293" y="165695"/>
                </a:lnTo>
                <a:lnTo>
                  <a:pt x="122695" y="158096"/>
                </a:lnTo>
                <a:lnTo>
                  <a:pt x="133532" y="146016"/>
                </a:lnTo>
                <a:lnTo>
                  <a:pt x="151110" y="127554"/>
                </a:lnTo>
                <a:lnTo>
                  <a:pt x="177736" y="100811"/>
                </a:lnTo>
                <a:lnTo>
                  <a:pt x="180149" y="98423"/>
                </a:lnTo>
                <a:lnTo>
                  <a:pt x="182816" y="97216"/>
                </a:lnTo>
                <a:lnTo>
                  <a:pt x="218346" y="97216"/>
                </a:lnTo>
                <a:lnTo>
                  <a:pt x="217436" y="93584"/>
                </a:lnTo>
                <a:lnTo>
                  <a:pt x="207351" y="81147"/>
                </a:lnTo>
                <a:lnTo>
                  <a:pt x="192235" y="74791"/>
                </a:lnTo>
                <a:close/>
              </a:path>
              <a:path w="315595" h="411480">
                <a:moveTo>
                  <a:pt x="310981" y="23010"/>
                </a:moveTo>
                <a:lnTo>
                  <a:pt x="284149" y="23010"/>
                </a:lnTo>
                <a:lnTo>
                  <a:pt x="290601" y="23899"/>
                </a:lnTo>
                <a:lnTo>
                  <a:pt x="290659" y="81147"/>
                </a:lnTo>
                <a:lnTo>
                  <a:pt x="289380" y="98950"/>
                </a:lnTo>
                <a:lnTo>
                  <a:pt x="285210" y="115157"/>
                </a:lnTo>
                <a:lnTo>
                  <a:pt x="276923" y="130783"/>
                </a:lnTo>
                <a:lnTo>
                  <a:pt x="267101" y="145797"/>
                </a:lnTo>
                <a:lnTo>
                  <a:pt x="258872" y="158803"/>
                </a:lnTo>
                <a:lnTo>
                  <a:pt x="251091" y="171491"/>
                </a:lnTo>
                <a:lnTo>
                  <a:pt x="246126" y="179728"/>
                </a:lnTo>
                <a:lnTo>
                  <a:pt x="231707" y="202488"/>
                </a:lnTo>
                <a:lnTo>
                  <a:pt x="216158" y="219633"/>
                </a:lnTo>
                <a:lnTo>
                  <a:pt x="190006" y="239448"/>
                </a:lnTo>
                <a:lnTo>
                  <a:pt x="143776" y="270216"/>
                </a:lnTo>
                <a:lnTo>
                  <a:pt x="121325" y="290335"/>
                </a:lnTo>
                <a:lnTo>
                  <a:pt x="109926" y="312586"/>
                </a:lnTo>
                <a:lnTo>
                  <a:pt x="105902" y="337271"/>
                </a:lnTo>
                <a:lnTo>
                  <a:pt x="105577" y="364450"/>
                </a:lnTo>
                <a:lnTo>
                  <a:pt x="105676" y="382966"/>
                </a:lnTo>
                <a:lnTo>
                  <a:pt x="101523" y="387107"/>
                </a:lnTo>
                <a:lnTo>
                  <a:pt x="128102" y="387107"/>
                </a:lnTo>
                <a:lnTo>
                  <a:pt x="129997" y="377874"/>
                </a:lnTo>
                <a:lnTo>
                  <a:pt x="129908" y="364450"/>
                </a:lnTo>
                <a:lnTo>
                  <a:pt x="130092" y="339667"/>
                </a:lnTo>
                <a:lnTo>
                  <a:pt x="132969" y="320146"/>
                </a:lnTo>
                <a:lnTo>
                  <a:pt x="141170" y="304178"/>
                </a:lnTo>
                <a:lnTo>
                  <a:pt x="157327" y="290053"/>
                </a:lnTo>
                <a:lnTo>
                  <a:pt x="205298" y="258049"/>
                </a:lnTo>
                <a:lnTo>
                  <a:pt x="233302" y="236637"/>
                </a:lnTo>
                <a:lnTo>
                  <a:pt x="250757" y="217387"/>
                </a:lnTo>
                <a:lnTo>
                  <a:pt x="267224" y="191632"/>
                </a:lnTo>
                <a:lnTo>
                  <a:pt x="272821" y="182359"/>
                </a:lnTo>
                <a:lnTo>
                  <a:pt x="279691" y="171181"/>
                </a:lnTo>
                <a:lnTo>
                  <a:pt x="287976" y="158096"/>
                </a:lnTo>
                <a:lnTo>
                  <a:pt x="297307" y="143838"/>
                </a:lnTo>
                <a:lnTo>
                  <a:pt x="307909" y="123752"/>
                </a:lnTo>
                <a:lnTo>
                  <a:pt x="313248" y="103547"/>
                </a:lnTo>
                <a:lnTo>
                  <a:pt x="315048" y="81147"/>
                </a:lnTo>
                <a:lnTo>
                  <a:pt x="315074" y="53922"/>
                </a:lnTo>
                <a:lnTo>
                  <a:pt x="314934" y="32065"/>
                </a:lnTo>
                <a:lnTo>
                  <a:pt x="310981" y="23010"/>
                </a:lnTo>
                <a:close/>
              </a:path>
              <a:path w="315595" h="411480">
                <a:moveTo>
                  <a:pt x="218346" y="97216"/>
                </a:moveTo>
                <a:lnTo>
                  <a:pt x="190017" y="97216"/>
                </a:lnTo>
                <a:lnTo>
                  <a:pt x="193814" y="100036"/>
                </a:lnTo>
                <a:lnTo>
                  <a:pt x="196291" y="105903"/>
                </a:lnTo>
                <a:lnTo>
                  <a:pt x="158203" y="152233"/>
                </a:lnTo>
                <a:lnTo>
                  <a:pt x="146728" y="189609"/>
                </a:lnTo>
                <a:lnTo>
                  <a:pt x="146646" y="191870"/>
                </a:lnTo>
                <a:lnTo>
                  <a:pt x="151168" y="203020"/>
                </a:lnTo>
                <a:lnTo>
                  <a:pt x="153898" y="206132"/>
                </a:lnTo>
                <a:lnTo>
                  <a:pt x="158965" y="209853"/>
                </a:lnTo>
                <a:lnTo>
                  <a:pt x="167538" y="209853"/>
                </a:lnTo>
                <a:lnTo>
                  <a:pt x="210972" y="189609"/>
                </a:lnTo>
                <a:lnTo>
                  <a:pt x="215405" y="185316"/>
                </a:lnTo>
                <a:lnTo>
                  <a:pt x="170980" y="185316"/>
                </a:lnTo>
                <a:lnTo>
                  <a:pt x="172097" y="179944"/>
                </a:lnTo>
                <a:lnTo>
                  <a:pt x="175361" y="171296"/>
                </a:lnTo>
                <a:lnTo>
                  <a:pt x="178447" y="165301"/>
                </a:lnTo>
                <a:lnTo>
                  <a:pt x="209778" y="126465"/>
                </a:lnTo>
                <a:lnTo>
                  <a:pt x="215657" y="118928"/>
                </a:lnTo>
                <a:lnTo>
                  <a:pt x="218951" y="110686"/>
                </a:lnTo>
                <a:lnTo>
                  <a:pt x="219572" y="102113"/>
                </a:lnTo>
                <a:lnTo>
                  <a:pt x="218346" y="97216"/>
                </a:lnTo>
                <a:close/>
              </a:path>
              <a:path w="315595" h="411480">
                <a:moveTo>
                  <a:pt x="281343" y="0"/>
                </a:moveTo>
                <a:lnTo>
                  <a:pt x="258244" y="8021"/>
                </a:lnTo>
                <a:lnTo>
                  <a:pt x="247751" y="32065"/>
                </a:lnTo>
                <a:lnTo>
                  <a:pt x="247709" y="93584"/>
                </a:lnTo>
                <a:lnTo>
                  <a:pt x="245440" y="101026"/>
                </a:lnTo>
                <a:lnTo>
                  <a:pt x="219210" y="140143"/>
                </a:lnTo>
                <a:lnTo>
                  <a:pt x="195503" y="171181"/>
                </a:lnTo>
                <a:lnTo>
                  <a:pt x="170980" y="185316"/>
                </a:lnTo>
                <a:lnTo>
                  <a:pt x="215405" y="185316"/>
                </a:lnTo>
                <a:lnTo>
                  <a:pt x="238626" y="154599"/>
                </a:lnTo>
                <a:lnTo>
                  <a:pt x="261480" y="120610"/>
                </a:lnTo>
                <a:lnTo>
                  <a:pt x="272072" y="85672"/>
                </a:lnTo>
                <a:lnTo>
                  <a:pt x="272072" y="23671"/>
                </a:lnTo>
                <a:lnTo>
                  <a:pt x="279184" y="23010"/>
                </a:lnTo>
                <a:lnTo>
                  <a:pt x="310981" y="23010"/>
                </a:lnTo>
                <a:lnTo>
                  <a:pt x="304437" y="8021"/>
                </a:lnTo>
                <a:lnTo>
                  <a:pt x="281343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7AF78286-4C8F-4BD5-8302-C0463F1B4C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6858000"/>
            <a:ext cx="1945364" cy="6223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735330"/>
            <a:ext cx="5590540" cy="802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Here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is a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great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example of a site using multiple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offers,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including a  newsletter sign-up on their home page.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After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all who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doesn’t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love</a:t>
            </a:r>
            <a:r>
              <a:rPr sz="1700" b="0" spc="-6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 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free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grilling</a:t>
            </a:r>
            <a:r>
              <a:rPr sz="1700" b="0" spc="-7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guide?</a:t>
            </a:r>
            <a:endParaRPr sz="1700">
              <a:latin typeface="Brandon Grotesque Light"/>
              <a:cs typeface="Brandon Grotesque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4621528"/>
            <a:ext cx="5616575" cy="2098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As a best practice </a:t>
            </a:r>
            <a:r>
              <a:rPr sz="1700" b="0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include at least one lead form on your website. 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However,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the best way to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increase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lead conversions is to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make sure 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you have multiple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offers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throughout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your site,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remember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you never 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know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which pages your visitors will enter your site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from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or what  stage of the buying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process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they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are</a:t>
            </a:r>
            <a:r>
              <a:rPr sz="1700" b="0" spc="-6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in.</a:t>
            </a:r>
            <a:endParaRPr sz="1700">
              <a:latin typeface="Brandon Grotesque Light"/>
              <a:cs typeface="Brandon Grotesque Light"/>
            </a:endParaRPr>
          </a:p>
          <a:p>
            <a:pPr marL="12700" marR="99695">
              <a:lnSpc>
                <a:spcPct val="100000"/>
              </a:lnSpc>
              <a:spcBef>
                <a:spcPts val="2039"/>
              </a:spcBef>
            </a:pP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For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any lead form, only include the minimum number of fields</a:t>
            </a:r>
            <a:r>
              <a:rPr sz="1700" b="0" spc="-7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you  need to fit your sales</a:t>
            </a:r>
            <a:r>
              <a:rPr sz="1700" b="0" spc="-6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process.</a:t>
            </a:r>
            <a:endParaRPr sz="1700">
              <a:latin typeface="Brandon Grotesque Light"/>
              <a:cs typeface="Brandon Grotesque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94498" y="2407920"/>
            <a:ext cx="1519555" cy="276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07340" algn="r">
              <a:lnSpc>
                <a:spcPct val="100000"/>
              </a:lnSpc>
              <a:spcBef>
                <a:spcPts val="100"/>
              </a:spcBef>
            </a:pPr>
            <a:r>
              <a:rPr sz="2000" b="0" i="1" spc="-5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The</a:t>
            </a:r>
            <a:r>
              <a:rPr sz="2000" b="0" i="1" spc="-5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best</a:t>
            </a:r>
            <a:r>
              <a:rPr sz="2000" b="0" i="1" spc="-5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way  to</a:t>
            </a:r>
            <a:r>
              <a:rPr sz="2000" b="0" i="1" spc="-5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increase</a:t>
            </a:r>
            <a:r>
              <a:rPr sz="2000" b="0" i="1" spc="-5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lead  conversions</a:t>
            </a:r>
            <a:r>
              <a:rPr sz="2000" b="0" i="1" spc="-10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is  to</a:t>
            </a:r>
            <a:r>
              <a:rPr sz="2000" b="0" i="1" spc="-5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spc="-5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make</a:t>
            </a:r>
            <a:r>
              <a:rPr sz="2000" b="0" i="1" spc="-5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sure  you have</a:t>
            </a:r>
            <a:r>
              <a:rPr sz="2000" b="0" i="1" spc="-7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a</a:t>
            </a:r>
            <a:r>
              <a:rPr sz="2000" b="0" i="1" spc="-35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clear  call to</a:t>
            </a:r>
            <a:r>
              <a:rPr sz="2000" b="0" i="1" spc="-7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action</a:t>
            </a:r>
            <a:r>
              <a:rPr sz="2000" b="0" i="1" spc="-35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&amp;  multiple</a:t>
            </a:r>
            <a:r>
              <a:rPr sz="2000" b="0" i="1" spc="-95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spc="-2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offers </a:t>
            </a:r>
            <a:r>
              <a:rPr sz="2000" b="0" i="1" spc="-15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for</a:t>
            </a:r>
            <a:r>
              <a:rPr sz="2000" b="0" i="1" spc="-5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your</a:t>
            </a:r>
            <a:r>
              <a:rPr sz="2000" b="0" i="1" spc="-5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spc="-5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visitors’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spc="-15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different</a:t>
            </a:r>
            <a:r>
              <a:rPr sz="2000" b="0" i="1" spc="-8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needs</a:t>
            </a:r>
            <a:endParaRPr sz="2000">
              <a:latin typeface="Brandon Grotesque Regular"/>
              <a:cs typeface="Brandon Grotesque Regular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7199" y="1922780"/>
            <a:ext cx="3060301" cy="20370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881120" y="1922780"/>
            <a:ext cx="3060301" cy="20370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55235" y="4023358"/>
            <a:ext cx="246443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i="1" spc="-5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Main </a:t>
            </a:r>
            <a:r>
              <a:rPr sz="1400" b="0" i="1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website with multiple lead</a:t>
            </a:r>
            <a:r>
              <a:rPr sz="1400" b="0" i="1" spc="-80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 </a:t>
            </a:r>
            <a:r>
              <a:rPr sz="1400" b="0" i="1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forms</a:t>
            </a:r>
            <a:endParaRPr sz="1400">
              <a:latin typeface="Brandon Grotesque Light"/>
              <a:cs typeface="Brandon Grotesque 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05311" y="4023358"/>
            <a:ext cx="2012314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i="1" spc="-5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Resource </a:t>
            </a:r>
            <a:r>
              <a:rPr sz="1400" b="0" i="1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page with</a:t>
            </a:r>
            <a:r>
              <a:rPr sz="1400" b="0" i="1" spc="-85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 </a:t>
            </a:r>
            <a:r>
              <a:rPr sz="1400" b="0" i="1" dirty="0">
                <a:solidFill>
                  <a:srgbClr val="7C858B"/>
                </a:solidFill>
                <a:latin typeface="Brandon Grotesque Light"/>
                <a:cs typeface="Brandon Grotesque Light"/>
              </a:rPr>
              <a:t>downloads</a:t>
            </a:r>
            <a:endParaRPr sz="1400">
              <a:latin typeface="Brandon Grotesque Light"/>
              <a:cs typeface="Brandon Grotesque Light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BFF6058-F811-4B15-A99F-2F3B65FA558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6858000"/>
            <a:ext cx="1945364" cy="6223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795191"/>
            <a:ext cx="5606415" cy="5984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7000">
              <a:lnSpc>
                <a:spcPct val="100000"/>
              </a:lnSpc>
              <a:spcBef>
                <a:spcPts val="100"/>
              </a:spcBef>
            </a:pP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For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example, a newsletter should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require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only an email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address. 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For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offers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targeted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further down the buying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process, like product 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demonstrations, you may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request more required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info such as: </a:t>
            </a:r>
            <a:r>
              <a:rPr sz="1700" b="0" i="1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first  </a:t>
            </a:r>
            <a:r>
              <a:rPr sz="1700" b="0" i="1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name, last name, title, phone, and email</a:t>
            </a:r>
            <a:r>
              <a:rPr sz="1700" b="0" i="1" spc="-10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i="1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address.</a:t>
            </a:r>
            <a:endParaRPr sz="1700">
              <a:latin typeface="Brandon Grotesque Light"/>
              <a:cs typeface="Brandon Grotesque Light"/>
            </a:endParaRPr>
          </a:p>
          <a:p>
            <a:pPr marL="12700" marR="109855">
              <a:lnSpc>
                <a:spcPct val="100000"/>
              </a:lnSpc>
              <a:spcBef>
                <a:spcPts val="2039"/>
              </a:spcBef>
            </a:pP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Always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remember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to test, test, &amp; test some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more. </a:t>
            </a:r>
            <a:r>
              <a:rPr sz="1700" b="0" spc="-6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You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may find  that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more required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fields may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decrease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form submissions but may  yield a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more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qualified</a:t>
            </a:r>
            <a:r>
              <a:rPr sz="1700" b="0" spc="-7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lead.</a:t>
            </a:r>
            <a:endParaRPr sz="1700">
              <a:latin typeface="Brandon Grotesque Light"/>
              <a:cs typeface="Brandon Grotesque Light"/>
            </a:endParaRPr>
          </a:p>
          <a:p>
            <a:pPr marL="12700">
              <a:lnSpc>
                <a:spcPct val="100000"/>
              </a:lnSpc>
              <a:spcBef>
                <a:spcPts val="2040"/>
              </a:spcBef>
            </a:pPr>
            <a:r>
              <a:rPr sz="1700" b="0" dirty="0">
                <a:solidFill>
                  <a:srgbClr val="7C858B"/>
                </a:solidFill>
                <a:latin typeface="Brandon Grotesque Medium"/>
                <a:cs typeface="Brandon Grotesque Medium"/>
              </a:rPr>
              <a:t>GIVE</a:t>
            </a:r>
            <a:r>
              <a:rPr sz="1700" b="0" spc="-80" dirty="0">
                <a:solidFill>
                  <a:srgbClr val="7C858B"/>
                </a:solidFill>
                <a:latin typeface="Brandon Grotesque Medium"/>
                <a:cs typeface="Brandon Grotesque Medium"/>
              </a:rPr>
              <a:t> </a:t>
            </a:r>
            <a:r>
              <a:rPr sz="1700" b="0" spc="-25" dirty="0">
                <a:solidFill>
                  <a:srgbClr val="7C858B"/>
                </a:solidFill>
                <a:latin typeface="Brandon Grotesque Medium"/>
                <a:cs typeface="Brandon Grotesque Medium"/>
              </a:rPr>
              <a:t>VALUE</a:t>
            </a:r>
            <a:endParaRPr sz="1700">
              <a:latin typeface="Brandon Grotesque Medium"/>
              <a:cs typeface="Brandon Grotesque Medium"/>
            </a:endParaRPr>
          </a:p>
          <a:p>
            <a:pPr marL="12700">
              <a:lnSpc>
                <a:spcPct val="100000"/>
              </a:lnSpc>
              <a:spcBef>
                <a:spcPts val="2039"/>
              </a:spcBef>
            </a:pP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Everybody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loves a gift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(except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for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Aunt Mildred’s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fruit</a:t>
            </a:r>
            <a:r>
              <a:rPr sz="1700" b="0" spc="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cake).</a:t>
            </a:r>
            <a:endParaRPr sz="1700">
              <a:latin typeface="Brandon Grotesque Light"/>
              <a:cs typeface="Brandon Grotesque Light"/>
            </a:endParaRPr>
          </a:p>
          <a:p>
            <a:pPr marL="12700" marR="5080">
              <a:lnSpc>
                <a:spcPct val="100000"/>
              </a:lnSpc>
            </a:pP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So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offer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something of value in exchange for their info.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When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 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prospect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visits your website, think about what challenge they might  be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facing.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What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information could help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them? What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would they  find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valuable?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It’s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not about you and your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products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and services,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it’s 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about your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prospect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and what they</a:t>
            </a:r>
            <a:r>
              <a:rPr sz="1700" b="0" spc="-6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need.</a:t>
            </a:r>
            <a:endParaRPr sz="1700">
              <a:latin typeface="Brandon Grotesque Light"/>
              <a:cs typeface="Brandon Grotesque Light"/>
            </a:endParaRPr>
          </a:p>
          <a:p>
            <a:pPr marL="12700" marR="43180" algn="just">
              <a:lnSpc>
                <a:spcPct val="100000"/>
              </a:lnSpc>
              <a:spcBef>
                <a:spcPts val="2040"/>
              </a:spcBef>
            </a:pP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Consider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offering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an educational guide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(like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this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one),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video or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free  webinar.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People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don’t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mind giving up their name and email </a:t>
            </a: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address 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for something</a:t>
            </a:r>
            <a:r>
              <a:rPr sz="1700" b="0" spc="-10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valuable.</a:t>
            </a:r>
            <a:endParaRPr sz="1700">
              <a:latin typeface="Brandon Grotesque Light"/>
              <a:cs typeface="Brandon Grotesque Light"/>
            </a:endParaRPr>
          </a:p>
          <a:p>
            <a:pPr marL="12700">
              <a:lnSpc>
                <a:spcPct val="100000"/>
              </a:lnSpc>
              <a:spcBef>
                <a:spcPts val="2039"/>
              </a:spcBef>
            </a:pPr>
            <a:r>
              <a:rPr sz="1700" b="0" spc="-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Confused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on how come up with</a:t>
            </a:r>
            <a:r>
              <a:rPr sz="1700" b="0" spc="-5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offers?</a:t>
            </a:r>
            <a:endParaRPr sz="1700">
              <a:latin typeface="Brandon Grotesque Light"/>
              <a:cs typeface="Brandon Grotesque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20818" y="1866900"/>
            <a:ext cx="1492250" cy="2159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27329" algn="r">
              <a:lnSpc>
                <a:spcPct val="100000"/>
              </a:lnSpc>
              <a:spcBef>
                <a:spcPts val="100"/>
              </a:spcBef>
            </a:pPr>
            <a:r>
              <a:rPr sz="2000" b="0" i="1" spc="-15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It’s</a:t>
            </a:r>
            <a:r>
              <a:rPr sz="2000" b="0" i="1" spc="-45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not</a:t>
            </a:r>
            <a:r>
              <a:rPr sz="2000" b="0" i="1" spc="-45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about  you</a:t>
            </a:r>
            <a:r>
              <a:rPr sz="2000" b="0" i="1" spc="-5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and</a:t>
            </a:r>
            <a:r>
              <a:rPr sz="2000" b="0" i="1" spc="-5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your  products</a:t>
            </a:r>
            <a:r>
              <a:rPr sz="2000" b="0" i="1" spc="-10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and  services,</a:t>
            </a:r>
            <a:r>
              <a:rPr sz="2000" b="0" i="1" spc="-9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spc="-5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it’s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about</a:t>
            </a:r>
            <a:r>
              <a:rPr sz="2000" b="0" i="1" spc="-10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your  prospect</a:t>
            </a:r>
            <a:r>
              <a:rPr sz="2000" b="0" i="1" spc="-10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and  what they</a:t>
            </a:r>
            <a:r>
              <a:rPr sz="2000" b="0" i="1" spc="-10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need.</a:t>
            </a:r>
            <a:endParaRPr sz="2000">
              <a:latin typeface="Brandon Grotesque Regular"/>
              <a:cs typeface="Brandon Grotesque Regular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25DDCF-24B2-46F7-A468-C2033B82E1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6858000"/>
            <a:ext cx="1945364" cy="6223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97230"/>
            <a:ext cx="4788535" cy="28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Here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is a handy little chart to help you with your</a:t>
            </a:r>
            <a:r>
              <a:rPr sz="1700" b="0" spc="-9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content:</a:t>
            </a:r>
            <a:endParaRPr sz="1700">
              <a:latin typeface="Brandon Grotesque Light"/>
              <a:cs typeface="Brandon Grotesque Light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892560"/>
              </p:ext>
            </p:extLst>
          </p:nvPr>
        </p:nvGraphicFramePr>
        <p:xfrm>
          <a:off x="1219200" y="1219200"/>
          <a:ext cx="6045439" cy="53594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3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3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39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3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B w="12700">
                      <a:noFill/>
                      <a:prstDash val="solid"/>
                    </a:lnB>
                    <a:solidFill>
                      <a:srgbClr val="226BB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B w="12700">
                      <a:noFill/>
                      <a:prstDash val="solid"/>
                    </a:lnB>
                    <a:solidFill>
                      <a:srgbClr val="C0337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R>
                      <a:noFill/>
                    </a:lnR>
                    <a:lnB w="12700">
                      <a:noFill/>
                      <a:prstDash val="solid"/>
                    </a:lnB>
                    <a:solidFill>
                      <a:srgbClr val="CACB2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B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081">
                <a:tc>
                  <a:txBody>
                    <a:bodyPr/>
                    <a:lstStyle/>
                    <a:p>
                      <a:pPr marR="111125" algn="ctr">
                        <a:lnSpc>
                          <a:spcPts val="1225"/>
                        </a:lnSpc>
                      </a:pPr>
                      <a:r>
                        <a:rPr sz="1400" b="0" spc="-40" dirty="0">
                          <a:solidFill>
                            <a:srgbClr val="FFFFFF"/>
                          </a:solidFill>
                          <a:latin typeface="Brandon Grotesque Medium"/>
                          <a:cs typeface="Brandon Grotesque Medium"/>
                        </a:rPr>
                        <a:t>Your </a:t>
                      </a:r>
                      <a:r>
                        <a:rPr sz="1400" b="0" spc="-5" dirty="0">
                          <a:solidFill>
                            <a:srgbClr val="FFFFFF"/>
                          </a:solidFill>
                          <a:latin typeface="Brandon Grotesque Medium"/>
                          <a:cs typeface="Brandon Grotesque Medium"/>
                        </a:rPr>
                        <a:t>Prospect</a:t>
                      </a:r>
                      <a:r>
                        <a:rPr sz="1400" b="0" spc="-40" dirty="0">
                          <a:solidFill>
                            <a:srgbClr val="FFFFFF"/>
                          </a:solidFill>
                          <a:latin typeface="Brandon Grotesque Medium"/>
                          <a:cs typeface="Brandon Grotesque Medium"/>
                        </a:rPr>
                        <a:t> </a:t>
                      </a:r>
                      <a:r>
                        <a:rPr sz="1400" b="0" spc="-10" dirty="0">
                          <a:solidFill>
                            <a:srgbClr val="FFFFFF"/>
                          </a:solidFill>
                          <a:latin typeface="Brandon Grotesque Medium"/>
                          <a:cs typeface="Brandon Grotesque Medium"/>
                        </a:rPr>
                        <a:t>Is...</a:t>
                      </a:r>
                      <a:endParaRPr sz="1400" dirty="0">
                        <a:latin typeface="Brandon Grotesque Medium"/>
                        <a:cs typeface="Brandon Grotesque Medium"/>
                      </a:endParaRPr>
                    </a:p>
                  </a:txBody>
                  <a:tcPr marL="0" marR="0" marT="0" marB="0" anchor="ctr">
                    <a:lnL w="12700">
                      <a:noFill/>
                      <a:prstDash val="solid"/>
                    </a:lnL>
                    <a:lnR>
                      <a:noFill/>
                    </a:lnR>
                    <a:lnT w="12700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6BB5"/>
                    </a:solidFill>
                  </a:tcPr>
                </a:tc>
                <a:tc>
                  <a:txBody>
                    <a:bodyPr/>
                    <a:lstStyle/>
                    <a:p>
                      <a:pPr marL="387350">
                        <a:lnSpc>
                          <a:spcPts val="1225"/>
                        </a:lnSpc>
                      </a:pPr>
                      <a:r>
                        <a:rPr sz="1400" b="0" dirty="0">
                          <a:solidFill>
                            <a:srgbClr val="FFFFFF"/>
                          </a:solidFill>
                          <a:latin typeface="Brandon Grotesque Medium"/>
                          <a:cs typeface="Brandon Grotesque Medium"/>
                        </a:rPr>
                        <a:t>Looking</a:t>
                      </a:r>
                      <a:endParaRPr sz="1400" dirty="0">
                        <a:latin typeface="Brandon Grotesque Medium"/>
                        <a:cs typeface="Brandon Grotesque Medium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3371"/>
                    </a:solidFill>
                  </a:tcPr>
                </a:tc>
                <a:tc>
                  <a:txBody>
                    <a:bodyPr/>
                    <a:lstStyle/>
                    <a:p>
                      <a:pPr marL="354965">
                        <a:lnSpc>
                          <a:spcPts val="1225"/>
                        </a:lnSpc>
                      </a:pPr>
                      <a:r>
                        <a:rPr sz="1400" b="0" spc="-5" dirty="0">
                          <a:solidFill>
                            <a:srgbClr val="FFFFFF"/>
                          </a:solidFill>
                          <a:latin typeface="Brandon Grotesque Medium"/>
                          <a:cs typeface="Brandon Grotesque Medium"/>
                        </a:rPr>
                        <a:t>Shopping</a:t>
                      </a:r>
                      <a:endParaRPr sz="1400" dirty="0">
                        <a:latin typeface="Brandon Grotesque Medium"/>
                        <a:cs typeface="Brandon Grotesque Medium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CB2C"/>
                    </a:solidFill>
                  </a:tcPr>
                </a:tc>
                <a:tc>
                  <a:txBody>
                    <a:bodyPr/>
                    <a:lstStyle/>
                    <a:p>
                      <a:pPr marR="22860" algn="ctr">
                        <a:lnSpc>
                          <a:spcPts val="1225"/>
                        </a:lnSpc>
                      </a:pPr>
                      <a:r>
                        <a:rPr sz="1400" b="0" spc="-5" dirty="0">
                          <a:solidFill>
                            <a:srgbClr val="FFFFFF"/>
                          </a:solidFill>
                          <a:latin typeface="Brandon Grotesque Medium"/>
                          <a:cs typeface="Brandon Grotesque Medium"/>
                        </a:rPr>
                        <a:t>Buying</a:t>
                      </a:r>
                      <a:endParaRPr sz="1400" dirty="0">
                        <a:latin typeface="Brandon Grotesque Medium"/>
                        <a:cs typeface="Brandon Grotesque Medium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noFill/>
                      <a:prstDash val="solid"/>
                    </a:lnT>
                    <a:solidFill>
                      <a:srgbClr val="24B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R="88265" algn="ctr">
                        <a:lnSpc>
                          <a:spcPct val="100000"/>
                        </a:lnSpc>
                        <a:spcBef>
                          <a:spcPts val="1465"/>
                        </a:spcBef>
                      </a:pPr>
                      <a:r>
                        <a:rPr sz="1200" b="0" spc="-5" dirty="0">
                          <a:solidFill>
                            <a:srgbClr val="1E242B"/>
                          </a:solidFill>
                          <a:latin typeface="Brandon Grotesque Medium"/>
                          <a:cs typeface="Brandon Grotesque Medium"/>
                        </a:rPr>
                        <a:t>Questioning</a:t>
                      </a:r>
                      <a:endParaRPr sz="1200" dirty="0">
                        <a:latin typeface="Brandon Grotesque Medium"/>
                        <a:cs typeface="Brandon Grotesque Medium"/>
                      </a:endParaRPr>
                    </a:p>
                  </a:txBody>
                  <a:tcPr marL="0" marR="0" marT="186055" marB="0" anchor="ctr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>
                      <a:noFill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7200" marR="334010" indent="-115570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What</a:t>
                      </a:r>
                      <a:r>
                        <a:rPr sz="1100" b="0" spc="-6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 </a:t>
                      </a: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problem  </a:t>
                      </a:r>
                      <a:r>
                        <a:rPr sz="1100" b="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do I</a:t>
                      </a:r>
                      <a:r>
                        <a:rPr sz="1100" b="0" spc="-8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 </a:t>
                      </a:r>
                      <a:r>
                        <a:rPr sz="1100" b="0" spc="-1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have?</a:t>
                      </a:r>
                      <a:endParaRPr sz="1100" dirty="0">
                        <a:latin typeface="Brandon Grotesque Light"/>
                        <a:cs typeface="Brandon Grotesque Light"/>
                      </a:endParaRPr>
                    </a:p>
                  </a:txBody>
                  <a:tcPr marL="0" marR="0" marT="90170" marB="0" anchor="ctr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>
                      <a:noFill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775" marR="206375" indent="-5080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Does </a:t>
                      </a:r>
                      <a:r>
                        <a:rPr sz="1100" b="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your</a:t>
                      </a:r>
                      <a:r>
                        <a:rPr sz="1100" b="0" spc="-9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 </a:t>
                      </a:r>
                      <a:r>
                        <a:rPr sz="1100" b="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solution  solve my</a:t>
                      </a:r>
                      <a:r>
                        <a:rPr sz="1100" b="0" spc="-9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 </a:t>
                      </a: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problem?</a:t>
                      </a:r>
                      <a:endParaRPr sz="1100">
                        <a:latin typeface="Brandon Grotesque Light"/>
                        <a:cs typeface="Brandon Grotesque Light"/>
                      </a:endParaRPr>
                    </a:p>
                  </a:txBody>
                  <a:tcPr marL="0" marR="0" marT="90170" marB="0" anchor="ctr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>
                      <a:noFill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6875" marR="364490" indent="-12700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1100" b="0" spc="-1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Why </a:t>
                      </a:r>
                      <a:r>
                        <a:rPr sz="1100" b="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should</a:t>
                      </a:r>
                      <a:r>
                        <a:rPr sz="1100" b="0" spc="-8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 </a:t>
                      </a:r>
                      <a:r>
                        <a:rPr sz="1100" b="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I  choose</a:t>
                      </a:r>
                      <a:r>
                        <a:rPr sz="1100" b="0" spc="-9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 </a:t>
                      </a:r>
                      <a:r>
                        <a:rPr sz="1100" b="0" spc="-1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you?</a:t>
                      </a:r>
                      <a:endParaRPr sz="1100" dirty="0">
                        <a:latin typeface="Brandon Grotesque Light"/>
                        <a:cs typeface="Brandon Grotesque Light"/>
                      </a:endParaRPr>
                    </a:p>
                  </a:txBody>
                  <a:tcPr marL="0" marR="0" marT="103505" marB="0" anchor="ctr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R="56515" algn="ctr">
                        <a:lnSpc>
                          <a:spcPct val="100000"/>
                        </a:lnSpc>
                      </a:pPr>
                      <a:r>
                        <a:rPr sz="1200" b="0" dirty="0">
                          <a:solidFill>
                            <a:srgbClr val="1E242B"/>
                          </a:solidFill>
                          <a:latin typeface="Brandon Grotesque Medium"/>
                          <a:cs typeface="Brandon Grotesque Medium"/>
                        </a:rPr>
                        <a:t>Looking</a:t>
                      </a:r>
                      <a:r>
                        <a:rPr sz="1200" b="0" spc="-100" dirty="0">
                          <a:solidFill>
                            <a:srgbClr val="1E242B"/>
                          </a:solidFill>
                          <a:latin typeface="Brandon Grotesque Medium"/>
                          <a:cs typeface="Brandon Grotesque Medium"/>
                        </a:rPr>
                        <a:t> </a:t>
                      </a:r>
                      <a:r>
                        <a:rPr sz="1200" b="0" spc="-15" dirty="0">
                          <a:solidFill>
                            <a:srgbClr val="1E242B"/>
                          </a:solidFill>
                          <a:latin typeface="Brandon Grotesque Medium"/>
                          <a:cs typeface="Brandon Grotesque Medium"/>
                        </a:rPr>
                        <a:t>For</a:t>
                      </a:r>
                      <a:endParaRPr sz="1200">
                        <a:latin typeface="Brandon Grotesque Medium"/>
                        <a:cs typeface="Brandon Grotesque Medium"/>
                      </a:endParaRPr>
                    </a:p>
                  </a:txBody>
                  <a:tcPr marL="0" marR="0" marT="3810" marB="0" anchor="ctr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388620" marR="476250" indent="68580">
                        <a:lnSpc>
                          <a:spcPct val="100000"/>
                        </a:lnSpc>
                      </a:pP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Thought  </a:t>
                      </a:r>
                      <a:r>
                        <a:rPr sz="1100" b="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Leadership</a:t>
                      </a:r>
                      <a:endParaRPr sz="1100" dirty="0">
                        <a:latin typeface="Brandon Grotesque Light"/>
                        <a:cs typeface="Brandon Grotesque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353060">
                        <a:lnSpc>
                          <a:spcPct val="100000"/>
                        </a:lnSpc>
                      </a:pPr>
                      <a:r>
                        <a:rPr sz="1100" b="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A Solution</a:t>
                      </a:r>
                      <a:r>
                        <a:rPr sz="1100" b="0" spc="-9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 </a:t>
                      </a:r>
                      <a:r>
                        <a:rPr sz="1100" b="0" spc="-1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Fit</a:t>
                      </a:r>
                      <a:endParaRPr sz="1100">
                        <a:latin typeface="Brandon Grotesque Light"/>
                        <a:cs typeface="Brandon Grotesque Light"/>
                      </a:endParaRPr>
                    </a:p>
                  </a:txBody>
                  <a:tcPr marL="0" marR="0" marT="2540" marB="0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471170" marR="144145" indent="-306705">
                        <a:lnSpc>
                          <a:spcPct val="100000"/>
                        </a:lnSpc>
                      </a:pP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Credibility </a:t>
                      </a:r>
                      <a:r>
                        <a:rPr sz="1100" b="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/</a:t>
                      </a:r>
                      <a:r>
                        <a:rPr sz="1100" b="0" spc="-3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 </a:t>
                      </a: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Decision  </a:t>
                      </a:r>
                      <a:r>
                        <a:rPr sz="1100" b="0" spc="-1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Validation</a:t>
                      </a:r>
                      <a:endParaRPr sz="1100" dirty="0">
                        <a:latin typeface="Brandon Grotesque Light"/>
                        <a:cs typeface="Brandon Grotesque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900"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 marL="527685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sz="1200" b="0" spc="-5" dirty="0">
                          <a:solidFill>
                            <a:srgbClr val="1E242B"/>
                          </a:solidFill>
                          <a:latin typeface="Brandon Grotesque Medium"/>
                          <a:cs typeface="Brandon Grotesque Medium"/>
                        </a:rPr>
                        <a:t>Needing</a:t>
                      </a:r>
                      <a:endParaRPr sz="1200" dirty="0">
                        <a:latin typeface="Brandon Grotesque Medium"/>
                        <a:cs typeface="Brandon Grotesque Medium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8780">
                        <a:lnSpc>
                          <a:spcPct val="100000"/>
                        </a:lnSpc>
                        <a:spcBef>
                          <a:spcPts val="1020"/>
                        </a:spcBef>
                      </a:pP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Infographic</a:t>
                      </a:r>
                      <a:endParaRPr sz="1100" dirty="0">
                        <a:latin typeface="Brandon Grotesque Light"/>
                        <a:cs typeface="Brandon Grotesque Light"/>
                      </a:endParaRPr>
                    </a:p>
                  </a:txBody>
                  <a:tcPr marL="0" marR="0" marT="129540" marB="0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1959" marR="506730" indent="3175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Product  </a:t>
                      </a:r>
                      <a:r>
                        <a:rPr sz="1100" b="0" spc="-6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W</a:t>
                      </a:r>
                      <a:r>
                        <a:rPr sz="1100" b="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ebinars</a:t>
                      </a:r>
                      <a:endParaRPr sz="1100">
                        <a:latin typeface="Brandon Grotesque Light"/>
                        <a:cs typeface="Brandon Grotesque Light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1310" marR="306070" indent="19240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Product  </a:t>
                      </a:r>
                      <a:r>
                        <a:rPr sz="1100" b="0" spc="-1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D</a:t>
                      </a:r>
                      <a:r>
                        <a:rPr sz="1100" b="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emonstration</a:t>
                      </a:r>
                      <a:endParaRPr sz="1100">
                        <a:latin typeface="Brandon Grotesque Light"/>
                        <a:cs typeface="Brandon Grotesque Light"/>
                      </a:endParaRPr>
                    </a:p>
                  </a:txBody>
                  <a:tcPr marL="0" marR="0" marT="49530" marB="0" anchor="ctr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9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0" marR="320040" indent="-16891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Blog </a:t>
                      </a:r>
                      <a:r>
                        <a:rPr sz="1100" b="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/</a:t>
                      </a:r>
                      <a:r>
                        <a:rPr sz="1100" b="0" spc="-7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 </a:t>
                      </a: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Helpful  </a:t>
                      </a:r>
                      <a:r>
                        <a:rPr sz="1100" b="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Articles</a:t>
                      </a:r>
                      <a:endParaRPr sz="1100">
                        <a:latin typeface="Brandon Grotesque Light"/>
                        <a:cs typeface="Brandon Grotesque Light"/>
                      </a:endParaRPr>
                    </a:p>
                  </a:txBody>
                  <a:tcPr marL="0" marR="0" marT="53340" marB="0" anchor="ctr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5120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100" b="0" spc="-1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Vendor</a:t>
                      </a:r>
                      <a:r>
                        <a:rPr sz="1100" b="0" spc="-7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 </a:t>
                      </a: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Guides</a:t>
                      </a:r>
                      <a:endParaRPr sz="1100" dirty="0">
                        <a:latin typeface="Brandon Grotesque Light"/>
                        <a:cs typeface="Brandon Grotesque Light"/>
                      </a:endParaRPr>
                    </a:p>
                  </a:txBody>
                  <a:tcPr marL="0" marR="0" marT="144780" marB="0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Proposal </a:t>
                      </a:r>
                      <a:r>
                        <a:rPr sz="1100" b="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/</a:t>
                      </a:r>
                      <a:r>
                        <a:rPr sz="1100" b="0" spc="-7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 </a:t>
                      </a: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Pricing</a:t>
                      </a:r>
                      <a:endParaRPr sz="1100">
                        <a:latin typeface="Brandon Grotesque Light"/>
                        <a:cs typeface="Brandon Grotesque Light"/>
                      </a:endParaRPr>
                    </a:p>
                  </a:txBody>
                  <a:tcPr marL="0" marR="0" marT="144780" marB="0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0545" marR="137160" indent="-40576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100" b="0" spc="-1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Workshops </a:t>
                      </a:r>
                      <a:r>
                        <a:rPr sz="1100" b="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/ </a:t>
                      </a: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Lunch</a:t>
                      </a:r>
                      <a:r>
                        <a:rPr sz="1100" b="0" spc="-4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 </a:t>
                      </a:r>
                      <a:r>
                        <a:rPr sz="1100" b="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&amp;  Learns</a:t>
                      </a:r>
                      <a:endParaRPr sz="1100">
                        <a:latin typeface="Brandon Grotesque Light"/>
                        <a:cs typeface="Brandon Grotesque Light"/>
                      </a:endParaRPr>
                    </a:p>
                  </a:txBody>
                  <a:tcPr marL="0" marR="0" marT="47625" marB="0" anchor="ctr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1615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Competitor</a:t>
                      </a:r>
                      <a:r>
                        <a:rPr sz="1100" b="0" spc="-4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 </a:t>
                      </a: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Matrix</a:t>
                      </a:r>
                      <a:endParaRPr sz="1100" dirty="0">
                        <a:latin typeface="Brandon Grotesque Light"/>
                        <a:cs typeface="Brandon Grotesque Light"/>
                      </a:endParaRPr>
                    </a:p>
                  </a:txBody>
                  <a:tcPr marL="0" marR="0" marT="139700" marB="0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Case</a:t>
                      </a:r>
                      <a:r>
                        <a:rPr sz="1100" b="0" spc="-7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 </a:t>
                      </a: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Studies</a:t>
                      </a:r>
                      <a:endParaRPr sz="1100" dirty="0">
                        <a:latin typeface="Brandon Grotesque Light"/>
                        <a:cs typeface="Brandon Grotesque Light"/>
                      </a:endParaRPr>
                    </a:p>
                  </a:txBody>
                  <a:tcPr marL="0" marR="0" marT="139700" marB="0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9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ct val="100000"/>
                        </a:lnSpc>
                        <a:spcBef>
                          <a:spcPts val="1135"/>
                        </a:spcBef>
                      </a:pP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How-to</a:t>
                      </a:r>
                      <a:r>
                        <a:rPr sz="1100" b="0" spc="-7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 </a:t>
                      </a: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Guides</a:t>
                      </a:r>
                      <a:endParaRPr sz="1100" dirty="0">
                        <a:latin typeface="Brandon Grotesque Light"/>
                        <a:cs typeface="Brandon Grotesque Light"/>
                      </a:endParaRPr>
                    </a:p>
                  </a:txBody>
                  <a:tcPr marL="0" marR="0" marT="144145" marB="0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9910" marR="221615" indent="-31051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Product </a:t>
                      </a:r>
                      <a:r>
                        <a:rPr sz="1100" b="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/</a:t>
                      </a:r>
                      <a:r>
                        <a:rPr sz="1100" b="0" spc="-6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 </a:t>
                      </a: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Industry  Videos</a:t>
                      </a:r>
                      <a:endParaRPr sz="1100">
                        <a:latin typeface="Brandon Grotesque Light"/>
                        <a:cs typeface="Brandon Grotesque Light"/>
                      </a:endParaRPr>
                    </a:p>
                  </a:txBody>
                  <a:tcPr marL="0" marR="0" marT="52705" marB="0" anchor="ctr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1135"/>
                        </a:spcBef>
                      </a:pPr>
                      <a:r>
                        <a:rPr sz="1100" b="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ROI</a:t>
                      </a:r>
                      <a:r>
                        <a:rPr sz="1100" b="0" spc="-5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 </a:t>
                      </a: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Calculators</a:t>
                      </a:r>
                      <a:endParaRPr sz="1100" dirty="0">
                        <a:latin typeface="Brandon Grotesque Light"/>
                        <a:cs typeface="Brandon Grotesque Light"/>
                      </a:endParaRPr>
                    </a:p>
                  </a:txBody>
                  <a:tcPr marL="0" marR="0" marT="144145" marB="0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99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7375" marR="267970" indent="-311785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Influence</a:t>
                      </a:r>
                      <a:r>
                        <a:rPr lang="en-US"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r</a:t>
                      </a:r>
                      <a:endParaRPr lang="en-US" sz="1100" b="0" spc="-50" dirty="0">
                        <a:solidFill>
                          <a:srgbClr val="1E242B"/>
                        </a:solidFill>
                        <a:latin typeface="Brandon Grotesque Light"/>
                        <a:cs typeface="Brandon Grotesque Light"/>
                      </a:endParaRPr>
                    </a:p>
                    <a:p>
                      <a:pPr marL="587375" marR="267970" indent="-311785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Inter</a:t>
                      </a:r>
                      <a:r>
                        <a:rPr sz="1100" b="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views</a:t>
                      </a:r>
                      <a:endParaRPr lang="en-US" sz="1100" b="0" dirty="0">
                        <a:solidFill>
                          <a:srgbClr val="1E242B"/>
                        </a:solidFill>
                        <a:latin typeface="Brandon Grotesque Light"/>
                        <a:cs typeface="Brandon Grotesque Light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6570" marR="234315" indent="-26987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Product </a:t>
                      </a:r>
                      <a:r>
                        <a:rPr sz="1100" b="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/</a:t>
                      </a:r>
                      <a:r>
                        <a:rPr sz="1100" b="0" spc="-6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 </a:t>
                      </a: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Industry  </a:t>
                      </a:r>
                      <a:r>
                        <a:rPr sz="1100" b="0" spc="-1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Webinar</a:t>
                      </a:r>
                      <a:endParaRPr sz="1100" dirty="0">
                        <a:latin typeface="Brandon Grotesque Light"/>
                        <a:cs typeface="Brandon Grotesque Light"/>
                      </a:endParaRPr>
                    </a:p>
                  </a:txBody>
                  <a:tcPr marL="0" marR="0" marT="52705" marB="0" anchor="ctr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5595" marR="343535" indent="5588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1100" b="0" spc="-1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Testimonial </a:t>
                      </a:r>
                      <a:r>
                        <a:rPr sz="1100" b="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/  </a:t>
                      </a: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Reference</a:t>
                      </a:r>
                      <a:r>
                        <a:rPr sz="1100" b="0" spc="-9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 </a:t>
                      </a:r>
                      <a:r>
                        <a:rPr sz="1100" b="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List</a:t>
                      </a:r>
                      <a:endParaRPr sz="1100">
                        <a:latin typeface="Brandon Grotesque Light"/>
                        <a:cs typeface="Brandon Grotesque Light"/>
                      </a:endParaRPr>
                    </a:p>
                  </a:txBody>
                  <a:tcPr marL="0" marR="0" marT="52705" marB="0" anchor="ctr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99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4175">
                        <a:lnSpc>
                          <a:spcPct val="100000"/>
                        </a:lnSpc>
                        <a:spcBef>
                          <a:spcPts val="1135"/>
                        </a:spcBef>
                      </a:pPr>
                      <a:r>
                        <a:rPr sz="1100" b="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Social</a:t>
                      </a:r>
                      <a:r>
                        <a:rPr sz="1100" b="0" spc="-8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 </a:t>
                      </a: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Media</a:t>
                      </a:r>
                      <a:endParaRPr sz="1100" dirty="0">
                        <a:latin typeface="Brandon Grotesque Light"/>
                        <a:cs typeface="Brandon Grotesque Light"/>
                      </a:endParaRPr>
                    </a:p>
                  </a:txBody>
                  <a:tcPr marL="0" marR="0" marT="144145" marB="0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885">
                        <a:lnSpc>
                          <a:spcPct val="100000"/>
                        </a:lnSpc>
                        <a:spcBef>
                          <a:spcPts val="1135"/>
                        </a:spcBef>
                      </a:pP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Whitepapers</a:t>
                      </a:r>
                      <a:endParaRPr sz="1100" dirty="0">
                        <a:latin typeface="Brandon Grotesque Light"/>
                        <a:cs typeface="Brandon Grotesque Light"/>
                      </a:endParaRPr>
                    </a:p>
                  </a:txBody>
                  <a:tcPr marL="0" marR="0" marT="144145" marB="0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305" algn="ctr">
                        <a:lnSpc>
                          <a:spcPct val="100000"/>
                        </a:lnSpc>
                        <a:spcBef>
                          <a:spcPts val="1135"/>
                        </a:spcBef>
                      </a:pPr>
                      <a:r>
                        <a:rPr sz="1100" b="0" spc="-1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Trials</a:t>
                      </a:r>
                      <a:endParaRPr sz="1100">
                        <a:latin typeface="Brandon Grotesque Light"/>
                        <a:cs typeface="Brandon Grotesque Light"/>
                      </a:endParaRPr>
                    </a:p>
                  </a:txBody>
                  <a:tcPr marL="0" marR="0" marT="144145" marB="0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99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8920">
                        <a:lnSpc>
                          <a:spcPct val="100000"/>
                        </a:lnSpc>
                        <a:spcBef>
                          <a:spcPts val="1135"/>
                        </a:spcBef>
                      </a:pP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Educational</a:t>
                      </a:r>
                      <a:r>
                        <a:rPr sz="1100" b="0" spc="-4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 </a:t>
                      </a: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Videos</a:t>
                      </a:r>
                      <a:endParaRPr sz="1100" dirty="0">
                        <a:latin typeface="Brandon Grotesque Light"/>
                        <a:cs typeface="Brandon Grotesque Light"/>
                      </a:endParaRPr>
                    </a:p>
                  </a:txBody>
                  <a:tcPr marL="0" marR="0" marT="144145" marB="0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305" algn="ctr">
                        <a:lnSpc>
                          <a:spcPct val="100000"/>
                        </a:lnSpc>
                        <a:spcBef>
                          <a:spcPts val="1135"/>
                        </a:spcBef>
                      </a:pPr>
                      <a:r>
                        <a:rPr sz="1100" b="0" spc="-10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Offers</a:t>
                      </a:r>
                      <a:endParaRPr sz="1100" dirty="0">
                        <a:latin typeface="Brandon Grotesque Light"/>
                        <a:cs typeface="Brandon Grotesque Light"/>
                      </a:endParaRPr>
                    </a:p>
                  </a:txBody>
                  <a:tcPr marL="0" marR="0" marT="144145" marB="0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99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685">
                        <a:lnSpc>
                          <a:spcPct val="100000"/>
                        </a:lnSpc>
                        <a:spcBef>
                          <a:spcPts val="1135"/>
                        </a:spcBef>
                      </a:pPr>
                      <a:r>
                        <a:rPr sz="1100" b="0" spc="-5" dirty="0">
                          <a:solidFill>
                            <a:srgbClr val="1E242B"/>
                          </a:solidFill>
                          <a:latin typeface="Brandon Grotesque Light"/>
                          <a:cs typeface="Brandon Grotesque Light"/>
                        </a:rPr>
                        <a:t>Newsletters</a:t>
                      </a:r>
                      <a:endParaRPr sz="1100" dirty="0">
                        <a:latin typeface="Brandon Grotesque Light"/>
                        <a:cs typeface="Brandon Grotesque Light"/>
                      </a:endParaRPr>
                    </a:p>
                  </a:txBody>
                  <a:tcPr marL="0" marR="0" marT="144145" marB="0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7C858B"/>
                      </a:solidFill>
                      <a:prstDash val="solid"/>
                    </a:lnL>
                    <a:lnR w="12700">
                      <a:solidFill>
                        <a:srgbClr val="7C858B"/>
                      </a:solidFill>
                      <a:prstDash val="solid"/>
                    </a:lnR>
                    <a:lnT w="12700">
                      <a:solidFill>
                        <a:srgbClr val="7C858B"/>
                      </a:solidFill>
                      <a:prstDash val="solid"/>
                    </a:lnT>
                    <a:lnB w="12700">
                      <a:solidFill>
                        <a:srgbClr val="7C858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69052A69-75FC-4F1F-B0B5-427C75425EB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6858000"/>
            <a:ext cx="1945364" cy="6223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730248"/>
            <a:ext cx="5599430" cy="6243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0" spc="-5" dirty="0">
                <a:solidFill>
                  <a:srgbClr val="7C858B"/>
                </a:solidFill>
                <a:latin typeface="Brandon Grotesque Medium"/>
                <a:cs typeface="Brandon Grotesque Medium"/>
              </a:rPr>
              <a:t>DON’T </a:t>
            </a:r>
            <a:r>
              <a:rPr sz="1700" b="0" dirty="0">
                <a:solidFill>
                  <a:srgbClr val="7C858B"/>
                </a:solidFill>
                <a:latin typeface="Brandon Grotesque Medium"/>
                <a:cs typeface="Brandon Grotesque Medium"/>
              </a:rPr>
              <a:t>SELL...</a:t>
            </a:r>
            <a:r>
              <a:rPr sz="1700" b="0" spc="-85" dirty="0">
                <a:solidFill>
                  <a:srgbClr val="7C858B"/>
                </a:solidFill>
                <a:latin typeface="Brandon Grotesque Medium"/>
                <a:cs typeface="Brandon Grotesque Medium"/>
              </a:rPr>
              <a:t> </a:t>
            </a:r>
            <a:r>
              <a:rPr sz="1700" b="0" dirty="0">
                <a:solidFill>
                  <a:srgbClr val="7C858B"/>
                </a:solidFill>
                <a:latin typeface="Brandon Grotesque Medium"/>
                <a:cs typeface="Brandon Grotesque Medium"/>
              </a:rPr>
              <a:t>NURTURE</a:t>
            </a:r>
            <a:endParaRPr sz="1700">
              <a:latin typeface="Brandon Grotesque Medium"/>
              <a:cs typeface="Brandon Grotesque Medium"/>
            </a:endParaRPr>
          </a:p>
          <a:p>
            <a:pPr marL="12700" marR="19685">
              <a:lnSpc>
                <a:spcPct val="100000"/>
              </a:lnSpc>
              <a:spcBef>
                <a:spcPts val="2039"/>
              </a:spcBef>
            </a:pP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Once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you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capture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lead,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help and </a:t>
            </a:r>
            <a:r>
              <a:rPr sz="1700" b="0" spc="-3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don’t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sell. </a:t>
            </a:r>
            <a:r>
              <a:rPr sz="1700" b="0" spc="-3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People don’t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want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to  engage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with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large number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of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sales people early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in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the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process for 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good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reason.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They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3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don’t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want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to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be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hounded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or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2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“sold.”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So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3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don’t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do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it.  </a:t>
            </a:r>
            <a:r>
              <a:rPr sz="1700" b="0" spc="-2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Instead,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nurture</a:t>
            </a:r>
            <a:r>
              <a:rPr sz="1700" b="0" spc="-9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them.</a:t>
            </a:r>
            <a:endParaRPr sz="1700">
              <a:latin typeface="Brandon Grotesque Light"/>
              <a:cs typeface="Brandon Grotesque Light"/>
            </a:endParaRPr>
          </a:p>
          <a:p>
            <a:pPr marL="12700" marR="34290">
              <a:lnSpc>
                <a:spcPct val="100000"/>
              </a:lnSpc>
              <a:spcBef>
                <a:spcPts val="2040"/>
              </a:spcBef>
            </a:pPr>
            <a:r>
              <a:rPr sz="1700" b="0" spc="-15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Lead </a:t>
            </a:r>
            <a:r>
              <a:rPr sz="1700" b="0" spc="-20" dirty="0">
                <a:solidFill>
                  <a:srgbClr val="1E242B"/>
                </a:solidFill>
                <a:latin typeface="Brandon Grotesque Medium"/>
                <a:cs typeface="Brandon Grotesque Medium"/>
              </a:rPr>
              <a:t>nurturing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is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the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process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of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communicating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with your</a:t>
            </a:r>
            <a:r>
              <a:rPr sz="1700" b="0" spc="-19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2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prospects 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in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consistent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and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relevant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way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by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providing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them with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information 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that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helps their selection process. This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will help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position your  company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as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the </a:t>
            </a:r>
            <a:r>
              <a:rPr sz="1700" b="0" spc="-4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“go-to”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once they are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ready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to</a:t>
            </a:r>
            <a:r>
              <a:rPr sz="1700" b="0" spc="-19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buy.</a:t>
            </a:r>
            <a:endParaRPr sz="1700">
              <a:latin typeface="Brandon Grotesque Light"/>
              <a:cs typeface="Brandon Grotesque Light"/>
            </a:endParaRPr>
          </a:p>
          <a:p>
            <a:pPr marL="12700" marR="276860">
              <a:lnSpc>
                <a:spcPct val="100000"/>
              </a:lnSpc>
              <a:spcBef>
                <a:spcPts val="2039"/>
              </a:spcBef>
            </a:pPr>
            <a:r>
              <a:rPr sz="1700" b="0" spc="-2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While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newsletters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have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their place, </a:t>
            </a:r>
            <a:r>
              <a:rPr sz="1700" b="0" spc="-3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don’t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just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treat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every </a:t>
            </a:r>
            <a:r>
              <a:rPr sz="1700" b="0" spc="-2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prospect 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like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an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email address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or </a:t>
            </a:r>
            <a:r>
              <a:rPr sz="1700" b="0" spc="-2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number. </a:t>
            </a:r>
            <a:r>
              <a:rPr sz="1700" b="0" spc="-3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Remember,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each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prospect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is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 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potential customer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and has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unique needs, desires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and</a:t>
            </a:r>
            <a:r>
              <a:rPr sz="1700" b="0" spc="-9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2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interests.</a:t>
            </a:r>
            <a:endParaRPr sz="1700">
              <a:latin typeface="Brandon Grotesque Light"/>
              <a:cs typeface="Brandon Grotesque Light"/>
            </a:endParaRPr>
          </a:p>
          <a:p>
            <a:pPr marL="12700" marR="482600">
              <a:lnSpc>
                <a:spcPct val="100000"/>
              </a:lnSpc>
              <a:spcBef>
                <a:spcPts val="2040"/>
              </a:spcBef>
            </a:pP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Stats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show that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relevant, personal emails drive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BIG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results</a:t>
            </a:r>
            <a:r>
              <a:rPr sz="1700" b="0" spc="-17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over  typical, monthly</a:t>
            </a:r>
            <a:r>
              <a:rPr sz="1700" b="0" spc="-1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newsletters.</a:t>
            </a:r>
            <a:endParaRPr sz="1700">
              <a:latin typeface="Brandon Grotesque Light"/>
              <a:cs typeface="Brandon Grotesque Light"/>
            </a:endParaRPr>
          </a:p>
          <a:p>
            <a:pPr marL="12700" marR="488950">
              <a:lnSpc>
                <a:spcPct val="100000"/>
              </a:lnSpc>
              <a:spcBef>
                <a:spcPts val="2039"/>
              </a:spcBef>
            </a:pPr>
            <a:r>
              <a:rPr sz="1700" b="0" spc="-3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Keep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in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mind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there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is </a:t>
            </a:r>
            <a:r>
              <a:rPr sz="1700" b="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big </a:t>
            </a:r>
            <a:r>
              <a:rPr sz="1700" b="0" spc="-3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difference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between email </a:t>
            </a:r>
            <a:r>
              <a:rPr sz="1700" b="0" spc="-2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marketing 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and lead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nurturing. Think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of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email marketing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as </a:t>
            </a:r>
            <a:r>
              <a:rPr sz="1700" b="0" spc="-3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“one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to</a:t>
            </a:r>
            <a:r>
              <a:rPr sz="1700" b="0" spc="-23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many</a:t>
            </a:r>
            <a:endParaRPr sz="1700">
              <a:latin typeface="Brandon Grotesque Light"/>
              <a:cs typeface="Brandon Grotesque Light"/>
            </a:endParaRPr>
          </a:p>
          <a:p>
            <a:pPr marL="12700" marR="5080">
              <a:lnSpc>
                <a:spcPct val="100000"/>
              </a:lnSpc>
            </a:pPr>
            <a:r>
              <a:rPr sz="1700" b="0" spc="-2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communication”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(ie: monthly newsletters, e-blasts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to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your </a:t>
            </a:r>
            <a:r>
              <a:rPr sz="1700" b="0" spc="-2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database) 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and lead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nurturing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as </a:t>
            </a:r>
            <a:r>
              <a:rPr sz="1700" b="0" spc="-3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“one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to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one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communication,” (ie: personalized  emails) based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on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past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engagement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with you </a:t>
            </a:r>
            <a:r>
              <a:rPr sz="1700" b="0" spc="-1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or </a:t>
            </a:r>
            <a:r>
              <a:rPr sz="1700" b="0" spc="-1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your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online</a:t>
            </a:r>
            <a:r>
              <a:rPr sz="1700" b="0" spc="-245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 </a:t>
            </a:r>
            <a:r>
              <a:rPr sz="1700" b="0" spc="-20" dirty="0">
                <a:solidFill>
                  <a:srgbClr val="1E242B"/>
                </a:solidFill>
                <a:latin typeface="Brandon Grotesque Light"/>
                <a:cs typeface="Brandon Grotesque Light"/>
              </a:rPr>
              <a:t>content.</a:t>
            </a:r>
            <a:endParaRPr sz="1700">
              <a:latin typeface="Brandon Grotesque Light"/>
              <a:cs typeface="Brandon Grotesque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44857" y="3187698"/>
            <a:ext cx="1769110" cy="1483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610" marR="5080" indent="156210" algn="r">
              <a:lnSpc>
                <a:spcPct val="100000"/>
              </a:lnSpc>
              <a:spcBef>
                <a:spcPts val="100"/>
              </a:spcBef>
            </a:pPr>
            <a:r>
              <a:rPr sz="2000" b="0" i="1" spc="-5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“Relevant</a:t>
            </a:r>
            <a:r>
              <a:rPr sz="2000" b="0" i="1" spc="-10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emails  drive</a:t>
            </a:r>
            <a:r>
              <a:rPr sz="2000" b="0" i="1" spc="-5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18x</a:t>
            </a:r>
            <a:r>
              <a:rPr sz="2000" b="0" i="1" spc="-5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more  revenue</a:t>
            </a:r>
            <a:r>
              <a:rPr sz="2000" b="0" i="1" spc="-100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than  broadcast</a:t>
            </a:r>
            <a:r>
              <a:rPr sz="2000" b="0" i="1" spc="-65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 </a:t>
            </a:r>
            <a:r>
              <a:rPr sz="2000" b="0" i="1" spc="-5" dirty="0">
                <a:solidFill>
                  <a:srgbClr val="007481"/>
                </a:solidFill>
                <a:latin typeface="Brandon Grotesque Regular"/>
                <a:cs typeface="Brandon Grotesque Regular"/>
              </a:rPr>
              <a:t>emails.”</a:t>
            </a:r>
            <a:endParaRPr sz="2000">
              <a:latin typeface="Brandon Grotesque Regular"/>
              <a:cs typeface="Brandon Grotesque Regular"/>
            </a:endParaRPr>
          </a:p>
          <a:p>
            <a:pPr marR="5080" algn="r">
              <a:lnSpc>
                <a:spcPct val="100000"/>
              </a:lnSpc>
              <a:spcBef>
                <a:spcPts val="200"/>
              </a:spcBef>
            </a:pPr>
            <a:r>
              <a:rPr sz="1400" b="0" i="1" dirty="0">
                <a:solidFill>
                  <a:srgbClr val="007481"/>
                </a:solidFill>
                <a:latin typeface="Brandon Grotesque Light"/>
                <a:cs typeface="Brandon Grotesque Light"/>
              </a:rPr>
              <a:t>(Source: Jupiter</a:t>
            </a:r>
            <a:r>
              <a:rPr sz="1400" b="0" i="1" spc="-100" dirty="0">
                <a:solidFill>
                  <a:srgbClr val="007481"/>
                </a:solidFill>
                <a:latin typeface="Brandon Grotesque Light"/>
                <a:cs typeface="Brandon Grotesque Light"/>
              </a:rPr>
              <a:t> </a:t>
            </a:r>
            <a:r>
              <a:rPr sz="1400" b="0" i="1" spc="-5" dirty="0">
                <a:solidFill>
                  <a:srgbClr val="007481"/>
                </a:solidFill>
                <a:latin typeface="Brandon Grotesque Light"/>
                <a:cs typeface="Brandon Grotesque Light"/>
              </a:rPr>
              <a:t>Research)</a:t>
            </a:r>
            <a:endParaRPr sz="1400">
              <a:latin typeface="Brandon Grotesque Light"/>
              <a:cs typeface="Brandon Grotesque Ligh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044069" y="4664773"/>
            <a:ext cx="423545" cy="396875"/>
          </a:xfrm>
          <a:custGeom>
            <a:avLst/>
            <a:gdLst/>
            <a:ahLst/>
            <a:cxnLst/>
            <a:rect l="l" t="t" r="r" b="b"/>
            <a:pathLst>
              <a:path w="423545" h="396875">
                <a:moveTo>
                  <a:pt x="423532" y="0"/>
                </a:moveTo>
                <a:lnTo>
                  <a:pt x="40233" y="156781"/>
                </a:lnTo>
                <a:lnTo>
                  <a:pt x="129768" y="214020"/>
                </a:lnTo>
                <a:lnTo>
                  <a:pt x="0" y="330873"/>
                </a:lnTo>
                <a:lnTo>
                  <a:pt x="68859" y="396659"/>
                </a:lnTo>
                <a:lnTo>
                  <a:pt x="176174" y="271030"/>
                </a:lnTo>
                <a:lnTo>
                  <a:pt x="269663" y="271030"/>
                </a:lnTo>
                <a:lnTo>
                  <a:pt x="423532" y="0"/>
                </a:lnTo>
                <a:close/>
              </a:path>
              <a:path w="423545" h="396875">
                <a:moveTo>
                  <a:pt x="269663" y="271030"/>
                </a:moveTo>
                <a:lnTo>
                  <a:pt x="176174" y="271030"/>
                </a:lnTo>
                <a:lnTo>
                  <a:pt x="216712" y="364299"/>
                </a:lnTo>
                <a:lnTo>
                  <a:pt x="269663" y="27103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11611" y="5183513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27609" y="0"/>
                </a:moveTo>
                <a:lnTo>
                  <a:pt x="0" y="26415"/>
                </a:lnTo>
                <a:lnTo>
                  <a:pt x="1942" y="37134"/>
                </a:lnTo>
                <a:lnTo>
                  <a:pt x="7580" y="45846"/>
                </a:lnTo>
                <a:lnTo>
                  <a:pt x="16025" y="51740"/>
                </a:lnTo>
                <a:lnTo>
                  <a:pt x="26390" y="54000"/>
                </a:lnTo>
                <a:lnTo>
                  <a:pt x="37204" y="52057"/>
                </a:lnTo>
                <a:lnTo>
                  <a:pt x="46105" y="46431"/>
                </a:lnTo>
                <a:lnTo>
                  <a:pt x="52184" y="37994"/>
                </a:lnTo>
                <a:lnTo>
                  <a:pt x="54533" y="27622"/>
                </a:lnTo>
                <a:lnTo>
                  <a:pt x="52507" y="16900"/>
                </a:lnTo>
                <a:lnTo>
                  <a:pt x="46686" y="8177"/>
                </a:lnTo>
                <a:lnTo>
                  <a:pt x="38058" y="2271"/>
                </a:lnTo>
                <a:lnTo>
                  <a:pt x="27609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819225" y="5170199"/>
            <a:ext cx="54610" cy="53975"/>
          </a:xfrm>
          <a:custGeom>
            <a:avLst/>
            <a:gdLst/>
            <a:ahLst/>
            <a:cxnLst/>
            <a:rect l="l" t="t" r="r" b="b"/>
            <a:pathLst>
              <a:path w="54609" h="53975">
                <a:moveTo>
                  <a:pt x="30809" y="0"/>
                </a:moveTo>
                <a:lnTo>
                  <a:pt x="139" y="25701"/>
                </a:lnTo>
                <a:lnTo>
                  <a:pt x="0" y="28444"/>
                </a:lnTo>
                <a:lnTo>
                  <a:pt x="380" y="31174"/>
                </a:lnTo>
                <a:lnTo>
                  <a:pt x="825" y="33943"/>
                </a:lnTo>
                <a:lnTo>
                  <a:pt x="5762" y="43611"/>
                </a:lnTo>
                <a:lnTo>
                  <a:pt x="13657" y="50513"/>
                </a:lnTo>
                <a:lnTo>
                  <a:pt x="23483" y="53935"/>
                </a:lnTo>
                <a:lnTo>
                  <a:pt x="34213" y="53158"/>
                </a:lnTo>
                <a:lnTo>
                  <a:pt x="44104" y="48231"/>
                </a:lnTo>
                <a:lnTo>
                  <a:pt x="50985" y="40322"/>
                </a:lnTo>
                <a:lnTo>
                  <a:pt x="54278" y="30484"/>
                </a:lnTo>
                <a:lnTo>
                  <a:pt x="53403" y="19770"/>
                </a:lnTo>
                <a:lnTo>
                  <a:pt x="48688" y="10184"/>
                </a:lnTo>
                <a:lnTo>
                  <a:pt x="40762" y="3406"/>
                </a:lnTo>
                <a:lnTo>
                  <a:pt x="30809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18585" y="5126364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23126" y="0"/>
                </a:moveTo>
                <a:lnTo>
                  <a:pt x="12890" y="3895"/>
                </a:lnTo>
                <a:lnTo>
                  <a:pt x="5003" y="8925"/>
                </a:lnTo>
                <a:lnTo>
                  <a:pt x="749" y="16913"/>
                </a:lnTo>
                <a:lnTo>
                  <a:pt x="0" y="31061"/>
                </a:lnTo>
                <a:lnTo>
                  <a:pt x="1358" y="36598"/>
                </a:lnTo>
                <a:lnTo>
                  <a:pt x="4356" y="41665"/>
                </a:lnTo>
                <a:lnTo>
                  <a:pt x="11843" y="49383"/>
                </a:lnTo>
                <a:lnTo>
                  <a:pt x="21404" y="53624"/>
                </a:lnTo>
                <a:lnTo>
                  <a:pt x="31886" y="54019"/>
                </a:lnTo>
                <a:lnTo>
                  <a:pt x="42138" y="50200"/>
                </a:lnTo>
                <a:lnTo>
                  <a:pt x="49847" y="42708"/>
                </a:lnTo>
                <a:lnTo>
                  <a:pt x="54092" y="33142"/>
                </a:lnTo>
                <a:lnTo>
                  <a:pt x="54493" y="22659"/>
                </a:lnTo>
                <a:lnTo>
                  <a:pt x="50673" y="12417"/>
                </a:lnTo>
                <a:lnTo>
                  <a:pt x="43194" y="4476"/>
                </a:lnTo>
                <a:lnTo>
                  <a:pt x="33620" y="265"/>
                </a:lnTo>
                <a:lnTo>
                  <a:pt x="23126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200325" y="4510924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30627" y="0"/>
                </a:moveTo>
                <a:lnTo>
                  <a:pt x="0" y="25685"/>
                </a:lnTo>
                <a:lnTo>
                  <a:pt x="622" y="33022"/>
                </a:lnTo>
                <a:lnTo>
                  <a:pt x="3205" y="39998"/>
                </a:lnTo>
                <a:lnTo>
                  <a:pt x="7681" y="46145"/>
                </a:lnTo>
                <a:lnTo>
                  <a:pt x="13982" y="50996"/>
                </a:lnTo>
                <a:lnTo>
                  <a:pt x="24115" y="54261"/>
                </a:lnTo>
                <a:lnTo>
                  <a:pt x="34578" y="53442"/>
                </a:lnTo>
                <a:lnTo>
                  <a:pt x="44018" y="48883"/>
                </a:lnTo>
                <a:lnTo>
                  <a:pt x="51079" y="40925"/>
                </a:lnTo>
                <a:lnTo>
                  <a:pt x="54433" y="30539"/>
                </a:lnTo>
                <a:lnTo>
                  <a:pt x="53735" y="20046"/>
                </a:lnTo>
                <a:lnTo>
                  <a:pt x="49191" y="10582"/>
                </a:lnTo>
                <a:lnTo>
                  <a:pt x="41008" y="3282"/>
                </a:lnTo>
                <a:lnTo>
                  <a:pt x="30627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658788" y="4617664"/>
            <a:ext cx="55244" cy="54610"/>
          </a:xfrm>
          <a:custGeom>
            <a:avLst/>
            <a:gdLst/>
            <a:ahLst/>
            <a:cxnLst/>
            <a:rect l="l" t="t" r="r" b="b"/>
            <a:pathLst>
              <a:path w="55245" h="54610">
                <a:moveTo>
                  <a:pt x="25412" y="0"/>
                </a:moveTo>
                <a:lnTo>
                  <a:pt x="0" y="27063"/>
                </a:lnTo>
                <a:lnTo>
                  <a:pt x="482" y="28181"/>
                </a:lnTo>
                <a:lnTo>
                  <a:pt x="393" y="29832"/>
                </a:lnTo>
                <a:lnTo>
                  <a:pt x="3482" y="40105"/>
                </a:lnTo>
                <a:lnTo>
                  <a:pt x="10017" y="48148"/>
                </a:lnTo>
                <a:lnTo>
                  <a:pt x="19071" y="53149"/>
                </a:lnTo>
                <a:lnTo>
                  <a:pt x="29717" y="54292"/>
                </a:lnTo>
                <a:lnTo>
                  <a:pt x="40288" y="51218"/>
                </a:lnTo>
                <a:lnTo>
                  <a:pt x="48491" y="44694"/>
                </a:lnTo>
                <a:lnTo>
                  <a:pt x="53556" y="35650"/>
                </a:lnTo>
                <a:lnTo>
                  <a:pt x="54711" y="25019"/>
                </a:lnTo>
                <a:lnTo>
                  <a:pt x="51637" y="14439"/>
                </a:lnTo>
                <a:lnTo>
                  <a:pt x="45110" y="6227"/>
                </a:lnTo>
                <a:lnTo>
                  <a:pt x="36059" y="1157"/>
                </a:lnTo>
                <a:lnTo>
                  <a:pt x="25412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325374" y="5002940"/>
            <a:ext cx="55244" cy="54610"/>
          </a:xfrm>
          <a:custGeom>
            <a:avLst/>
            <a:gdLst/>
            <a:ahLst/>
            <a:cxnLst/>
            <a:rect l="l" t="t" r="r" b="b"/>
            <a:pathLst>
              <a:path w="55245" h="54610">
                <a:moveTo>
                  <a:pt x="27479" y="0"/>
                </a:moveTo>
                <a:lnTo>
                  <a:pt x="0" y="33310"/>
                </a:lnTo>
                <a:lnTo>
                  <a:pt x="2362" y="41082"/>
                </a:lnTo>
                <a:lnTo>
                  <a:pt x="8051" y="46289"/>
                </a:lnTo>
                <a:lnTo>
                  <a:pt x="17172" y="52418"/>
                </a:lnTo>
                <a:lnTo>
                  <a:pt x="27430" y="54462"/>
                </a:lnTo>
                <a:lnTo>
                  <a:pt x="37685" y="52515"/>
                </a:lnTo>
                <a:lnTo>
                  <a:pt x="46799" y="46670"/>
                </a:lnTo>
                <a:lnTo>
                  <a:pt x="52712" y="37542"/>
                </a:lnTo>
                <a:lnTo>
                  <a:pt x="54724" y="27287"/>
                </a:lnTo>
                <a:lnTo>
                  <a:pt x="52735" y="17027"/>
                </a:lnTo>
                <a:lnTo>
                  <a:pt x="46647" y="7885"/>
                </a:lnTo>
                <a:lnTo>
                  <a:pt x="37749" y="2011"/>
                </a:lnTo>
                <a:lnTo>
                  <a:pt x="27479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631337" y="4512695"/>
            <a:ext cx="55244" cy="55244"/>
          </a:xfrm>
          <a:custGeom>
            <a:avLst/>
            <a:gdLst/>
            <a:ahLst/>
            <a:cxnLst/>
            <a:rect l="l" t="t" r="r" b="b"/>
            <a:pathLst>
              <a:path w="55245" h="55245">
                <a:moveTo>
                  <a:pt x="26377" y="0"/>
                </a:moveTo>
                <a:lnTo>
                  <a:pt x="0" y="30125"/>
                </a:lnTo>
                <a:lnTo>
                  <a:pt x="889" y="34557"/>
                </a:lnTo>
                <a:lnTo>
                  <a:pt x="2844" y="39028"/>
                </a:lnTo>
                <a:lnTo>
                  <a:pt x="9032" y="47589"/>
                </a:lnTo>
                <a:lnTo>
                  <a:pt x="17945" y="52921"/>
                </a:lnTo>
                <a:lnTo>
                  <a:pt x="28276" y="54644"/>
                </a:lnTo>
                <a:lnTo>
                  <a:pt x="38722" y="52375"/>
                </a:lnTo>
                <a:lnTo>
                  <a:pt x="47619" y="45653"/>
                </a:lnTo>
                <a:lnTo>
                  <a:pt x="53057" y="36605"/>
                </a:lnTo>
                <a:lnTo>
                  <a:pt x="54670" y="26333"/>
                </a:lnTo>
                <a:lnTo>
                  <a:pt x="52095" y="15939"/>
                </a:lnTo>
                <a:lnTo>
                  <a:pt x="45688" y="7056"/>
                </a:lnTo>
                <a:lnTo>
                  <a:pt x="36747" y="1621"/>
                </a:lnTo>
                <a:lnTo>
                  <a:pt x="26377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488574" y="5004607"/>
            <a:ext cx="55244" cy="54610"/>
          </a:xfrm>
          <a:custGeom>
            <a:avLst/>
            <a:gdLst/>
            <a:ahLst/>
            <a:cxnLst/>
            <a:rect l="l" t="t" r="r" b="b"/>
            <a:pathLst>
              <a:path w="55245" h="54610">
                <a:moveTo>
                  <a:pt x="27798" y="0"/>
                </a:moveTo>
                <a:lnTo>
                  <a:pt x="0" y="33102"/>
                </a:lnTo>
                <a:lnTo>
                  <a:pt x="2895" y="40874"/>
                </a:lnTo>
                <a:lnTo>
                  <a:pt x="8559" y="46640"/>
                </a:lnTo>
                <a:lnTo>
                  <a:pt x="17695" y="52467"/>
                </a:lnTo>
                <a:lnTo>
                  <a:pt x="27960" y="54356"/>
                </a:lnTo>
                <a:lnTo>
                  <a:pt x="38218" y="52348"/>
                </a:lnTo>
                <a:lnTo>
                  <a:pt x="47332" y="46488"/>
                </a:lnTo>
                <a:lnTo>
                  <a:pt x="53170" y="37356"/>
                </a:lnTo>
                <a:lnTo>
                  <a:pt x="55057" y="27097"/>
                </a:lnTo>
                <a:lnTo>
                  <a:pt x="53044" y="16840"/>
                </a:lnTo>
                <a:lnTo>
                  <a:pt x="47180" y="7715"/>
                </a:lnTo>
                <a:lnTo>
                  <a:pt x="38052" y="1888"/>
                </a:lnTo>
                <a:lnTo>
                  <a:pt x="27798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001831" y="5056390"/>
            <a:ext cx="55244" cy="55244"/>
          </a:xfrm>
          <a:custGeom>
            <a:avLst/>
            <a:gdLst/>
            <a:ahLst/>
            <a:cxnLst/>
            <a:rect l="l" t="t" r="r" b="b"/>
            <a:pathLst>
              <a:path w="55245" h="55245">
                <a:moveTo>
                  <a:pt x="26892" y="0"/>
                </a:moveTo>
                <a:lnTo>
                  <a:pt x="0" y="33867"/>
                </a:lnTo>
                <a:lnTo>
                  <a:pt x="2844" y="41665"/>
                </a:lnTo>
                <a:lnTo>
                  <a:pt x="9093" y="47456"/>
                </a:lnTo>
                <a:lnTo>
                  <a:pt x="18235" y="52951"/>
                </a:lnTo>
                <a:lnTo>
                  <a:pt x="28454" y="54613"/>
                </a:lnTo>
                <a:lnTo>
                  <a:pt x="38568" y="52378"/>
                </a:lnTo>
                <a:lnTo>
                  <a:pt x="47396" y="46186"/>
                </a:lnTo>
                <a:lnTo>
                  <a:pt x="53132" y="36972"/>
                </a:lnTo>
                <a:lnTo>
                  <a:pt x="54844" y="26573"/>
                </a:lnTo>
                <a:lnTo>
                  <a:pt x="52661" y="16281"/>
                </a:lnTo>
                <a:lnTo>
                  <a:pt x="46710" y="7388"/>
                </a:lnTo>
                <a:lnTo>
                  <a:pt x="37270" y="1642"/>
                </a:lnTo>
                <a:lnTo>
                  <a:pt x="26892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165467" y="4613393"/>
            <a:ext cx="53975" cy="54610"/>
          </a:xfrm>
          <a:custGeom>
            <a:avLst/>
            <a:gdLst/>
            <a:ahLst/>
            <a:cxnLst/>
            <a:rect l="l" t="t" r="r" b="b"/>
            <a:pathLst>
              <a:path w="53975" h="54610">
                <a:moveTo>
                  <a:pt x="30835" y="0"/>
                </a:moveTo>
                <a:lnTo>
                  <a:pt x="114" y="23507"/>
                </a:lnTo>
                <a:lnTo>
                  <a:pt x="0" y="25692"/>
                </a:lnTo>
                <a:lnTo>
                  <a:pt x="1312" y="35794"/>
                </a:lnTo>
                <a:lnTo>
                  <a:pt x="5976" y="44376"/>
                </a:lnTo>
                <a:lnTo>
                  <a:pt x="13424" y="50745"/>
                </a:lnTo>
                <a:lnTo>
                  <a:pt x="23088" y="54203"/>
                </a:lnTo>
                <a:lnTo>
                  <a:pt x="33785" y="53455"/>
                </a:lnTo>
                <a:lnTo>
                  <a:pt x="43206" y="48902"/>
                </a:lnTo>
                <a:lnTo>
                  <a:pt x="50240" y="41257"/>
                </a:lnTo>
                <a:lnTo>
                  <a:pt x="53771" y="31229"/>
                </a:lnTo>
                <a:lnTo>
                  <a:pt x="53334" y="20302"/>
                </a:lnTo>
                <a:lnTo>
                  <a:pt x="48895" y="10852"/>
                </a:lnTo>
                <a:lnTo>
                  <a:pt x="41159" y="3783"/>
                </a:lnTo>
                <a:lnTo>
                  <a:pt x="30835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407791" y="5074150"/>
            <a:ext cx="55244" cy="57785"/>
          </a:xfrm>
          <a:custGeom>
            <a:avLst/>
            <a:gdLst/>
            <a:ahLst/>
            <a:cxnLst/>
            <a:rect l="l" t="t" r="r" b="b"/>
            <a:pathLst>
              <a:path w="55245" h="57785">
                <a:moveTo>
                  <a:pt x="23452" y="0"/>
                </a:moveTo>
                <a:lnTo>
                  <a:pt x="0" y="35763"/>
                </a:lnTo>
                <a:lnTo>
                  <a:pt x="1854" y="41859"/>
                </a:lnTo>
                <a:lnTo>
                  <a:pt x="6464" y="47561"/>
                </a:lnTo>
                <a:lnTo>
                  <a:pt x="14710" y="54316"/>
                </a:lnTo>
                <a:lnTo>
                  <a:pt x="24669" y="57380"/>
                </a:lnTo>
                <a:lnTo>
                  <a:pt x="35028" y="56578"/>
                </a:lnTo>
                <a:lnTo>
                  <a:pt x="55034" y="23918"/>
                </a:lnTo>
                <a:lnTo>
                  <a:pt x="53227" y="16705"/>
                </a:lnTo>
                <a:lnTo>
                  <a:pt x="49432" y="10213"/>
                </a:lnTo>
                <a:lnTo>
                  <a:pt x="43688" y="4749"/>
                </a:lnTo>
                <a:lnTo>
                  <a:pt x="33880" y="288"/>
                </a:lnTo>
                <a:lnTo>
                  <a:pt x="23452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603771" y="5168231"/>
            <a:ext cx="54610" cy="53975"/>
          </a:xfrm>
          <a:custGeom>
            <a:avLst/>
            <a:gdLst/>
            <a:ahLst/>
            <a:cxnLst/>
            <a:rect l="l" t="t" r="r" b="b"/>
            <a:pathLst>
              <a:path w="54609" h="53975">
                <a:moveTo>
                  <a:pt x="23263" y="0"/>
                </a:moveTo>
                <a:lnTo>
                  <a:pt x="0" y="25675"/>
                </a:lnTo>
                <a:lnTo>
                  <a:pt x="1090" y="34825"/>
                </a:lnTo>
                <a:lnTo>
                  <a:pt x="5103" y="43001"/>
                </a:lnTo>
                <a:lnTo>
                  <a:pt x="11667" y="49467"/>
                </a:lnTo>
                <a:lnTo>
                  <a:pt x="20408" y="53488"/>
                </a:lnTo>
                <a:lnTo>
                  <a:pt x="31165" y="53954"/>
                </a:lnTo>
                <a:lnTo>
                  <a:pt x="40965" y="50470"/>
                </a:lnTo>
                <a:lnTo>
                  <a:pt x="48796" y="43603"/>
                </a:lnTo>
                <a:lnTo>
                  <a:pt x="53644" y="33917"/>
                </a:lnTo>
                <a:lnTo>
                  <a:pt x="54346" y="23165"/>
                </a:lnTo>
                <a:lnTo>
                  <a:pt x="50841" y="13372"/>
                </a:lnTo>
                <a:lnTo>
                  <a:pt x="43854" y="5546"/>
                </a:lnTo>
                <a:lnTo>
                  <a:pt x="34112" y="694"/>
                </a:lnTo>
                <a:lnTo>
                  <a:pt x="23263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226820" y="5198243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24444" y="0"/>
                </a:moveTo>
                <a:lnTo>
                  <a:pt x="0" y="30506"/>
                </a:lnTo>
                <a:lnTo>
                  <a:pt x="825" y="35993"/>
                </a:lnTo>
                <a:lnTo>
                  <a:pt x="3835" y="40527"/>
                </a:lnTo>
                <a:lnTo>
                  <a:pt x="10692" y="48621"/>
                </a:lnTo>
                <a:lnTo>
                  <a:pt x="19913" y="53314"/>
                </a:lnTo>
                <a:lnTo>
                  <a:pt x="30249" y="54280"/>
                </a:lnTo>
                <a:lnTo>
                  <a:pt x="40449" y="51195"/>
                </a:lnTo>
                <a:lnTo>
                  <a:pt x="48851" y="44060"/>
                </a:lnTo>
                <a:lnTo>
                  <a:pt x="53649" y="34686"/>
                </a:lnTo>
                <a:lnTo>
                  <a:pt x="54520" y="24286"/>
                </a:lnTo>
                <a:lnTo>
                  <a:pt x="51142" y="14073"/>
                </a:lnTo>
                <a:lnTo>
                  <a:pt x="44072" y="5651"/>
                </a:lnTo>
                <a:lnTo>
                  <a:pt x="34821" y="858"/>
                </a:lnTo>
                <a:lnTo>
                  <a:pt x="24444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19851" y="5141895"/>
            <a:ext cx="54610" cy="53975"/>
          </a:xfrm>
          <a:custGeom>
            <a:avLst/>
            <a:gdLst/>
            <a:ahLst/>
            <a:cxnLst/>
            <a:rect l="l" t="t" r="r" b="b"/>
            <a:pathLst>
              <a:path w="54610" h="53975">
                <a:moveTo>
                  <a:pt x="22366" y="0"/>
                </a:moveTo>
                <a:lnTo>
                  <a:pt x="12357" y="3913"/>
                </a:lnTo>
                <a:lnTo>
                  <a:pt x="5003" y="8993"/>
                </a:lnTo>
                <a:lnTo>
                  <a:pt x="749" y="16956"/>
                </a:lnTo>
                <a:lnTo>
                  <a:pt x="0" y="31103"/>
                </a:lnTo>
                <a:lnTo>
                  <a:pt x="1358" y="36641"/>
                </a:lnTo>
                <a:lnTo>
                  <a:pt x="4889" y="41733"/>
                </a:lnTo>
                <a:lnTo>
                  <a:pt x="12388" y="49365"/>
                </a:lnTo>
                <a:lnTo>
                  <a:pt x="21969" y="53417"/>
                </a:lnTo>
                <a:lnTo>
                  <a:pt x="32462" y="53631"/>
                </a:lnTo>
                <a:lnTo>
                  <a:pt x="42697" y="49747"/>
                </a:lnTo>
                <a:lnTo>
                  <a:pt x="50273" y="41940"/>
                </a:lnTo>
                <a:lnTo>
                  <a:pt x="54141" y="32253"/>
                </a:lnTo>
                <a:lnTo>
                  <a:pt x="54154" y="21851"/>
                </a:lnTo>
                <a:lnTo>
                  <a:pt x="50164" y="11901"/>
                </a:lnTo>
                <a:lnTo>
                  <a:pt x="42591" y="4270"/>
                </a:lnTo>
                <a:lnTo>
                  <a:pt x="32885" y="211"/>
                </a:lnTo>
                <a:lnTo>
                  <a:pt x="22366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501467" y="5129936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29057" y="0"/>
                </a:moveTo>
                <a:lnTo>
                  <a:pt x="0" y="25839"/>
                </a:lnTo>
                <a:lnTo>
                  <a:pt x="781" y="33568"/>
                </a:lnTo>
                <a:lnTo>
                  <a:pt x="3794" y="40848"/>
                </a:lnTo>
                <a:lnTo>
                  <a:pt x="8811" y="47107"/>
                </a:lnTo>
                <a:lnTo>
                  <a:pt x="15608" y="51772"/>
                </a:lnTo>
                <a:lnTo>
                  <a:pt x="25995" y="54546"/>
                </a:lnTo>
                <a:lnTo>
                  <a:pt x="36348" y="53123"/>
                </a:lnTo>
                <a:lnTo>
                  <a:pt x="45370" y="47945"/>
                </a:lnTo>
                <a:lnTo>
                  <a:pt x="51765" y="39453"/>
                </a:lnTo>
                <a:lnTo>
                  <a:pt x="54533" y="28831"/>
                </a:lnTo>
                <a:lnTo>
                  <a:pt x="53101" y="18444"/>
                </a:lnTo>
                <a:lnTo>
                  <a:pt x="47921" y="9396"/>
                </a:lnTo>
                <a:lnTo>
                  <a:pt x="39446" y="2788"/>
                </a:lnTo>
                <a:lnTo>
                  <a:pt x="29057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254980" y="4920037"/>
            <a:ext cx="54610" cy="53975"/>
          </a:xfrm>
          <a:custGeom>
            <a:avLst/>
            <a:gdLst/>
            <a:ahLst/>
            <a:cxnLst/>
            <a:rect l="l" t="t" r="r" b="b"/>
            <a:pathLst>
              <a:path w="54610" h="53975">
                <a:moveTo>
                  <a:pt x="31997" y="0"/>
                </a:moveTo>
                <a:lnTo>
                  <a:pt x="0" y="31710"/>
                </a:lnTo>
                <a:lnTo>
                  <a:pt x="1333" y="37780"/>
                </a:lnTo>
                <a:lnTo>
                  <a:pt x="4914" y="42873"/>
                </a:lnTo>
                <a:lnTo>
                  <a:pt x="12816" y="50110"/>
                </a:lnTo>
                <a:lnTo>
                  <a:pt x="22701" y="53768"/>
                </a:lnTo>
                <a:lnTo>
                  <a:pt x="33300" y="53576"/>
                </a:lnTo>
                <a:lnTo>
                  <a:pt x="43345" y="49261"/>
                </a:lnTo>
                <a:lnTo>
                  <a:pt x="50580" y="41365"/>
                </a:lnTo>
                <a:lnTo>
                  <a:pt x="54173" y="31710"/>
                </a:lnTo>
                <a:lnTo>
                  <a:pt x="54122" y="25728"/>
                </a:lnTo>
                <a:lnTo>
                  <a:pt x="54032" y="21115"/>
                </a:lnTo>
                <a:lnTo>
                  <a:pt x="49695" y="11390"/>
                </a:lnTo>
                <a:lnTo>
                  <a:pt x="41816" y="3824"/>
                </a:lnTo>
                <a:lnTo>
                  <a:pt x="31997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269871" y="4427555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29465" y="0"/>
                </a:moveTo>
                <a:lnTo>
                  <a:pt x="0" y="32446"/>
                </a:lnTo>
                <a:lnTo>
                  <a:pt x="1816" y="39635"/>
                </a:lnTo>
                <a:lnTo>
                  <a:pt x="6451" y="44778"/>
                </a:lnTo>
                <a:lnTo>
                  <a:pt x="15228" y="51483"/>
                </a:lnTo>
                <a:lnTo>
                  <a:pt x="25330" y="54308"/>
                </a:lnTo>
                <a:lnTo>
                  <a:pt x="35640" y="53149"/>
                </a:lnTo>
                <a:lnTo>
                  <a:pt x="45046" y="47902"/>
                </a:lnTo>
                <a:lnTo>
                  <a:pt x="51740" y="39353"/>
                </a:lnTo>
                <a:lnTo>
                  <a:pt x="54563" y="29222"/>
                </a:lnTo>
                <a:lnTo>
                  <a:pt x="53403" y="18779"/>
                </a:lnTo>
                <a:lnTo>
                  <a:pt x="48145" y="9294"/>
                </a:lnTo>
                <a:lnTo>
                  <a:pt x="39603" y="2695"/>
                </a:lnTo>
                <a:lnTo>
                  <a:pt x="29465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472313" y="4374200"/>
            <a:ext cx="54610" cy="53975"/>
          </a:xfrm>
          <a:custGeom>
            <a:avLst/>
            <a:gdLst/>
            <a:ahLst/>
            <a:cxnLst/>
            <a:rect l="l" t="t" r="r" b="b"/>
            <a:pathLst>
              <a:path w="54609" h="53975">
                <a:moveTo>
                  <a:pt x="23315" y="0"/>
                </a:moveTo>
                <a:lnTo>
                  <a:pt x="13512" y="3480"/>
                </a:lnTo>
                <a:lnTo>
                  <a:pt x="5681" y="10338"/>
                </a:lnTo>
                <a:lnTo>
                  <a:pt x="812" y="20013"/>
                </a:lnTo>
                <a:lnTo>
                  <a:pt x="698" y="22197"/>
                </a:lnTo>
                <a:lnTo>
                  <a:pt x="88" y="23785"/>
                </a:lnTo>
                <a:lnTo>
                  <a:pt x="31695" y="53965"/>
                </a:lnTo>
                <a:lnTo>
                  <a:pt x="41438" y="50455"/>
                </a:lnTo>
                <a:lnTo>
                  <a:pt x="49102" y="43459"/>
                </a:lnTo>
                <a:lnTo>
                  <a:pt x="53632" y="33691"/>
                </a:lnTo>
                <a:lnTo>
                  <a:pt x="54312" y="22931"/>
                </a:lnTo>
                <a:lnTo>
                  <a:pt x="50809" y="13134"/>
                </a:lnTo>
                <a:lnTo>
                  <a:pt x="43834" y="5307"/>
                </a:lnTo>
                <a:lnTo>
                  <a:pt x="34099" y="455"/>
                </a:lnTo>
                <a:lnTo>
                  <a:pt x="23315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652045" y="4726629"/>
            <a:ext cx="54610" cy="53975"/>
          </a:xfrm>
          <a:custGeom>
            <a:avLst/>
            <a:gdLst/>
            <a:ahLst/>
            <a:cxnLst/>
            <a:rect l="l" t="t" r="r" b="b"/>
            <a:pathLst>
              <a:path w="54609" h="53975">
                <a:moveTo>
                  <a:pt x="22247" y="0"/>
                </a:moveTo>
                <a:lnTo>
                  <a:pt x="12560" y="3863"/>
                </a:lnTo>
                <a:lnTo>
                  <a:pt x="5044" y="11115"/>
                </a:lnTo>
                <a:lnTo>
                  <a:pt x="139" y="22584"/>
                </a:lnTo>
                <a:lnTo>
                  <a:pt x="0" y="25327"/>
                </a:lnTo>
                <a:lnTo>
                  <a:pt x="1249" y="34787"/>
                </a:lnTo>
                <a:lnTo>
                  <a:pt x="5637" y="43084"/>
                </a:lnTo>
                <a:lnTo>
                  <a:pt x="12574" y="49468"/>
                </a:lnTo>
                <a:lnTo>
                  <a:pt x="21475" y="53191"/>
                </a:lnTo>
                <a:lnTo>
                  <a:pt x="32471" y="53508"/>
                </a:lnTo>
                <a:lnTo>
                  <a:pt x="42148" y="49654"/>
                </a:lnTo>
                <a:lnTo>
                  <a:pt x="49543" y="42401"/>
                </a:lnTo>
                <a:lnTo>
                  <a:pt x="53695" y="32516"/>
                </a:lnTo>
                <a:lnTo>
                  <a:pt x="53982" y="21750"/>
                </a:lnTo>
                <a:lnTo>
                  <a:pt x="50126" y="12046"/>
                </a:lnTo>
                <a:lnTo>
                  <a:pt x="42879" y="4519"/>
                </a:lnTo>
                <a:lnTo>
                  <a:pt x="32994" y="283"/>
                </a:lnTo>
                <a:lnTo>
                  <a:pt x="22247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566937" y="4425529"/>
            <a:ext cx="55244" cy="54610"/>
          </a:xfrm>
          <a:custGeom>
            <a:avLst/>
            <a:gdLst/>
            <a:ahLst/>
            <a:cxnLst/>
            <a:rect l="l" t="t" r="r" b="b"/>
            <a:pathLst>
              <a:path w="55245" h="54610">
                <a:moveTo>
                  <a:pt x="26079" y="0"/>
                </a:moveTo>
                <a:lnTo>
                  <a:pt x="0" y="33639"/>
                </a:lnTo>
                <a:lnTo>
                  <a:pt x="2882" y="41449"/>
                </a:lnTo>
                <a:lnTo>
                  <a:pt x="9677" y="47266"/>
                </a:lnTo>
                <a:lnTo>
                  <a:pt x="18880" y="52917"/>
                </a:lnTo>
                <a:lnTo>
                  <a:pt x="29222" y="54375"/>
                </a:lnTo>
                <a:lnTo>
                  <a:pt x="39373" y="51827"/>
                </a:lnTo>
                <a:lnTo>
                  <a:pt x="48005" y="45462"/>
                </a:lnTo>
                <a:lnTo>
                  <a:pt x="53428" y="36005"/>
                </a:lnTo>
                <a:lnTo>
                  <a:pt x="54902" y="25679"/>
                </a:lnTo>
                <a:lnTo>
                  <a:pt x="52470" y="15662"/>
                </a:lnTo>
                <a:lnTo>
                  <a:pt x="46177" y="7134"/>
                </a:lnTo>
                <a:lnTo>
                  <a:pt x="45643" y="7108"/>
                </a:lnTo>
                <a:lnTo>
                  <a:pt x="36433" y="1457"/>
                </a:lnTo>
                <a:lnTo>
                  <a:pt x="26079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364539" y="4375598"/>
            <a:ext cx="54610" cy="53975"/>
          </a:xfrm>
          <a:custGeom>
            <a:avLst/>
            <a:gdLst/>
            <a:ahLst/>
            <a:cxnLst/>
            <a:rect l="l" t="t" r="r" b="b"/>
            <a:pathLst>
              <a:path w="54610" h="53975">
                <a:moveTo>
                  <a:pt x="30785" y="0"/>
                </a:moveTo>
                <a:lnTo>
                  <a:pt x="139" y="25492"/>
                </a:lnTo>
                <a:lnTo>
                  <a:pt x="0" y="28197"/>
                </a:lnTo>
                <a:lnTo>
                  <a:pt x="355" y="31499"/>
                </a:lnTo>
                <a:lnTo>
                  <a:pt x="1333" y="34267"/>
                </a:lnTo>
                <a:lnTo>
                  <a:pt x="6281" y="43861"/>
                </a:lnTo>
                <a:lnTo>
                  <a:pt x="14197" y="50585"/>
                </a:lnTo>
                <a:lnTo>
                  <a:pt x="24034" y="53822"/>
                </a:lnTo>
                <a:lnTo>
                  <a:pt x="34747" y="52949"/>
                </a:lnTo>
                <a:lnTo>
                  <a:pt x="44319" y="48227"/>
                </a:lnTo>
                <a:lnTo>
                  <a:pt x="51090" y="40289"/>
                </a:lnTo>
                <a:lnTo>
                  <a:pt x="54487" y="30334"/>
                </a:lnTo>
                <a:lnTo>
                  <a:pt x="53936" y="19561"/>
                </a:lnTo>
                <a:lnTo>
                  <a:pt x="48905" y="9978"/>
                </a:lnTo>
                <a:lnTo>
                  <a:pt x="40806" y="3249"/>
                </a:lnTo>
                <a:lnTo>
                  <a:pt x="30785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560478" y="4922394"/>
            <a:ext cx="53975" cy="53975"/>
          </a:xfrm>
          <a:custGeom>
            <a:avLst/>
            <a:gdLst/>
            <a:ahLst/>
            <a:cxnLst/>
            <a:rect l="l" t="t" r="r" b="b"/>
            <a:pathLst>
              <a:path w="53975" h="53975">
                <a:moveTo>
                  <a:pt x="22880" y="0"/>
                </a:moveTo>
                <a:lnTo>
                  <a:pt x="0" y="25149"/>
                </a:lnTo>
                <a:lnTo>
                  <a:pt x="446" y="31983"/>
                </a:lnTo>
                <a:lnTo>
                  <a:pt x="30967" y="53665"/>
                </a:lnTo>
                <a:lnTo>
                  <a:pt x="40771" y="50221"/>
                </a:lnTo>
                <a:lnTo>
                  <a:pt x="48717" y="42979"/>
                </a:lnTo>
                <a:lnTo>
                  <a:pt x="53493" y="33201"/>
                </a:lnTo>
                <a:lnTo>
                  <a:pt x="53955" y="22788"/>
                </a:lnTo>
                <a:lnTo>
                  <a:pt x="50388" y="12978"/>
                </a:lnTo>
                <a:lnTo>
                  <a:pt x="43078" y="5006"/>
                </a:lnTo>
                <a:lnTo>
                  <a:pt x="33296" y="473"/>
                </a:lnTo>
                <a:lnTo>
                  <a:pt x="22880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129752" y="5248340"/>
            <a:ext cx="55244" cy="54610"/>
          </a:xfrm>
          <a:custGeom>
            <a:avLst/>
            <a:gdLst/>
            <a:ahLst/>
            <a:cxnLst/>
            <a:rect l="l" t="t" r="r" b="b"/>
            <a:pathLst>
              <a:path w="55245" h="54610">
                <a:moveTo>
                  <a:pt x="26122" y="0"/>
                </a:moveTo>
                <a:lnTo>
                  <a:pt x="0" y="30462"/>
                </a:lnTo>
                <a:lnTo>
                  <a:pt x="838" y="34882"/>
                </a:lnTo>
                <a:lnTo>
                  <a:pt x="2794" y="39352"/>
                </a:lnTo>
                <a:lnTo>
                  <a:pt x="9545" y="47927"/>
                </a:lnTo>
                <a:lnTo>
                  <a:pt x="18611" y="53147"/>
                </a:lnTo>
                <a:lnTo>
                  <a:pt x="28897" y="54543"/>
                </a:lnTo>
                <a:lnTo>
                  <a:pt x="39306" y="51646"/>
                </a:lnTo>
                <a:lnTo>
                  <a:pt x="48110" y="45237"/>
                </a:lnTo>
                <a:lnTo>
                  <a:pt x="53351" y="36336"/>
                </a:lnTo>
                <a:lnTo>
                  <a:pt x="54759" y="26106"/>
                </a:lnTo>
                <a:lnTo>
                  <a:pt x="52070" y="15730"/>
                </a:lnTo>
                <a:lnTo>
                  <a:pt x="45589" y="6848"/>
                </a:lnTo>
                <a:lnTo>
                  <a:pt x="36523" y="1462"/>
                </a:lnTo>
                <a:lnTo>
                  <a:pt x="26122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616659" y="4828845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28503" y="0"/>
                </a:moveTo>
                <a:lnTo>
                  <a:pt x="0" y="25556"/>
                </a:lnTo>
                <a:lnTo>
                  <a:pt x="691" y="33584"/>
                </a:lnTo>
                <a:lnTo>
                  <a:pt x="3570" y="41018"/>
                </a:lnTo>
                <a:lnTo>
                  <a:pt x="8556" y="47337"/>
                </a:lnTo>
                <a:lnTo>
                  <a:pt x="15570" y="52022"/>
                </a:lnTo>
                <a:lnTo>
                  <a:pt x="25973" y="54486"/>
                </a:lnTo>
                <a:lnTo>
                  <a:pt x="36331" y="52902"/>
                </a:lnTo>
                <a:lnTo>
                  <a:pt x="45341" y="47665"/>
                </a:lnTo>
                <a:lnTo>
                  <a:pt x="51701" y="39170"/>
                </a:lnTo>
                <a:lnTo>
                  <a:pt x="54498" y="28547"/>
                </a:lnTo>
                <a:lnTo>
                  <a:pt x="53027" y="18155"/>
                </a:lnTo>
                <a:lnTo>
                  <a:pt x="47695" y="9091"/>
                </a:lnTo>
                <a:lnTo>
                  <a:pt x="38912" y="2454"/>
                </a:lnTo>
                <a:lnTo>
                  <a:pt x="28503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167305" y="4722279"/>
            <a:ext cx="54610" cy="53975"/>
          </a:xfrm>
          <a:custGeom>
            <a:avLst/>
            <a:gdLst/>
            <a:ahLst/>
            <a:cxnLst/>
            <a:rect l="l" t="t" r="r" b="b"/>
            <a:pathLst>
              <a:path w="54610" h="53975">
                <a:moveTo>
                  <a:pt x="22758" y="0"/>
                </a:moveTo>
                <a:lnTo>
                  <a:pt x="0" y="27203"/>
                </a:lnTo>
                <a:lnTo>
                  <a:pt x="419" y="29400"/>
                </a:lnTo>
                <a:lnTo>
                  <a:pt x="32486" y="53492"/>
                </a:lnTo>
                <a:lnTo>
                  <a:pt x="42536" y="49587"/>
                </a:lnTo>
                <a:lnTo>
                  <a:pt x="49936" y="42319"/>
                </a:lnTo>
                <a:lnTo>
                  <a:pt x="54078" y="32732"/>
                </a:lnTo>
                <a:lnTo>
                  <a:pt x="54356" y="21869"/>
                </a:lnTo>
                <a:lnTo>
                  <a:pt x="50465" y="11746"/>
                </a:lnTo>
                <a:lnTo>
                  <a:pt x="43205" y="4214"/>
                </a:lnTo>
                <a:lnTo>
                  <a:pt x="33621" y="43"/>
                </a:lnTo>
                <a:lnTo>
                  <a:pt x="22758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200514" y="4825480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26674" y="0"/>
                </a:moveTo>
                <a:lnTo>
                  <a:pt x="0" y="30038"/>
                </a:lnTo>
                <a:lnTo>
                  <a:pt x="888" y="34457"/>
                </a:lnTo>
                <a:lnTo>
                  <a:pt x="2285" y="38343"/>
                </a:lnTo>
                <a:lnTo>
                  <a:pt x="8722" y="47240"/>
                </a:lnTo>
                <a:lnTo>
                  <a:pt x="17675" y="52731"/>
                </a:lnTo>
                <a:lnTo>
                  <a:pt x="28042" y="54504"/>
                </a:lnTo>
                <a:lnTo>
                  <a:pt x="38722" y="52250"/>
                </a:lnTo>
                <a:lnTo>
                  <a:pt x="47380" y="45832"/>
                </a:lnTo>
                <a:lnTo>
                  <a:pt x="52838" y="36892"/>
                </a:lnTo>
                <a:lnTo>
                  <a:pt x="54581" y="26529"/>
                </a:lnTo>
                <a:lnTo>
                  <a:pt x="52095" y="15839"/>
                </a:lnTo>
                <a:lnTo>
                  <a:pt x="45910" y="7194"/>
                </a:lnTo>
                <a:lnTo>
                  <a:pt x="37004" y="1740"/>
                </a:lnTo>
                <a:lnTo>
                  <a:pt x="26674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931529" y="5303109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24444" y="0"/>
                </a:moveTo>
                <a:lnTo>
                  <a:pt x="0" y="30506"/>
                </a:lnTo>
                <a:lnTo>
                  <a:pt x="825" y="35993"/>
                </a:lnTo>
                <a:lnTo>
                  <a:pt x="3835" y="40527"/>
                </a:lnTo>
                <a:lnTo>
                  <a:pt x="10692" y="48621"/>
                </a:lnTo>
                <a:lnTo>
                  <a:pt x="19913" y="53314"/>
                </a:lnTo>
                <a:lnTo>
                  <a:pt x="30249" y="54280"/>
                </a:lnTo>
                <a:lnTo>
                  <a:pt x="40449" y="51195"/>
                </a:lnTo>
                <a:lnTo>
                  <a:pt x="48851" y="44060"/>
                </a:lnTo>
                <a:lnTo>
                  <a:pt x="53649" y="34686"/>
                </a:lnTo>
                <a:lnTo>
                  <a:pt x="54520" y="24286"/>
                </a:lnTo>
                <a:lnTo>
                  <a:pt x="51142" y="14073"/>
                </a:lnTo>
                <a:lnTo>
                  <a:pt x="44072" y="5651"/>
                </a:lnTo>
                <a:lnTo>
                  <a:pt x="34821" y="858"/>
                </a:lnTo>
                <a:lnTo>
                  <a:pt x="24444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032839" y="5288711"/>
            <a:ext cx="54610" cy="53975"/>
          </a:xfrm>
          <a:custGeom>
            <a:avLst/>
            <a:gdLst/>
            <a:ahLst/>
            <a:cxnLst/>
            <a:rect l="l" t="t" r="r" b="b"/>
            <a:pathLst>
              <a:path w="54610" h="53975">
                <a:moveTo>
                  <a:pt x="22366" y="0"/>
                </a:moveTo>
                <a:lnTo>
                  <a:pt x="12357" y="3913"/>
                </a:lnTo>
                <a:lnTo>
                  <a:pt x="5003" y="8993"/>
                </a:lnTo>
                <a:lnTo>
                  <a:pt x="749" y="16956"/>
                </a:lnTo>
                <a:lnTo>
                  <a:pt x="0" y="31103"/>
                </a:lnTo>
                <a:lnTo>
                  <a:pt x="1358" y="36641"/>
                </a:lnTo>
                <a:lnTo>
                  <a:pt x="4889" y="41733"/>
                </a:lnTo>
                <a:lnTo>
                  <a:pt x="12388" y="49365"/>
                </a:lnTo>
                <a:lnTo>
                  <a:pt x="21969" y="53416"/>
                </a:lnTo>
                <a:lnTo>
                  <a:pt x="32462" y="53626"/>
                </a:lnTo>
                <a:lnTo>
                  <a:pt x="42697" y="49734"/>
                </a:lnTo>
                <a:lnTo>
                  <a:pt x="50273" y="41935"/>
                </a:lnTo>
                <a:lnTo>
                  <a:pt x="54141" y="32251"/>
                </a:lnTo>
                <a:lnTo>
                  <a:pt x="54154" y="21850"/>
                </a:lnTo>
                <a:lnTo>
                  <a:pt x="50164" y="11901"/>
                </a:lnTo>
                <a:lnTo>
                  <a:pt x="42591" y="4270"/>
                </a:lnTo>
                <a:lnTo>
                  <a:pt x="32885" y="211"/>
                </a:lnTo>
                <a:lnTo>
                  <a:pt x="22366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830041" y="5293555"/>
            <a:ext cx="55244" cy="54610"/>
          </a:xfrm>
          <a:custGeom>
            <a:avLst/>
            <a:gdLst/>
            <a:ahLst/>
            <a:cxnLst/>
            <a:rect l="l" t="t" r="r" b="b"/>
            <a:pathLst>
              <a:path w="55245" h="54610">
                <a:moveTo>
                  <a:pt x="26122" y="0"/>
                </a:moveTo>
                <a:lnTo>
                  <a:pt x="0" y="30462"/>
                </a:lnTo>
                <a:lnTo>
                  <a:pt x="838" y="34882"/>
                </a:lnTo>
                <a:lnTo>
                  <a:pt x="2794" y="39352"/>
                </a:lnTo>
                <a:lnTo>
                  <a:pt x="9545" y="47927"/>
                </a:lnTo>
                <a:lnTo>
                  <a:pt x="18611" y="53147"/>
                </a:lnTo>
                <a:lnTo>
                  <a:pt x="28897" y="54543"/>
                </a:lnTo>
                <a:lnTo>
                  <a:pt x="39306" y="51646"/>
                </a:lnTo>
                <a:lnTo>
                  <a:pt x="48110" y="45237"/>
                </a:lnTo>
                <a:lnTo>
                  <a:pt x="53351" y="36336"/>
                </a:lnTo>
                <a:lnTo>
                  <a:pt x="54759" y="26106"/>
                </a:lnTo>
                <a:lnTo>
                  <a:pt x="52070" y="15730"/>
                </a:lnTo>
                <a:lnTo>
                  <a:pt x="45589" y="6848"/>
                </a:lnTo>
                <a:lnTo>
                  <a:pt x="36523" y="1462"/>
                </a:lnTo>
                <a:lnTo>
                  <a:pt x="26122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737447" y="5261163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24444" y="0"/>
                </a:moveTo>
                <a:lnTo>
                  <a:pt x="0" y="30506"/>
                </a:lnTo>
                <a:lnTo>
                  <a:pt x="825" y="35993"/>
                </a:lnTo>
                <a:lnTo>
                  <a:pt x="3835" y="40527"/>
                </a:lnTo>
                <a:lnTo>
                  <a:pt x="10692" y="48621"/>
                </a:lnTo>
                <a:lnTo>
                  <a:pt x="19913" y="53314"/>
                </a:lnTo>
                <a:lnTo>
                  <a:pt x="30249" y="54280"/>
                </a:lnTo>
                <a:lnTo>
                  <a:pt x="40449" y="51195"/>
                </a:lnTo>
                <a:lnTo>
                  <a:pt x="48851" y="44060"/>
                </a:lnTo>
                <a:lnTo>
                  <a:pt x="53649" y="34686"/>
                </a:lnTo>
                <a:lnTo>
                  <a:pt x="54520" y="24286"/>
                </a:lnTo>
                <a:lnTo>
                  <a:pt x="51142" y="14073"/>
                </a:lnTo>
                <a:lnTo>
                  <a:pt x="44072" y="5651"/>
                </a:lnTo>
                <a:lnTo>
                  <a:pt x="34821" y="858"/>
                </a:lnTo>
                <a:lnTo>
                  <a:pt x="24444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657451" y="5193694"/>
            <a:ext cx="55244" cy="54610"/>
          </a:xfrm>
          <a:custGeom>
            <a:avLst/>
            <a:gdLst/>
            <a:ahLst/>
            <a:cxnLst/>
            <a:rect l="l" t="t" r="r" b="b"/>
            <a:pathLst>
              <a:path w="55245" h="54610">
                <a:moveTo>
                  <a:pt x="26122" y="0"/>
                </a:moveTo>
                <a:lnTo>
                  <a:pt x="0" y="30462"/>
                </a:lnTo>
                <a:lnTo>
                  <a:pt x="838" y="34882"/>
                </a:lnTo>
                <a:lnTo>
                  <a:pt x="2794" y="39352"/>
                </a:lnTo>
                <a:lnTo>
                  <a:pt x="9545" y="47927"/>
                </a:lnTo>
                <a:lnTo>
                  <a:pt x="18611" y="53147"/>
                </a:lnTo>
                <a:lnTo>
                  <a:pt x="28897" y="54543"/>
                </a:lnTo>
                <a:lnTo>
                  <a:pt x="39306" y="51646"/>
                </a:lnTo>
                <a:lnTo>
                  <a:pt x="48110" y="45237"/>
                </a:lnTo>
                <a:lnTo>
                  <a:pt x="53351" y="36336"/>
                </a:lnTo>
                <a:lnTo>
                  <a:pt x="54759" y="26106"/>
                </a:lnTo>
                <a:lnTo>
                  <a:pt x="52070" y="15730"/>
                </a:lnTo>
                <a:lnTo>
                  <a:pt x="45589" y="6848"/>
                </a:lnTo>
                <a:lnTo>
                  <a:pt x="36523" y="1462"/>
                </a:lnTo>
                <a:lnTo>
                  <a:pt x="26122" y="0"/>
                </a:lnTo>
                <a:close/>
              </a:path>
            </a:pathLst>
          </a:custGeom>
          <a:solidFill>
            <a:srgbClr val="CACB2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98E05F62-6116-4ADB-9DF0-11064AF8CE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6858000"/>
            <a:ext cx="1945364" cy="6223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1648</Words>
  <Application>Microsoft Office PowerPoint</Application>
  <PresentationFormat>Custom</PresentationFormat>
  <Paragraphs>117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Brandon Grotesque Light</vt:lpstr>
      <vt:lpstr>Brandon Grotesque Medium</vt:lpstr>
      <vt:lpstr>Brandon Grotesque Regular</vt:lpstr>
      <vt:lpstr>Calibri</vt:lpstr>
      <vt:lpstr>Times New Roman</vt:lpstr>
      <vt:lpstr>Office Theme</vt:lpstr>
      <vt:lpstr>PowerPoint Presentation</vt:lpstr>
      <vt:lpstr>Hey there.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Integrated sales &amp;  marketing software  systems are vital in helping to  deliver the right  message to the  right person at  the right time.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Allie Fryrear</cp:lastModifiedBy>
  <cp:revision>2</cp:revision>
  <dcterms:created xsi:type="dcterms:W3CDTF">2017-06-09T10:50:00Z</dcterms:created>
  <dcterms:modified xsi:type="dcterms:W3CDTF">2017-06-09T15:58:25Z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2017-06-09T00:00:00Z</vt:filetime>
  </property>
  <property fmtid="{D5CDD505-2E9C-101B-9397-08002B2CF9AE}" pid="3" name="Creator">
    <vt:lpwstr>Adobe InDesign CC 2017 (Windows)</vt:lpwstr>
  </property>
  <property fmtid="{D5CDD505-2E9C-101B-9397-08002B2CF9AE}" pid="4" name="LastSaved">
    <vt:filetime>2017-06-09T00:00:00Z</vt:filetime>
  </property>
</Properties>
</file>