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4" r:id="rId1"/>
    <p:sldMasterId id="2147483692" r:id="rId2"/>
  </p:sldMasterIdLst>
  <p:sldIdLst>
    <p:sldId id="256" r:id="rId3"/>
    <p:sldId id="290" r:id="rId4"/>
    <p:sldId id="257" r:id="rId5"/>
    <p:sldId id="258" r:id="rId6"/>
    <p:sldId id="260" r:id="rId7"/>
    <p:sldId id="261" r:id="rId8"/>
    <p:sldId id="262" r:id="rId9"/>
    <p:sldId id="263" r:id="rId10"/>
    <p:sldId id="264" r:id="rId11"/>
    <p:sldId id="265" r:id="rId12"/>
    <p:sldId id="266" r:id="rId13"/>
    <p:sldId id="289" r:id="rId14"/>
    <p:sldId id="267" r:id="rId15"/>
    <p:sldId id="268" r:id="rId16"/>
    <p:sldId id="269" r:id="rId17"/>
    <p:sldId id="270" r:id="rId18"/>
    <p:sldId id="291" r:id="rId19"/>
    <p:sldId id="271" r:id="rId20"/>
    <p:sldId id="293" r:id="rId21"/>
    <p:sldId id="272" r:id="rId22"/>
    <p:sldId id="273" r:id="rId23"/>
    <p:sldId id="274" r:id="rId24"/>
    <p:sldId id="275" r:id="rId25"/>
    <p:sldId id="276" r:id="rId26"/>
    <p:sldId id="277" r:id="rId27"/>
    <p:sldId id="278" r:id="rId28"/>
    <p:sldId id="279" r:id="rId29"/>
    <p:sldId id="280" r:id="rId30"/>
    <p:sldId id="281" r:id="rId31"/>
    <p:sldId id="294" r:id="rId32"/>
    <p:sldId id="282" r:id="rId33"/>
    <p:sldId id="295" r:id="rId34"/>
    <p:sldId id="283" r:id="rId35"/>
    <p:sldId id="284" r:id="rId36"/>
    <p:sldId id="285" r:id="rId37"/>
    <p:sldId id="286" r:id="rId38"/>
    <p:sldId id="292" r:id="rId39"/>
    <p:sldId id="287" r:id="rId40"/>
    <p:sldId id="28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81"/>
    <a:srgbClr val="086ABF"/>
    <a:srgbClr val="303E48"/>
    <a:srgbClr val="F0EFEF"/>
    <a:srgbClr val="2BAFD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8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p:cNvSpPr/>
          <p:nvPr userDrawn="1"/>
        </p:nvSpPr>
        <p:spPr>
          <a:xfrm>
            <a:off x="-76912" y="6110243"/>
            <a:ext cx="9357645" cy="82039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09879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Click="0"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85800" y="549495"/>
            <a:ext cx="7772400" cy="914400"/>
          </a:xfrm>
        </p:spPr>
        <p:txBody>
          <a:bodyPr>
            <a:normAutofit/>
          </a:bodyPr>
          <a:lstStyle>
            <a:lvl1pPr marL="0" indent="0">
              <a:buNone/>
              <a:defRPr sz="2800">
                <a:latin typeface="+mj-lt"/>
              </a:defRPr>
            </a:lvl1pPr>
          </a:lstStyle>
          <a:p>
            <a:pPr lvl="0"/>
            <a:r>
              <a:rPr lang="en-US" dirty="0"/>
              <a:t>CLICK TO EDIT MASTER TEXT STYLES</a:t>
            </a:r>
          </a:p>
        </p:txBody>
      </p:sp>
      <p:sp>
        <p:nvSpPr>
          <p:cNvPr id="8" name="Text Placeholder 7"/>
          <p:cNvSpPr>
            <a:spLocks noGrp="1"/>
          </p:cNvSpPr>
          <p:nvPr>
            <p:ph type="body" sz="quarter" idx="11"/>
          </p:nvPr>
        </p:nvSpPr>
        <p:spPr>
          <a:xfrm>
            <a:off x="685800" y="1795156"/>
            <a:ext cx="3657600" cy="3657600"/>
          </a:xfrm>
        </p:spPr>
        <p:txBody>
          <a:bodyPr anchor="t" anchorCtr="0">
            <a:normAutofit/>
          </a:bodyPr>
          <a:lstStyle>
            <a:lvl1pPr marL="0" indent="0">
              <a:buNone/>
              <a:defRPr sz="1600"/>
            </a:lvl1pPr>
          </a:lstStyle>
          <a:p>
            <a:pPr lvl="0"/>
            <a:r>
              <a:rPr lang="en-US" dirty="0"/>
              <a:t>Click to edit Master text styles</a:t>
            </a:r>
          </a:p>
        </p:txBody>
      </p:sp>
      <p:cxnSp>
        <p:nvCxnSpPr>
          <p:cNvPr id="11" name="Straight Connector 10"/>
          <p:cNvCxnSpPr/>
          <p:nvPr userDrawn="1"/>
        </p:nvCxnSpPr>
        <p:spPr>
          <a:xfrm>
            <a:off x="4572000" y="1795156"/>
            <a:ext cx="0" cy="3657600"/>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7"/>
          <p:cNvSpPr>
            <a:spLocks noGrp="1"/>
          </p:cNvSpPr>
          <p:nvPr>
            <p:ph type="body" sz="quarter" idx="12"/>
          </p:nvPr>
        </p:nvSpPr>
        <p:spPr>
          <a:xfrm>
            <a:off x="4800600" y="1795156"/>
            <a:ext cx="3657600" cy="3657600"/>
          </a:xfrm>
        </p:spPr>
        <p:txBody>
          <a:bodyPr anchor="t" anchorCtr="0">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263737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39B38-8F93-46FC-A5FE-C8361E25B49E}" type="datetimeFigureOut">
              <a:rPr lang="en-US" smtClean="0"/>
              <a:t>9/12/2016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16F17E-4003-4B01-9E6C-7E1260D0EF27}" type="slidenum">
              <a:rPr lang="en-US" smtClean="0"/>
              <a:t>‹#›</a:t>
            </a:fld>
            <a:endParaRPr lang="en-US" dirty="0"/>
          </a:p>
        </p:txBody>
      </p:sp>
    </p:spTree>
    <p:extLst>
      <p:ext uri="{BB962C8B-B14F-4D97-AF65-F5344CB8AC3E}">
        <p14:creationId xmlns:p14="http://schemas.microsoft.com/office/powerpoint/2010/main" val="85239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835535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Click="0" advTm="7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Relationship Id="rId4" Type="http://schemas.openxmlformats.org/officeDocument/2006/relationships/hyperlink" Target="http://www.hatchbuck.com/lp/1-minute-quick-tour-resources/?utm_medium=resource&amp;utm_source=hatchbuck&amp;utm_campaign=seo%20guide"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A7BD7-562F-481D-BFC2-49A4BB18CBFF}" type="datetimeFigureOut">
              <a:rPr lang="en-US" smtClean="0"/>
              <a:t>9/12/2016</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B4A25-58CD-4D22-8682-F52D49B68999}" type="slidenum">
              <a:rPr lang="en-US" smtClean="0"/>
              <a:t>‹#›</a:t>
            </a:fld>
            <a:endParaRPr lang="en-US" dirty="0"/>
          </a:p>
        </p:txBody>
      </p:sp>
      <p:sp>
        <p:nvSpPr>
          <p:cNvPr id="8" name="Rectangle 7"/>
          <p:cNvSpPr/>
          <p:nvPr userDrawn="1"/>
        </p:nvSpPr>
        <p:spPr>
          <a:xfrm>
            <a:off x="0" y="6176963"/>
            <a:ext cx="9144000" cy="681038"/>
          </a:xfrm>
          <a:prstGeom prst="rect">
            <a:avLst/>
          </a:prstGeom>
          <a:solidFill>
            <a:srgbClr val="30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p:cNvSpPr txBox="1"/>
          <p:nvPr userDrawn="1"/>
        </p:nvSpPr>
        <p:spPr>
          <a:xfrm>
            <a:off x="2343150" y="6397325"/>
            <a:ext cx="6172200" cy="276999"/>
          </a:xfrm>
          <a:prstGeom prst="rect">
            <a:avLst/>
          </a:prstGeom>
          <a:noFill/>
        </p:spPr>
        <p:txBody>
          <a:bodyPr wrap="square" rtlCol="0">
            <a:spAutoFit/>
          </a:bodyPr>
          <a:lstStyle/>
          <a:p>
            <a:pPr algn="ctr"/>
            <a:r>
              <a:rPr lang="en-US" sz="1200" dirty="0">
                <a:solidFill>
                  <a:schemeClr val="bg1">
                    <a:lumMod val="85000"/>
                  </a:schemeClr>
                </a:solidFill>
                <a:latin typeface="Brandon Grotesque Light" panose="020B0303020203060202" pitchFamily="34" charset="0"/>
              </a:rPr>
              <a:t>Turn</a:t>
            </a:r>
            <a:r>
              <a:rPr lang="en-US" sz="1200" baseline="0" dirty="0">
                <a:solidFill>
                  <a:schemeClr val="bg1">
                    <a:lumMod val="85000"/>
                  </a:schemeClr>
                </a:solidFill>
                <a:latin typeface="Brandon Grotesque Light" panose="020B0303020203060202" pitchFamily="34" charset="0"/>
              </a:rPr>
              <a:t> your website traffic into leads and customers with Hatchbuck. </a:t>
            </a:r>
            <a:r>
              <a:rPr lang="en-US" sz="1200" baseline="0" dirty="0">
                <a:solidFill>
                  <a:schemeClr val="bg1">
                    <a:lumMod val="85000"/>
                  </a:schemeClr>
                </a:solidFill>
                <a:latin typeface="Brandon Grotesque Light" panose="020B0303020203060202" pitchFamily="34" charset="0"/>
                <a:hlinkClick r:id="rId4"/>
              </a:rPr>
              <a:t>Get Started</a:t>
            </a:r>
            <a:r>
              <a:rPr lang="en-US" sz="1200" baseline="0" dirty="0">
                <a:solidFill>
                  <a:schemeClr val="bg1">
                    <a:lumMod val="85000"/>
                  </a:schemeClr>
                </a:solidFill>
                <a:latin typeface="Brandon Grotesque Light" panose="020B0303020203060202" pitchFamily="34" charset="0"/>
              </a:rPr>
              <a:t>.</a:t>
            </a:r>
            <a:endParaRPr lang="en-US" sz="1200" dirty="0">
              <a:solidFill>
                <a:schemeClr val="bg1">
                  <a:lumMod val="85000"/>
                </a:schemeClr>
              </a:solidFill>
              <a:latin typeface="Brandon Grotesque Light" panose="020B0303020203060202" pitchFamily="34" charset="0"/>
            </a:endParaRPr>
          </a:p>
        </p:txBody>
      </p:sp>
      <p:pic>
        <p:nvPicPr>
          <p:cNvPr id="9" name="Picture 8"/>
          <p:cNvPicPr>
            <a:picLocks noChangeAspect="1"/>
          </p:cNvPicPr>
          <p:nvPr userDrawn="1"/>
        </p:nvPicPr>
        <p:blipFill>
          <a:blip r:embed="rId5"/>
          <a:stretch>
            <a:fillRect/>
          </a:stretch>
        </p:blipFill>
        <p:spPr>
          <a:xfrm>
            <a:off x="285750" y="6251776"/>
            <a:ext cx="1661236" cy="531411"/>
          </a:xfrm>
          <a:prstGeom prst="rect">
            <a:avLst/>
          </a:prstGeom>
        </p:spPr>
      </p:pic>
    </p:spTree>
    <p:extLst>
      <p:ext uri="{BB962C8B-B14F-4D97-AF65-F5344CB8AC3E}">
        <p14:creationId xmlns:p14="http://schemas.microsoft.com/office/powerpoint/2010/main" val="3910419436"/>
      </p:ext>
    </p:extLst>
  </p:cSld>
  <p:clrMap bg1="dk1" tx1="lt1" bg2="dk2" tx2="lt2" accent1="accent1" accent2="accent2" accent3="accent3" accent4="accent4" accent5="accent5" accent6="accent6" hlink="hlink" folHlink="folHlink"/>
  <p:sldLayoutIdLst>
    <p:sldLayoutId id="2147483725" r:id="rId1"/>
    <p:sldLayoutId id="2147483726" r:id="rId2"/>
  </p:sldLayoutIdLst>
  <mc:AlternateContent xmlns:mc="http://schemas.openxmlformats.org/markup-compatibility/2006" xmlns:p14="http://schemas.microsoft.com/office/powerpoint/2010/main">
    <mc:Choice Requires="p14">
      <p:transition spd="slow" p14:dur="1500" advClick="0" advTm="7000">
        <p:fade/>
      </p:transition>
    </mc:Choice>
    <mc:Fallback xmlns="">
      <p:transition spd="slow" advClick="0" advTm="700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Brandon Grotesque Medium" panose="020B0603020203060202"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Brandon Grotesque Light" panose="020B0303020203060202"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Brandon Grotesque Light" panose="020B0303020203060202"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Brandon Grotesque Light" panose="020B0303020203060202"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Brandon Grotesque Light" panose="020B0303020203060202"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Brandon Grotesque Light" panose="020B0303020203060202"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8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39B38-8F93-46FC-A5FE-C8361E25B49E}" type="datetimeFigureOut">
              <a:rPr lang="en-US" smtClean="0"/>
              <a:t>9/12/2016</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6F17E-4003-4B01-9E6C-7E1260D0EF27}" type="slidenum">
              <a:rPr lang="en-US" smtClean="0"/>
              <a:t>‹#›</a:t>
            </a:fld>
            <a:endParaRPr lang="en-US" dirty="0"/>
          </a:p>
        </p:txBody>
      </p:sp>
    </p:spTree>
    <p:extLst>
      <p:ext uri="{BB962C8B-B14F-4D97-AF65-F5344CB8AC3E}">
        <p14:creationId xmlns:p14="http://schemas.microsoft.com/office/powerpoint/2010/main" val="1004693757"/>
      </p:ext>
    </p:extLst>
  </p:cSld>
  <p:clrMap bg1="lt1" tx1="dk1" bg2="lt2" tx2="dk2" accent1="accent1" accent2="accent2" accent3="accent3" accent4="accent4" accent5="accent5" accent6="accent6" hlink="hlink" folHlink="folHlink"/>
  <p:sldLayoutIdLst>
    <p:sldLayoutId id="2147483699" r:id="rId1"/>
    <p:sldLayoutId id="2147483724" r:id="rId2"/>
  </p:sldLayoutIdLst>
  <p:txStyles>
    <p:titleStyle>
      <a:lvl1pPr algn="l" defTabSz="914377" rtl="0" eaLnBrk="1" latinLnBrk="0" hangingPunct="1">
        <a:lnSpc>
          <a:spcPct val="90000"/>
        </a:lnSpc>
        <a:spcBef>
          <a:spcPct val="0"/>
        </a:spcBef>
        <a:buNone/>
        <a:defRPr sz="4400" kern="1200">
          <a:solidFill>
            <a:schemeClr val="bg1"/>
          </a:solidFill>
          <a:latin typeface="Brandon Grotesque Medium" panose="020B0603020203060202"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Brandon Grotesque Light" panose="020B0303020203060202"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Brandon Grotesque Light" panose="020B0303020203060202"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Brandon Grotesque Light" panose="020B0303020203060202"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Brandon Grotesque Light" panose="020B0303020203060202"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Brandon Grotesque Light" panose="020B0303020203060202"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spyfu.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hatchbuck.com/blog/blogging-matte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com/trend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ast.com/meta-descriptio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oz.com/learn/seo/duplicate-content" TargetMode="External"/><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s://moz.com/learn/seo/duplicate-conte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utbrain.com/" TargetMode="External"/><Relationship Id="rId2" Type="http://schemas.openxmlformats.org/officeDocument/2006/relationships/hyperlink" Target="http://www.hatchbuck.com/blog/small-business-marketing-strategy/"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hyperlink" Target="http://www.outbrain.com/blog/2015/05/12-pay-per-click-professionals-crushing-the-ppc-gam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huffingtonpost.com/larry-alton/the-ultimate-tech-cred-co_b_8830986.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aksfifthavenue.com/Men/Apparel/Underwear-and-Socks/Socks/shop/_/N-52k84v/Ne-6lvnb5" TargetMode="External"/><Relationship Id="rId2" Type="http://schemas.openxmlformats.org/officeDocument/2006/relationships/hyperlink" Target="http://shop.nordstrom.com/c/men-socks/re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mysiteauditor.com/blog/top-10-most-important-seo-tips-for-url-optimizat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oz.com/learn/seo/page-speed" TargetMode="External"/><Relationship Id="rId2" Type="http://schemas.openxmlformats.org/officeDocument/2006/relationships/hyperlink" Target="https://googlewebmastercentral.blogspot.com/2010/04/using-site-speed-in-web-search-ranking.html"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hyperlink" Target="http://searchengineland.com/library/google/google-mobile-friendly-update" TargetMode="External"/><Relationship Id="rId2" Type="http://schemas.openxmlformats.org/officeDocument/2006/relationships/hyperlink" Target="http://www.forbes.com/sites/cherylsnappconner/2013/11/12/fifty-essential-mobile-marketing-facts/#2715e4857a0b327103b7b7e5"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www.hatchbuck.com/blog/small-business-seo/"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google.com/webmasters/tools/mobile-friendl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hatchbuck.com/blog/10-deadly-landing-page-mistakes-that-are-costing-you-conversion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instapage.com/blog/how-to-get-google-to-like-your-landing-pages" TargetMode="External"/><Relationship Id="rId2" Type="http://schemas.openxmlformats.org/officeDocument/2006/relationships/hyperlink" Target="http://www.hatchbuck.com/blog/6-sticky-lead-magnets-create-websit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eopressor.com/blog/user-experience-and-seo/"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archengineland.com/" TargetMode="External"/><Relationship Id="rId7" Type="http://schemas.openxmlformats.org/officeDocument/2006/relationships/image" Target="../media/image22.jpeg"/><Relationship Id="rId2" Type="http://schemas.openxmlformats.org/officeDocument/2006/relationships/hyperlink" Target="http://searchenginewatch.com/" TargetMode="External"/><Relationship Id="rId1" Type="http://schemas.openxmlformats.org/officeDocument/2006/relationships/slideLayout" Target="../slideLayouts/slideLayout2.xml"/><Relationship Id="rId6" Type="http://schemas.openxmlformats.org/officeDocument/2006/relationships/hyperlink" Target="http://www.youtube.com/user/GoogleWebmasterHelp" TargetMode="External"/><Relationship Id="rId5" Type="http://schemas.openxmlformats.org/officeDocument/2006/relationships/hyperlink" Target="http://moz.com/blog/category/whiteboard-friday" TargetMode="External"/><Relationship Id="rId4" Type="http://schemas.openxmlformats.org/officeDocument/2006/relationships/hyperlink" Target="http://www.ebizmba.com/articles/seo-websit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hatchbuck.com/blog/google-analytics-can-be-overwhelming-start-with-these-5-feature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hatchbuck.com/small-business-cr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forbes.com/sites/joshsteimle/2013/09/23/4-tips-for-hiring-the-right-seo-firm/#2715e4857a0b27d39a051444"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hatchbuck.com/resource/small-biz-guide-online-marketing/" TargetMode="External"/><Relationship Id="rId2" Type="http://schemas.openxmlformats.org/officeDocument/2006/relationships/hyperlink" Target="http://www.hatchbuck.com/blog/create-customer-persona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ordstream.com/"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www.audiencebloom.com/2012/08/how-to-perform-keyword-research-with-google-adwords-keyword-tool/" TargetMode="External"/><Relationship Id="rId5" Type="http://schemas.openxmlformats.org/officeDocument/2006/relationships/hyperlink" Target="https://adwords.google.com/KeywordPlanner" TargetMode="External"/><Relationship Id="rId4" Type="http://schemas.openxmlformats.org/officeDocument/2006/relationships/hyperlink" Target="http://ubersuggest.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30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9144000" cy="1293962"/>
          </a:xfrm>
        </p:spPr>
        <p:txBody>
          <a:bodyPr>
            <a:normAutofit/>
          </a:bodyPr>
          <a:lstStyle/>
          <a:p>
            <a:r>
              <a:rPr lang="en-US" sz="5000" dirty="0">
                <a:solidFill>
                  <a:srgbClr val="F0EFEF"/>
                </a:solidFill>
                <a:latin typeface="Brandon Grotesque Medium" panose="020B0603020203060202" pitchFamily="34" charset="0"/>
              </a:rPr>
              <a:t>The DIY Guide to SEO</a:t>
            </a:r>
          </a:p>
        </p:txBody>
      </p:sp>
      <p:sp>
        <p:nvSpPr>
          <p:cNvPr id="3" name="Subtitle 2"/>
          <p:cNvSpPr>
            <a:spLocks noGrp="1"/>
          </p:cNvSpPr>
          <p:nvPr>
            <p:ph type="subTitle" idx="1"/>
          </p:nvPr>
        </p:nvSpPr>
        <p:spPr>
          <a:xfrm>
            <a:off x="0" y="5814548"/>
            <a:ext cx="9144000" cy="866955"/>
          </a:xfrm>
        </p:spPr>
        <p:txBody>
          <a:bodyPr>
            <a:noAutofit/>
          </a:bodyPr>
          <a:lstStyle/>
          <a:p>
            <a:r>
              <a:rPr lang="en-US" sz="3000" dirty="0">
                <a:solidFill>
                  <a:schemeClr val="bg1"/>
                </a:solidFill>
                <a:latin typeface="Brandon Grotesque Light" panose="020B0303020203060202" pitchFamily="34" charset="0"/>
              </a:rPr>
              <a:t>Search Engine Optimization Basics for Small Business</a:t>
            </a:r>
          </a:p>
        </p:txBody>
      </p:sp>
      <p:pic>
        <p:nvPicPr>
          <p:cNvPr id="10" name="Picture 9"/>
          <p:cNvPicPr>
            <a:picLocks noChangeAspect="1"/>
          </p:cNvPicPr>
          <p:nvPr/>
        </p:nvPicPr>
        <p:blipFill>
          <a:blip r:embed="rId2"/>
          <a:stretch>
            <a:fillRect/>
          </a:stretch>
        </p:blipFill>
        <p:spPr>
          <a:xfrm>
            <a:off x="1848130" y="1348554"/>
            <a:ext cx="4661851" cy="4344846"/>
          </a:xfrm>
          <a:prstGeom prst="rect">
            <a:avLst/>
          </a:prstGeom>
        </p:spPr>
      </p:pic>
    </p:spTree>
    <p:extLst>
      <p:ext uri="{BB962C8B-B14F-4D97-AF65-F5344CB8AC3E}">
        <p14:creationId xmlns:p14="http://schemas.microsoft.com/office/powerpoint/2010/main" val="1380247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Click="0"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3. Find Gold in the Long Tail </a:t>
            </a:r>
            <a:r>
              <a:rPr lang="en-US" sz="2000" dirty="0">
                <a:latin typeface="Brandon Grotesque Medium" panose="020B0603020203060202" pitchFamily="34" charset="0"/>
              </a:rPr>
              <a:t>(cont.)</a:t>
            </a:r>
          </a:p>
          <a:p>
            <a:endParaRPr lang="en-US" dirty="0">
              <a:latin typeface="Brandon Grotesque Medium" panose="020B0603020203060202" pitchFamily="34" charset="0"/>
            </a:endParaRP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t>Instead, you could take a targeted and more relevant approach and try ranking for a term such as “accounting software for real estate agents.”</a:t>
            </a:r>
          </a:p>
          <a:p>
            <a:endParaRPr lang="en-US" sz="1700" dirty="0"/>
          </a:p>
          <a:p>
            <a:r>
              <a:rPr lang="en-US" sz="1700" dirty="0"/>
              <a:t>Not only would you spend less to rank for this long tail phrase, but people coming to your site from this keyword would be more relevant buyers.</a:t>
            </a:r>
          </a:p>
          <a:p>
            <a:endParaRPr lang="en-US" sz="1700" dirty="0"/>
          </a:p>
        </p:txBody>
      </p:sp>
      <p:pic>
        <p:nvPicPr>
          <p:cNvPr id="2050" name="Picture 2" descr="http://static.searchengineguide.com/images/long-tai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23429" y="1795156"/>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18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4. Study the Competition</a:t>
            </a:r>
          </a:p>
        </p:txBody>
      </p:sp>
      <p:sp>
        <p:nvSpPr>
          <p:cNvPr id="3" name="Text Placeholder 2"/>
          <p:cNvSpPr>
            <a:spLocks noGrp="1"/>
          </p:cNvSpPr>
          <p:nvPr>
            <p:ph type="body" sz="quarter" idx="11"/>
          </p:nvPr>
        </p:nvSpPr>
        <p:spPr/>
        <p:txBody>
          <a:bodyPr>
            <a:normAutofit/>
          </a:bodyPr>
          <a:lstStyle/>
          <a:p>
            <a:r>
              <a:rPr lang="en-US" sz="1700" dirty="0"/>
              <a:t>Once you have your keyword strategy in place, identify the top competitors for each keyword and what they are doing right to get ranked in the good graces of the search engine gods. </a:t>
            </a:r>
          </a:p>
          <a:p>
            <a:endParaRPr lang="en-US" sz="1700" dirty="0">
              <a:hlinkClick r:id="rId2"/>
            </a:endParaRPr>
          </a:p>
          <a:p>
            <a:r>
              <a:rPr lang="en-US" sz="1700" dirty="0">
                <a:hlinkClick r:id="rId2"/>
              </a:rPr>
              <a:t>SpyFu</a:t>
            </a:r>
            <a:r>
              <a:rPr lang="en-US" sz="1700" dirty="0"/>
              <a:t> is a simple, cost effective tool you can use to gain better insights into your competitors paid and organic search initiatives. </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1217" y="1723718"/>
            <a:ext cx="7886700" cy="3800475"/>
          </a:xfrm>
          <a:prstGeom prst="rect">
            <a:avLst/>
          </a:prstGeom>
        </p:spPr>
      </p:pic>
    </p:spTree>
    <p:extLst>
      <p:ext uri="{BB962C8B-B14F-4D97-AF65-F5344CB8AC3E}">
        <p14:creationId xmlns:p14="http://schemas.microsoft.com/office/powerpoint/2010/main" val="66903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4. Study the Competition </a:t>
            </a:r>
            <a:r>
              <a:rPr lang="en-US" sz="2000" dirty="0">
                <a:latin typeface="Brandon Grotesque Medium" panose="020B0603020203060202" pitchFamily="34" charset="0"/>
              </a:rPr>
              <a:t>(cont.)</a:t>
            </a: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t>Keep in mind that while competitive info can help shape your SEO initiatives, be careful not to rely solely on your competitors. </a:t>
            </a:r>
          </a:p>
          <a:p>
            <a:endParaRPr lang="en-US" sz="1700" dirty="0"/>
          </a:p>
          <a:p>
            <a:r>
              <a:rPr lang="en-US" sz="1700" dirty="0"/>
              <a:t>After all, your best website conversions will come from those visitors that are best aligned to YOUR ideal buyer – not theirs.</a:t>
            </a:r>
          </a:p>
          <a:p>
            <a:endParaRPr lang="en-US" sz="1700" dirty="0"/>
          </a:p>
        </p:txBody>
      </p:sp>
    </p:spTree>
    <p:extLst>
      <p:ext uri="{BB962C8B-B14F-4D97-AF65-F5344CB8AC3E}">
        <p14:creationId xmlns:p14="http://schemas.microsoft.com/office/powerpoint/2010/main" val="1669003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5. Become a Consistent Blogger</a:t>
            </a:r>
          </a:p>
        </p:txBody>
      </p:sp>
      <p:sp>
        <p:nvSpPr>
          <p:cNvPr id="3" name="Text Placeholder 2"/>
          <p:cNvSpPr>
            <a:spLocks noGrp="1"/>
          </p:cNvSpPr>
          <p:nvPr>
            <p:ph type="body" sz="quarter" idx="11"/>
          </p:nvPr>
        </p:nvSpPr>
        <p:spPr/>
        <p:txBody>
          <a:bodyPr>
            <a:normAutofit/>
          </a:bodyPr>
          <a:lstStyle/>
          <a:p>
            <a:r>
              <a:rPr lang="en-US" sz="1700" dirty="0"/>
              <a:t>Google is always looking for new content. So while the main pages of your site don’t change every day, </a:t>
            </a:r>
            <a:r>
              <a:rPr lang="en-US" sz="1700" dirty="0">
                <a:hlinkClick r:id="rId2"/>
              </a:rPr>
              <a:t>blogging</a:t>
            </a:r>
            <a:r>
              <a:rPr lang="en-US" sz="1700" dirty="0"/>
              <a:t> is a great way to push up fresh, relevant content for the search engines to index. </a:t>
            </a:r>
          </a:p>
          <a:p>
            <a:endParaRPr lang="en-US" sz="1700" dirty="0"/>
          </a:p>
          <a:p>
            <a:r>
              <a:rPr lang="en-US" sz="1700" dirty="0"/>
              <a:t>As you blog, write your content for your ideal buyer and the challenges they face everyday. Don’t just load your blog posts with keywords. </a:t>
            </a:r>
          </a:p>
        </p:txBody>
      </p:sp>
      <p:sp>
        <p:nvSpPr>
          <p:cNvPr id="4" name="Text Placeholder 3"/>
          <p:cNvSpPr>
            <a:spLocks noGrp="1"/>
          </p:cNvSpPr>
          <p:nvPr>
            <p:ph type="body" sz="quarter" idx="12"/>
          </p:nvPr>
        </p:nvSpPr>
        <p:spPr/>
        <p:txBody>
          <a:bodyPr>
            <a:normAutofit/>
          </a:bodyPr>
          <a:lstStyle/>
          <a:p>
            <a:r>
              <a:rPr lang="en-US" sz="1700" dirty="0"/>
              <a:t>Again, you’re ultimately trying to connect with people – not search engine robots.   </a:t>
            </a:r>
          </a:p>
          <a:p>
            <a:endParaRPr lang="en-US" sz="1700" dirty="0"/>
          </a:p>
          <a:p>
            <a:r>
              <a:rPr lang="en-US" sz="1700" dirty="0"/>
              <a:t>Avoid keyword stuffing, but do select a primary keyword for your blog post that fits in with your keyword strategy and the terms your ideal buyer is searching for.</a:t>
            </a:r>
          </a:p>
          <a:p>
            <a:endParaRPr lang="en-US" sz="1700" dirty="0"/>
          </a:p>
          <a:p>
            <a:endParaRPr lang="en-US" sz="1700" dirty="0"/>
          </a:p>
        </p:txBody>
      </p:sp>
    </p:spTree>
    <p:extLst>
      <p:ext uri="{BB962C8B-B14F-4D97-AF65-F5344CB8AC3E}">
        <p14:creationId xmlns:p14="http://schemas.microsoft.com/office/powerpoint/2010/main" val="88157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5. Become a Consistent Blogger </a:t>
            </a:r>
            <a:r>
              <a:rPr lang="en-US" sz="2000" dirty="0">
                <a:latin typeface="Brandon Grotesque Medium" panose="020B0603020203060202" pitchFamily="34" charset="0"/>
              </a:rPr>
              <a:t>(cont.)</a:t>
            </a: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hlinkClick r:id="rId2"/>
              </a:rPr>
              <a:t>Google Trends</a:t>
            </a:r>
            <a:r>
              <a:rPr lang="en-US" sz="1700" dirty="0"/>
              <a:t> can show you which keywords and phrases are currently on the rise. </a:t>
            </a:r>
          </a:p>
          <a:p>
            <a:endParaRPr lang="en-US" sz="1700" dirty="0"/>
          </a:p>
          <a:p>
            <a:r>
              <a:rPr lang="en-US" sz="1700" dirty="0"/>
              <a:t>Use this tool to see if you should tweak your keyword at all to give your content the best chance at being discovered. </a:t>
            </a:r>
          </a:p>
          <a:p>
            <a:endParaRPr lang="en-US" sz="1700" dirty="0"/>
          </a:p>
        </p:txBody>
      </p:sp>
      <p:sp>
        <p:nvSpPr>
          <p:cNvPr id="6" name="TextBox 5"/>
          <p:cNvSpPr txBox="1"/>
          <p:nvPr/>
        </p:nvSpPr>
        <p:spPr>
          <a:xfrm>
            <a:off x="4841543" y="5507018"/>
            <a:ext cx="2220608" cy="276999"/>
          </a:xfrm>
          <a:prstGeom prst="rect">
            <a:avLst/>
          </a:prstGeom>
          <a:noFill/>
        </p:spPr>
        <p:txBody>
          <a:bodyPr wrap="none" rtlCol="0">
            <a:spAutoFit/>
          </a:bodyPr>
          <a:lstStyle/>
          <a:p>
            <a:r>
              <a:rPr lang="en-US" sz="1200" dirty="0">
                <a:solidFill>
                  <a:schemeClr val="bg1">
                    <a:lumMod val="75000"/>
                  </a:schemeClr>
                </a:solidFill>
              </a:rPr>
              <a:t>Google Trends Keyword Tool</a:t>
            </a:r>
          </a:p>
        </p:txBody>
      </p:sp>
      <p:pic>
        <p:nvPicPr>
          <p:cNvPr id="8" name="Picture 7"/>
          <p:cNvPicPr>
            <a:picLocks noChangeAspect="1"/>
          </p:cNvPicPr>
          <p:nvPr/>
        </p:nvPicPr>
        <p:blipFill>
          <a:blip r:embed="rId3"/>
          <a:stretch>
            <a:fillRect/>
          </a:stretch>
        </p:blipFill>
        <p:spPr>
          <a:xfrm>
            <a:off x="4841543" y="1795156"/>
            <a:ext cx="6062505" cy="3657600"/>
          </a:xfrm>
          <a:prstGeom prst="rect">
            <a:avLst/>
          </a:prstGeom>
        </p:spPr>
      </p:pic>
    </p:spTree>
    <p:extLst>
      <p:ext uri="{BB962C8B-B14F-4D97-AF65-F5344CB8AC3E}">
        <p14:creationId xmlns:p14="http://schemas.microsoft.com/office/powerpoint/2010/main" val="286377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5. Become a Consistent Blogger </a:t>
            </a:r>
            <a:r>
              <a:rPr lang="en-US" sz="2000" dirty="0">
                <a:latin typeface="Brandon Grotesque Medium" panose="020B0603020203060202" pitchFamily="34" charset="0"/>
              </a:rPr>
              <a:t>(cont.)</a:t>
            </a:r>
          </a:p>
          <a:p>
            <a:endParaRPr lang="en-US" dirty="0">
              <a:latin typeface="Brandon Grotesque Medium" panose="020B0603020203060202" pitchFamily="34" charset="0"/>
            </a:endParaRP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t>Make sure to optimize your post by making sure the keyword appears in:</a:t>
            </a:r>
          </a:p>
          <a:p>
            <a:pPr marL="285750" indent="-285750">
              <a:buFont typeface="Arial" panose="020B0604020202020204" pitchFamily="34" charset="0"/>
              <a:buChar char="•"/>
            </a:pPr>
            <a:r>
              <a:rPr lang="en-US" sz="1700" dirty="0"/>
              <a:t>The title</a:t>
            </a:r>
          </a:p>
          <a:p>
            <a:pPr marL="285750" indent="-285750">
              <a:buFont typeface="Arial" panose="020B0604020202020204" pitchFamily="34" charset="0"/>
              <a:buChar char="•"/>
            </a:pPr>
            <a:r>
              <a:rPr lang="en-US" sz="1700" dirty="0"/>
              <a:t>Body copy</a:t>
            </a:r>
          </a:p>
          <a:p>
            <a:pPr marL="285750" indent="-285750">
              <a:buFont typeface="Arial" panose="020B0604020202020204" pitchFamily="34" charset="0"/>
              <a:buChar char="•"/>
            </a:pPr>
            <a:r>
              <a:rPr lang="en-US" sz="1700" dirty="0"/>
              <a:t>Url </a:t>
            </a:r>
          </a:p>
          <a:p>
            <a:pPr marL="285750" indent="-285750">
              <a:buFont typeface="Arial" panose="020B0604020202020204" pitchFamily="34" charset="0"/>
              <a:buChar char="•"/>
            </a:pPr>
            <a:r>
              <a:rPr lang="en-US" sz="1700" dirty="0">
                <a:hlinkClick r:id="rId2"/>
              </a:rPr>
              <a:t>Meta description</a:t>
            </a:r>
            <a:endParaRPr lang="en-US" sz="1700" dirty="0"/>
          </a:p>
          <a:p>
            <a:endParaRPr lang="en-US" sz="1700" dirty="0"/>
          </a:p>
          <a:p>
            <a:r>
              <a:rPr lang="en-US" sz="1700" dirty="0"/>
              <a:t>Finally, you can use guest blogging as another strategy to get found online. </a:t>
            </a:r>
          </a:p>
          <a:p>
            <a:endParaRPr lang="en-US" sz="1700" dirty="0"/>
          </a:p>
        </p:txBody>
      </p:sp>
      <p:sp>
        <p:nvSpPr>
          <p:cNvPr id="4" name="Text Placeholder 3"/>
          <p:cNvSpPr>
            <a:spLocks noGrp="1"/>
          </p:cNvSpPr>
          <p:nvPr>
            <p:ph type="body" sz="quarter" idx="12"/>
          </p:nvPr>
        </p:nvSpPr>
        <p:spPr/>
        <p:txBody>
          <a:bodyPr>
            <a:normAutofit/>
          </a:bodyPr>
          <a:lstStyle/>
          <a:p>
            <a:r>
              <a:rPr lang="en-US" sz="1700" dirty="0"/>
              <a:t>Identify influencers and leaders in your space who write quality content. Partner with these influencers to create content that links back to your site. </a:t>
            </a:r>
          </a:p>
          <a:p>
            <a:endParaRPr lang="en-US" sz="1700" dirty="0"/>
          </a:p>
          <a:p>
            <a:r>
              <a:rPr lang="en-US" sz="1700" dirty="0"/>
              <a:t>Guest blogging is a great way to boost traffic, pump up social media shares, and increase your brand equity online.</a:t>
            </a:r>
          </a:p>
          <a:p>
            <a:endParaRPr lang="en-US" sz="1700" dirty="0"/>
          </a:p>
        </p:txBody>
      </p:sp>
    </p:spTree>
    <p:extLst>
      <p:ext uri="{BB962C8B-B14F-4D97-AF65-F5344CB8AC3E}">
        <p14:creationId xmlns:p14="http://schemas.microsoft.com/office/powerpoint/2010/main" val="140517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6. Eliminate Duplicate Content</a:t>
            </a:r>
          </a:p>
        </p:txBody>
      </p:sp>
      <p:sp>
        <p:nvSpPr>
          <p:cNvPr id="3" name="Text Placeholder 2"/>
          <p:cNvSpPr>
            <a:spLocks noGrp="1"/>
          </p:cNvSpPr>
          <p:nvPr>
            <p:ph type="body" sz="quarter" idx="11"/>
          </p:nvPr>
        </p:nvSpPr>
        <p:spPr/>
        <p:txBody>
          <a:bodyPr>
            <a:normAutofit/>
          </a:bodyPr>
          <a:lstStyle/>
          <a:p>
            <a:pPr fontAlgn="base"/>
            <a:r>
              <a:rPr lang="en-US" sz="1700" dirty="0"/>
              <a:t>The goal of Google and other search engines is to push original, relevant content to the top of search results.  </a:t>
            </a:r>
          </a:p>
          <a:p>
            <a:pPr fontAlgn="base"/>
            <a:endParaRPr lang="en-US" sz="1700" dirty="0"/>
          </a:p>
          <a:p>
            <a:pPr fontAlgn="base"/>
            <a:r>
              <a:rPr lang="en-US" sz="1700" dirty="0"/>
              <a:t>To meet this goal, Google suppresses duplicate content and non valuable pages. When Google is presented with same piece of content in multiple places, it will show only one page and crowd the others out of the search rankings.</a:t>
            </a:r>
          </a:p>
          <a:p>
            <a:endParaRPr lang="en-US" sz="1700" dirty="0"/>
          </a:p>
        </p:txBody>
      </p:sp>
      <p:pic>
        <p:nvPicPr>
          <p:cNvPr id="1026" name="Picture 2" descr="Cannot handle duplicate conte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07583" y="1686675"/>
            <a:ext cx="2762250" cy="3543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00600" y="5452756"/>
            <a:ext cx="3657600" cy="261610"/>
          </a:xfrm>
          <a:prstGeom prst="rect">
            <a:avLst/>
          </a:prstGeom>
          <a:noFill/>
        </p:spPr>
        <p:txBody>
          <a:bodyPr wrap="square" rtlCol="0">
            <a:spAutoFit/>
          </a:bodyPr>
          <a:lstStyle/>
          <a:p>
            <a:pPr algn="r"/>
            <a:r>
              <a:rPr lang="en-US" sz="1100" i="1" dirty="0">
                <a:solidFill>
                  <a:schemeClr val="bg1">
                    <a:lumMod val="85000"/>
                  </a:schemeClr>
                </a:solidFill>
                <a:hlinkClick r:id="rId3"/>
              </a:rPr>
              <a:t>image credit</a:t>
            </a:r>
            <a:endParaRPr lang="en-US" sz="1100" i="1" dirty="0">
              <a:solidFill>
                <a:schemeClr val="bg1">
                  <a:lumMod val="85000"/>
                </a:schemeClr>
              </a:solidFill>
            </a:endParaRPr>
          </a:p>
        </p:txBody>
      </p:sp>
    </p:spTree>
    <p:extLst>
      <p:ext uri="{BB962C8B-B14F-4D97-AF65-F5344CB8AC3E}">
        <p14:creationId xmlns:p14="http://schemas.microsoft.com/office/powerpoint/2010/main" val="202153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6. Eliminate Duplicate Content </a:t>
            </a:r>
            <a:r>
              <a:rPr lang="en-US" sz="2000" dirty="0">
                <a:latin typeface="Brandon Grotesque Medium" panose="020B0603020203060202" pitchFamily="34" charset="0"/>
              </a:rPr>
              <a:t>(cont.)</a:t>
            </a: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t>So, if you’re copying content from other places online and publishing it on your website, you could be missing out on relevant web traffic to those pages. </a:t>
            </a:r>
          </a:p>
          <a:p>
            <a:endParaRPr lang="en-US" sz="1700" dirty="0"/>
          </a:p>
          <a:p>
            <a:r>
              <a:rPr lang="en-US" sz="1700" dirty="0"/>
              <a:t> If you want to add content from another site, a simple best practice is to link to it and reference the original source or utilize </a:t>
            </a:r>
            <a:r>
              <a:rPr lang="en-US" sz="1700" dirty="0">
                <a:hlinkClick r:id="rId2"/>
              </a:rPr>
              <a:t>301 redirects</a:t>
            </a:r>
            <a:r>
              <a:rPr lang="en-US" sz="1700" dirty="0"/>
              <a:t> from any duplicate pages to the original pages.</a:t>
            </a:r>
          </a:p>
          <a:p>
            <a:endParaRPr lang="en-US" sz="1700" dirty="0"/>
          </a:p>
        </p:txBody>
      </p:sp>
      <p:pic>
        <p:nvPicPr>
          <p:cNvPr id="2050" name="Picture 2" descr="Duplicate content 301 redirec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697" y="1795156"/>
            <a:ext cx="2466975" cy="35718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00600" y="5436682"/>
            <a:ext cx="3657600" cy="261610"/>
          </a:xfrm>
          <a:prstGeom prst="rect">
            <a:avLst/>
          </a:prstGeom>
          <a:noFill/>
        </p:spPr>
        <p:txBody>
          <a:bodyPr wrap="square" rtlCol="0">
            <a:spAutoFit/>
          </a:bodyPr>
          <a:lstStyle/>
          <a:p>
            <a:pPr algn="r"/>
            <a:r>
              <a:rPr lang="en-US" sz="1100" i="1" dirty="0">
                <a:solidFill>
                  <a:schemeClr val="bg1">
                    <a:lumMod val="85000"/>
                  </a:schemeClr>
                </a:solidFill>
                <a:hlinkClick r:id="rId2"/>
              </a:rPr>
              <a:t>image credit</a:t>
            </a:r>
            <a:endParaRPr lang="en-US" sz="1100" i="1" dirty="0">
              <a:solidFill>
                <a:schemeClr val="bg1">
                  <a:lumMod val="85000"/>
                </a:schemeClr>
              </a:solidFill>
            </a:endParaRPr>
          </a:p>
        </p:txBody>
      </p:sp>
    </p:spTree>
    <p:extLst>
      <p:ext uri="{BB962C8B-B14F-4D97-AF65-F5344CB8AC3E}">
        <p14:creationId xmlns:p14="http://schemas.microsoft.com/office/powerpoint/2010/main" val="2998631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7. Distribute and Share</a:t>
            </a: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t>As your </a:t>
            </a:r>
            <a:r>
              <a:rPr lang="en-US" sz="1700" dirty="0">
                <a:hlinkClick r:id="rId2"/>
              </a:rPr>
              <a:t>content engine</a:t>
            </a:r>
            <a:r>
              <a:rPr lang="en-US" sz="1700" dirty="0"/>
              <a:t> is humming, look for ways to push out your white papers, guides, blog posts and resources out through multiple distribution channels. </a:t>
            </a:r>
          </a:p>
          <a:p>
            <a:endParaRPr lang="en-US" sz="1700" dirty="0"/>
          </a:p>
          <a:p>
            <a:r>
              <a:rPr lang="en-US" sz="1700" dirty="0"/>
              <a:t>Content distribution platform </a:t>
            </a:r>
            <a:r>
              <a:rPr lang="en-US" sz="1700" dirty="0">
                <a:hlinkClick r:id="rId3"/>
              </a:rPr>
              <a:t>Outbrain</a:t>
            </a:r>
            <a:r>
              <a:rPr lang="en-US" sz="1700" dirty="0"/>
              <a:t> breaks content distribution down in the following ways:</a:t>
            </a:r>
          </a:p>
        </p:txBody>
      </p:sp>
      <p:pic>
        <p:nvPicPr>
          <p:cNvPr id="6" name="Picture 5"/>
          <p:cNvPicPr>
            <a:picLocks noChangeAspect="1"/>
          </p:cNvPicPr>
          <p:nvPr/>
        </p:nvPicPr>
        <p:blipFill>
          <a:blip r:embed="rId4"/>
          <a:stretch>
            <a:fillRect/>
          </a:stretch>
        </p:blipFill>
        <p:spPr>
          <a:xfrm>
            <a:off x="5039619" y="1785012"/>
            <a:ext cx="3677887" cy="3677887"/>
          </a:xfrm>
          <a:prstGeom prst="rect">
            <a:avLst/>
          </a:prstGeom>
        </p:spPr>
      </p:pic>
    </p:spTree>
    <p:extLst>
      <p:ext uri="{BB962C8B-B14F-4D97-AF65-F5344CB8AC3E}">
        <p14:creationId xmlns:p14="http://schemas.microsoft.com/office/powerpoint/2010/main" val="271838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7. Distribute and Share </a:t>
            </a:r>
            <a:r>
              <a:rPr lang="en-US" sz="2000" dirty="0">
                <a:latin typeface="Brandon Grotesque Medium" panose="020B0603020203060202" pitchFamily="34" charset="0"/>
              </a:rPr>
              <a:t>(cont.)</a:t>
            </a: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chor="t">
            <a:normAutofit/>
          </a:bodyPr>
          <a:lstStyle/>
          <a:p>
            <a:pPr marL="285750" indent="-285750" fontAlgn="base">
              <a:buFont typeface="Arial" panose="020B0604020202020204" pitchFamily="34" charset="0"/>
              <a:buChar char="•"/>
            </a:pPr>
            <a:r>
              <a:rPr lang="en-US" sz="1700" dirty="0">
                <a:latin typeface="Brandon Grotesque Regular" panose="020B0503020203060202" pitchFamily="34" charset="0"/>
              </a:rPr>
              <a:t>Earned</a:t>
            </a:r>
            <a:r>
              <a:rPr lang="en-US" sz="1700" b="1" dirty="0"/>
              <a:t>:</a:t>
            </a:r>
            <a:r>
              <a:rPr lang="en-US" sz="1700" dirty="0"/>
              <a:t> Third-parties share or publish your content through social media, guest posts, media coverage or product reviews.</a:t>
            </a:r>
          </a:p>
          <a:p>
            <a:pPr marL="285750" indent="-285750" fontAlgn="base">
              <a:buFont typeface="Arial" panose="020B0604020202020204" pitchFamily="34" charset="0"/>
              <a:buChar char="•"/>
            </a:pPr>
            <a:r>
              <a:rPr lang="en-US" sz="1700" dirty="0">
                <a:latin typeface="Brandon Grotesque Regular" panose="020B0503020203060202" pitchFamily="34" charset="0"/>
              </a:rPr>
              <a:t>Owned</a:t>
            </a:r>
            <a:r>
              <a:rPr lang="en-US" sz="1700" dirty="0"/>
              <a:t>: Publishing content to web properties that belong to you, like your blog, email newsletter, or social media profiles.</a:t>
            </a:r>
          </a:p>
          <a:p>
            <a:pPr marL="285750" indent="-285750" fontAlgn="base">
              <a:buFont typeface="Arial" panose="020B0604020202020204" pitchFamily="34" charset="0"/>
              <a:buChar char="•"/>
            </a:pPr>
            <a:r>
              <a:rPr lang="en-US" sz="1700" dirty="0">
                <a:latin typeface="Brandon Grotesque Regular" panose="020B0503020203060202" pitchFamily="34" charset="0"/>
              </a:rPr>
              <a:t>Paid</a:t>
            </a:r>
            <a:r>
              <a:rPr lang="en-US" sz="1700" b="1" dirty="0"/>
              <a:t>:</a:t>
            </a:r>
            <a:r>
              <a:rPr lang="en-US" sz="1700" dirty="0"/>
              <a:t> As the name implies, this is through paid channels, often using a </a:t>
            </a:r>
            <a:r>
              <a:rPr lang="en-US" sz="1700" dirty="0">
                <a:hlinkClick r:id="rId2"/>
              </a:rPr>
              <a:t>pay-per-click</a:t>
            </a:r>
            <a:r>
              <a:rPr lang="en-US" sz="1700" dirty="0"/>
              <a:t> advertising model.</a:t>
            </a:r>
          </a:p>
        </p:txBody>
      </p:sp>
    </p:spTree>
    <p:extLst>
      <p:ext uri="{BB962C8B-B14F-4D97-AF65-F5344CB8AC3E}">
        <p14:creationId xmlns:p14="http://schemas.microsoft.com/office/powerpoint/2010/main" val="50822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16 DIY SEO Tips to Try </a:t>
            </a:r>
          </a:p>
        </p:txBody>
      </p:sp>
      <p:sp>
        <p:nvSpPr>
          <p:cNvPr id="3" name="Text Placeholder 2"/>
          <p:cNvSpPr>
            <a:spLocks noGrp="1"/>
          </p:cNvSpPr>
          <p:nvPr>
            <p:ph type="body" sz="quarter" idx="11"/>
          </p:nvPr>
        </p:nvSpPr>
        <p:spPr/>
        <p:txBody>
          <a:bodyPr/>
          <a:lstStyle/>
          <a:p>
            <a:pPr marL="342900" indent="-342900">
              <a:buFont typeface="+mj-lt"/>
              <a:buAutoNum type="arabicPeriod"/>
            </a:pPr>
            <a:r>
              <a:rPr lang="en-US" sz="1700" dirty="0"/>
              <a:t>Start With Personas</a:t>
            </a:r>
          </a:p>
          <a:p>
            <a:pPr marL="342900" indent="-342900">
              <a:buFont typeface="+mj-lt"/>
              <a:buAutoNum type="arabicPeriod"/>
            </a:pPr>
            <a:r>
              <a:rPr lang="en-US" sz="1700" dirty="0"/>
              <a:t>Plan Your Keyword Research</a:t>
            </a:r>
          </a:p>
          <a:p>
            <a:pPr marL="342900" indent="-342900">
              <a:buFont typeface="+mj-lt"/>
              <a:buAutoNum type="arabicPeriod"/>
            </a:pPr>
            <a:r>
              <a:rPr lang="en-US" sz="1700" dirty="0"/>
              <a:t>Find Gold in the Long Tail</a:t>
            </a:r>
          </a:p>
          <a:p>
            <a:pPr marL="342900" indent="-342900">
              <a:buFont typeface="+mj-lt"/>
              <a:buAutoNum type="arabicPeriod"/>
            </a:pPr>
            <a:r>
              <a:rPr lang="en-US" sz="1700" dirty="0"/>
              <a:t>Study the Competition</a:t>
            </a:r>
          </a:p>
          <a:p>
            <a:pPr marL="342900" indent="-342900">
              <a:buFont typeface="+mj-lt"/>
              <a:buAutoNum type="arabicPeriod"/>
            </a:pPr>
            <a:r>
              <a:rPr lang="en-US" sz="1700" dirty="0"/>
              <a:t>Blog Consistently</a:t>
            </a:r>
          </a:p>
          <a:p>
            <a:pPr marL="342900" indent="-342900">
              <a:buFont typeface="+mj-lt"/>
              <a:buAutoNum type="arabicPeriod"/>
            </a:pPr>
            <a:r>
              <a:rPr lang="en-US" sz="1700" dirty="0"/>
              <a:t>Eliminate Duplicate Content</a:t>
            </a:r>
          </a:p>
          <a:p>
            <a:pPr marL="342900" indent="-342900">
              <a:buFont typeface="+mj-lt"/>
              <a:buAutoNum type="arabicPeriod"/>
            </a:pPr>
            <a:r>
              <a:rPr lang="en-US" sz="1700" dirty="0"/>
              <a:t>Distribute and Share</a:t>
            </a:r>
          </a:p>
          <a:p>
            <a:pPr marL="342900" indent="-342900">
              <a:buFont typeface="+mj-lt"/>
              <a:buAutoNum type="arabicPeriod"/>
            </a:pPr>
            <a:r>
              <a:rPr lang="en-US" sz="1700" dirty="0"/>
              <a:t>Use Internal Links</a:t>
            </a:r>
          </a:p>
          <a:p>
            <a:pPr marL="342900" indent="-342900">
              <a:buFont typeface="+mj-lt"/>
              <a:buAutoNum type="arabicPeriod"/>
            </a:pPr>
            <a:r>
              <a:rPr lang="en-US" sz="1700" dirty="0"/>
              <a:t>Grow Your Inbound Links</a:t>
            </a:r>
          </a:p>
          <a:p>
            <a:pPr marL="342900" indent="-342900">
              <a:buFont typeface="+mj-lt"/>
              <a:buAutoNum type="arabicPeriod"/>
            </a:pPr>
            <a:endParaRPr lang="en-US" dirty="0"/>
          </a:p>
          <a:p>
            <a:pPr marL="342900" indent="-342900">
              <a:buFont typeface="+mj-lt"/>
              <a:buAutoNum type="arabicPeriod"/>
            </a:pPr>
            <a:endParaRPr lang="en-US" dirty="0"/>
          </a:p>
        </p:txBody>
      </p:sp>
      <p:sp>
        <p:nvSpPr>
          <p:cNvPr id="4" name="Text Placeholder 3"/>
          <p:cNvSpPr>
            <a:spLocks noGrp="1"/>
          </p:cNvSpPr>
          <p:nvPr>
            <p:ph type="body" sz="quarter" idx="12"/>
          </p:nvPr>
        </p:nvSpPr>
        <p:spPr/>
        <p:txBody>
          <a:bodyPr>
            <a:normAutofit/>
          </a:bodyPr>
          <a:lstStyle/>
          <a:p>
            <a:pPr marL="342900" indent="-342900">
              <a:buFont typeface="+mj-lt"/>
              <a:buAutoNum type="arabicPeriod" startAt="10"/>
            </a:pPr>
            <a:r>
              <a:rPr lang="en-US" sz="1700" dirty="0"/>
              <a:t>Use SEO Friendly URLs</a:t>
            </a:r>
          </a:p>
          <a:p>
            <a:pPr marL="342900" indent="-342900">
              <a:buFont typeface="+mj-lt"/>
              <a:buAutoNum type="arabicPeriod" startAt="10"/>
            </a:pPr>
            <a:r>
              <a:rPr lang="en-US" sz="1700" dirty="0"/>
              <a:t>Feed the Need for Speed</a:t>
            </a:r>
          </a:p>
          <a:p>
            <a:pPr marL="342900" indent="-342900">
              <a:buFont typeface="+mj-lt"/>
              <a:buAutoNum type="arabicPeriod" startAt="10"/>
            </a:pPr>
            <a:r>
              <a:rPr lang="en-US" sz="1700" dirty="0"/>
              <a:t>Optimize for Mobile</a:t>
            </a:r>
          </a:p>
          <a:p>
            <a:pPr marL="342900" indent="-342900">
              <a:buFont typeface="+mj-lt"/>
              <a:buAutoNum type="arabicPeriod" startAt="10"/>
            </a:pPr>
            <a:r>
              <a:rPr lang="en-US" sz="1700" dirty="0"/>
              <a:t>Use Landing Pages</a:t>
            </a:r>
          </a:p>
          <a:p>
            <a:pPr marL="342900" indent="-342900">
              <a:buFont typeface="+mj-lt"/>
              <a:buAutoNum type="arabicPeriod" startAt="10"/>
            </a:pPr>
            <a:r>
              <a:rPr lang="en-US" sz="1700" dirty="0"/>
              <a:t>Don’t Forget the User</a:t>
            </a:r>
          </a:p>
          <a:p>
            <a:pPr marL="342900" indent="-342900">
              <a:buFont typeface="+mj-lt"/>
              <a:buAutoNum type="arabicPeriod" startAt="10"/>
            </a:pPr>
            <a:r>
              <a:rPr lang="en-US" sz="1700" dirty="0"/>
              <a:t>Keep up with SEO Trends</a:t>
            </a:r>
          </a:p>
          <a:p>
            <a:pPr marL="342900" indent="-342900">
              <a:buFont typeface="+mj-lt"/>
              <a:buAutoNum type="arabicPeriod" startAt="10"/>
            </a:pPr>
            <a:r>
              <a:rPr lang="en-US" sz="1700" dirty="0"/>
              <a:t>Use Analytics</a:t>
            </a:r>
          </a:p>
          <a:p>
            <a:r>
              <a:rPr lang="en-US" sz="1700" dirty="0"/>
              <a:t>Bonus: Reach Out to an SEO Agency</a:t>
            </a:r>
          </a:p>
          <a:p>
            <a:pPr marL="342900" indent="-342900">
              <a:buFont typeface="+mj-lt"/>
              <a:buAutoNum type="arabicPeriod" startAt="10"/>
            </a:pPr>
            <a:endParaRPr lang="en-US" sz="1700" dirty="0"/>
          </a:p>
        </p:txBody>
      </p:sp>
      <p:sp>
        <p:nvSpPr>
          <p:cNvPr id="5" name="TextBox 4"/>
          <p:cNvSpPr txBox="1"/>
          <p:nvPr/>
        </p:nvSpPr>
        <p:spPr>
          <a:xfrm>
            <a:off x="4800600" y="5677593"/>
            <a:ext cx="3657600" cy="261610"/>
          </a:xfrm>
          <a:prstGeom prst="rect">
            <a:avLst/>
          </a:prstGeom>
          <a:noFill/>
        </p:spPr>
        <p:txBody>
          <a:bodyPr wrap="square" rtlCol="0">
            <a:spAutoFit/>
          </a:bodyPr>
          <a:lstStyle/>
          <a:p>
            <a:pPr algn="r"/>
            <a:r>
              <a:rPr lang="en-US" sz="1100" i="1" dirty="0">
                <a:solidFill>
                  <a:schemeClr val="bg1">
                    <a:lumMod val="85000"/>
                  </a:schemeClr>
                </a:solidFill>
              </a:rPr>
              <a:t>Cover image designed by Freepik</a:t>
            </a:r>
          </a:p>
        </p:txBody>
      </p:sp>
    </p:spTree>
    <p:extLst>
      <p:ext uri="{BB962C8B-B14F-4D97-AF65-F5344CB8AC3E}">
        <p14:creationId xmlns:p14="http://schemas.microsoft.com/office/powerpoint/2010/main" val="355825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8. Use Internal Links</a:t>
            </a:r>
          </a:p>
        </p:txBody>
      </p:sp>
      <p:sp>
        <p:nvSpPr>
          <p:cNvPr id="3" name="Text Placeholder 2"/>
          <p:cNvSpPr>
            <a:spLocks noGrp="1"/>
          </p:cNvSpPr>
          <p:nvPr>
            <p:ph type="body" sz="quarter" idx="11"/>
          </p:nvPr>
        </p:nvSpPr>
        <p:spPr/>
        <p:txBody>
          <a:bodyPr>
            <a:normAutofit/>
          </a:bodyPr>
          <a:lstStyle/>
          <a:p>
            <a:r>
              <a:rPr lang="en-US" sz="1700" dirty="0"/>
              <a:t>With today’s heightened focus on content, internal linking is a great strategy to boost SEO. </a:t>
            </a:r>
          </a:p>
          <a:p>
            <a:endParaRPr lang="en-US" sz="1700" dirty="0"/>
          </a:p>
          <a:p>
            <a:r>
              <a:rPr lang="en-US" sz="1700" dirty="0"/>
              <a:t>An </a:t>
            </a:r>
            <a:r>
              <a:rPr lang="en-US" sz="1700" dirty="0">
                <a:latin typeface="Brandon Grotesque Medium" panose="020B0603020203060202" pitchFamily="34" charset="0"/>
              </a:rPr>
              <a:t>internal link </a:t>
            </a:r>
            <a:r>
              <a:rPr lang="en-US" sz="1700" dirty="0"/>
              <a:t>connects one page of a website to a different page on the same website. </a:t>
            </a:r>
          </a:p>
          <a:p>
            <a:endParaRPr lang="en-US" dirty="0"/>
          </a:p>
        </p:txBody>
      </p:sp>
      <p:sp>
        <p:nvSpPr>
          <p:cNvPr id="4" name="Text Placeholder 3"/>
          <p:cNvSpPr>
            <a:spLocks noGrp="1"/>
          </p:cNvSpPr>
          <p:nvPr>
            <p:ph type="body" sz="quarter" idx="12"/>
          </p:nvPr>
        </p:nvSpPr>
        <p:spPr/>
        <p:txBody>
          <a:bodyPr/>
          <a:lstStyle/>
          <a:p>
            <a:r>
              <a:rPr lang="en-US" sz="1700" dirty="0"/>
              <a:t>Internal links on webpages and in blog posts improves readability, boosts rankings for keywords, and helps to Google to crawl your site. </a:t>
            </a:r>
          </a:p>
          <a:p>
            <a:endParaRPr lang="en-US" sz="1700" dirty="0"/>
          </a:p>
          <a:p>
            <a:r>
              <a:rPr lang="en-US" sz="1700" dirty="0"/>
              <a:t>When you link internally try to go deep. In other words don’t just link back to your home page but to pages that are rich in content and relevant to the topic at hand.</a:t>
            </a:r>
          </a:p>
          <a:p>
            <a:endParaRPr lang="en-US"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410837" y="4086310"/>
            <a:ext cx="2207525" cy="1366446"/>
          </a:xfrm>
          <a:prstGeom prst="rect">
            <a:avLst/>
          </a:prstGeom>
        </p:spPr>
      </p:pic>
    </p:spTree>
    <p:extLst>
      <p:ext uri="{BB962C8B-B14F-4D97-AF65-F5344CB8AC3E}">
        <p14:creationId xmlns:p14="http://schemas.microsoft.com/office/powerpoint/2010/main" val="195714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9. Grow Your Inbound Links</a:t>
            </a: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t>In addition to your internal linking strategy, external link building remains one of the cornerstones of SEO and best ways to improve your ranking in search land. </a:t>
            </a:r>
          </a:p>
          <a:p>
            <a:endParaRPr lang="en-US" sz="1700" dirty="0"/>
          </a:p>
          <a:p>
            <a:r>
              <a:rPr lang="en-US" sz="1700" dirty="0"/>
              <a:t>The goal of inbound linking is to get outside links from sites, directories and forums that have a solid domain authority and link them back to your site. </a:t>
            </a:r>
          </a:p>
        </p:txBody>
      </p:sp>
      <p:sp>
        <p:nvSpPr>
          <p:cNvPr id="4" name="Text Placeholder 3"/>
          <p:cNvSpPr>
            <a:spLocks noGrp="1"/>
          </p:cNvSpPr>
          <p:nvPr>
            <p:ph type="body" sz="quarter" idx="12"/>
          </p:nvPr>
        </p:nvSpPr>
        <p:spPr/>
        <p:txBody>
          <a:bodyPr>
            <a:normAutofit/>
          </a:bodyPr>
          <a:lstStyle/>
          <a:p>
            <a:r>
              <a:rPr lang="en-US" sz="1700" dirty="0"/>
              <a:t>For example, if your business gets mentioned in </a:t>
            </a:r>
            <a:r>
              <a:rPr lang="en-US" sz="1700" dirty="0">
                <a:hlinkClick r:id="rId2"/>
              </a:rPr>
              <a:t>Huffington post</a:t>
            </a:r>
            <a:r>
              <a:rPr lang="en-US" sz="1700" dirty="0"/>
              <a:t>, which has a higher PageRank than your website, it will boost your PageRank and Google and other search engines will reward you by increasing  your position in search results.</a:t>
            </a:r>
          </a:p>
          <a:p>
            <a:endParaRPr lang="en-US" sz="1700" dirty="0"/>
          </a:p>
        </p:txBody>
      </p:sp>
      <p:pic>
        <p:nvPicPr>
          <p:cNvPr id="6" name="Picture 5"/>
          <p:cNvPicPr>
            <a:picLocks noChangeAspect="1"/>
          </p:cNvPicPr>
          <p:nvPr/>
        </p:nvPicPr>
        <p:blipFill>
          <a:blip r:embed="rId3"/>
          <a:stretch>
            <a:fillRect/>
          </a:stretch>
        </p:blipFill>
        <p:spPr>
          <a:xfrm>
            <a:off x="4800600" y="4004956"/>
            <a:ext cx="4695825" cy="1447800"/>
          </a:xfrm>
          <a:prstGeom prst="rect">
            <a:avLst/>
          </a:prstGeom>
        </p:spPr>
      </p:pic>
    </p:spTree>
    <p:extLst>
      <p:ext uri="{BB962C8B-B14F-4D97-AF65-F5344CB8AC3E}">
        <p14:creationId xmlns:p14="http://schemas.microsoft.com/office/powerpoint/2010/main" val="1327253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10. Use SEO Friendly URLs</a:t>
            </a: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t>URLs are simply the address of a unique page on your website.</a:t>
            </a:r>
          </a:p>
          <a:p>
            <a:endParaRPr lang="en-US" sz="1700" dirty="0"/>
          </a:p>
          <a:p>
            <a:r>
              <a:rPr lang="en-US" sz="1700" dirty="0"/>
              <a:t>While it’s easy to set-it and forget-it when it comes to your URLs, making sure your URLs are clean and optimized essential to ranking highly in SERPs (search engine results pages). </a:t>
            </a:r>
          </a:p>
        </p:txBody>
      </p:sp>
      <p:sp>
        <p:nvSpPr>
          <p:cNvPr id="4" name="Text Placeholder 3"/>
          <p:cNvSpPr>
            <a:spLocks noGrp="1"/>
          </p:cNvSpPr>
          <p:nvPr>
            <p:ph type="body" sz="quarter" idx="12"/>
          </p:nvPr>
        </p:nvSpPr>
        <p:spPr/>
        <p:txBody>
          <a:bodyPr>
            <a:normAutofit/>
          </a:bodyPr>
          <a:lstStyle/>
          <a:p>
            <a:r>
              <a:rPr lang="en-US" sz="1700" dirty="0"/>
              <a:t>When building URLs for your website, it’s important to make sure they are friendly, easy to read for online visitors and includes relevant words (keywords) that correlate to the copy on the page of the website.</a:t>
            </a:r>
          </a:p>
          <a:p>
            <a:endParaRPr lang="en-US" sz="1700" dirty="0"/>
          </a:p>
        </p:txBody>
      </p:sp>
    </p:spTree>
    <p:extLst>
      <p:ext uri="{BB962C8B-B14F-4D97-AF65-F5344CB8AC3E}">
        <p14:creationId xmlns:p14="http://schemas.microsoft.com/office/powerpoint/2010/main" val="1761370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10. Use SEO Friendly URLs </a:t>
            </a:r>
            <a:r>
              <a:rPr lang="en-US" sz="2000" dirty="0">
                <a:latin typeface="Brandon Grotesque Medium" panose="020B0603020203060202" pitchFamily="34" charset="0"/>
              </a:rPr>
              <a:t>(cont.)</a:t>
            </a: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solidFill>
                  <a:srgbClr val="2C3130"/>
                </a:solidFill>
              </a:rPr>
              <a:t>Let’s say someone is looking for red men’s socks so they search Google. </a:t>
            </a:r>
          </a:p>
          <a:p>
            <a:endParaRPr lang="en-US" sz="1700" dirty="0">
              <a:solidFill>
                <a:srgbClr val="2C3130"/>
              </a:solidFill>
            </a:endParaRPr>
          </a:p>
          <a:p>
            <a:r>
              <a:rPr lang="en-US" sz="1700" dirty="0">
                <a:solidFill>
                  <a:srgbClr val="2C3130"/>
                </a:solidFill>
              </a:rPr>
              <a:t>By creating a descriptive, friendly URL you can increase the chances you will show up in the top search results in Google.</a:t>
            </a:r>
          </a:p>
          <a:p>
            <a:endParaRPr lang="en-US" sz="1700" dirty="0">
              <a:solidFill>
                <a:srgbClr val="2C3130"/>
              </a:solidFill>
            </a:endParaRPr>
          </a:p>
          <a:p>
            <a:r>
              <a:rPr lang="en-US" sz="1700" dirty="0">
                <a:solidFill>
                  <a:srgbClr val="2C3130"/>
                </a:solidFill>
              </a:rPr>
              <a:t> </a:t>
            </a:r>
            <a:endParaRPr lang="en-US" sz="1700" dirty="0"/>
          </a:p>
        </p:txBody>
      </p:sp>
      <p:sp>
        <p:nvSpPr>
          <p:cNvPr id="4" name="Text Placeholder 3"/>
          <p:cNvSpPr>
            <a:spLocks noGrp="1"/>
          </p:cNvSpPr>
          <p:nvPr>
            <p:ph type="body" sz="quarter" idx="12"/>
          </p:nvPr>
        </p:nvSpPr>
        <p:spPr/>
        <p:txBody>
          <a:bodyPr>
            <a:normAutofit/>
          </a:bodyPr>
          <a:lstStyle/>
          <a:p>
            <a:r>
              <a:rPr lang="en-US" sz="1700" dirty="0"/>
              <a:t>You’ll also improve the chances that people will click on your link because the URL is relevant and easy to digest.</a:t>
            </a:r>
          </a:p>
          <a:p>
            <a:endParaRPr lang="en-US" sz="1700" dirty="0"/>
          </a:p>
          <a:p>
            <a:endParaRPr lang="en-US" sz="1700" dirty="0"/>
          </a:p>
        </p:txBody>
      </p:sp>
    </p:spTree>
    <p:extLst>
      <p:ext uri="{BB962C8B-B14F-4D97-AF65-F5344CB8AC3E}">
        <p14:creationId xmlns:p14="http://schemas.microsoft.com/office/powerpoint/2010/main" val="504357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10. Use SEO Friendly URLs </a:t>
            </a:r>
            <a:r>
              <a:rPr lang="en-US" sz="2000" dirty="0">
                <a:latin typeface="Brandon Grotesque Medium" panose="020B0603020203060202" pitchFamily="34" charset="0"/>
              </a:rPr>
              <a:t>(cont.)</a:t>
            </a: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pic>
        <p:nvPicPr>
          <p:cNvPr id="6" name="Picture 5"/>
          <p:cNvPicPr>
            <a:picLocks noChangeAspect="1"/>
          </p:cNvPicPr>
          <p:nvPr/>
        </p:nvPicPr>
        <p:blipFill>
          <a:blip r:embed="rId2"/>
          <a:stretch>
            <a:fillRect/>
          </a:stretch>
        </p:blipFill>
        <p:spPr>
          <a:xfrm>
            <a:off x="0" y="1596749"/>
            <a:ext cx="9144000" cy="4476191"/>
          </a:xfrm>
          <a:prstGeom prst="rect">
            <a:avLst/>
          </a:prstGeom>
        </p:spPr>
      </p:pic>
    </p:spTree>
    <p:extLst>
      <p:ext uri="{BB962C8B-B14F-4D97-AF65-F5344CB8AC3E}">
        <p14:creationId xmlns:p14="http://schemas.microsoft.com/office/powerpoint/2010/main" val="1913420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10. Use SEO Friendly URLs </a:t>
            </a:r>
            <a:r>
              <a:rPr lang="en-US" sz="2000" dirty="0">
                <a:latin typeface="Brandon Grotesque Medium" panose="020B0603020203060202" pitchFamily="34" charset="0"/>
              </a:rPr>
              <a:t>(cont.)</a:t>
            </a:r>
          </a:p>
          <a:p>
            <a:endParaRPr lang="en-US" dirty="0"/>
          </a:p>
          <a:p>
            <a:endParaRPr lang="en-US" dirty="0"/>
          </a:p>
        </p:txBody>
      </p:sp>
      <p:sp>
        <p:nvSpPr>
          <p:cNvPr id="3" name="Text Placeholder 2"/>
          <p:cNvSpPr>
            <a:spLocks noGrp="1"/>
          </p:cNvSpPr>
          <p:nvPr>
            <p:ph type="body" sz="quarter" idx="11"/>
          </p:nvPr>
        </p:nvSpPr>
        <p:spPr/>
        <p:txBody>
          <a:bodyPr>
            <a:normAutofit/>
          </a:bodyPr>
          <a:lstStyle/>
          <a:p>
            <a:pPr fontAlgn="base"/>
            <a:r>
              <a:rPr lang="en-US" sz="1700" dirty="0"/>
              <a:t>Notice that Nordstrom is in the #1 spot.</a:t>
            </a:r>
          </a:p>
          <a:p>
            <a:pPr fontAlgn="base"/>
            <a:endParaRPr lang="en-US" sz="1700" dirty="0"/>
          </a:p>
          <a:p>
            <a:pPr fontAlgn="base"/>
            <a:r>
              <a:rPr lang="en-US" sz="1700" dirty="0"/>
              <a:t>Their URL is: </a:t>
            </a:r>
          </a:p>
          <a:p>
            <a:pPr fontAlgn="base"/>
            <a:r>
              <a:rPr lang="en-US" sz="1700" dirty="0">
                <a:hlinkClick r:id="rId2"/>
              </a:rPr>
              <a:t>shop.nordstrom.com/c/mem-socks/red</a:t>
            </a:r>
            <a:endParaRPr lang="en-US" sz="1700" dirty="0"/>
          </a:p>
          <a:p>
            <a:pPr fontAlgn="base"/>
            <a:endParaRPr lang="en-US" sz="1700" dirty="0"/>
          </a:p>
          <a:p>
            <a:pPr fontAlgn="base"/>
            <a:r>
              <a:rPr lang="en-US" sz="1700" dirty="0"/>
              <a:t>And…</a:t>
            </a:r>
          </a:p>
          <a:p>
            <a:endParaRPr lang="en-US" sz="1700" dirty="0"/>
          </a:p>
        </p:txBody>
      </p:sp>
      <p:sp>
        <p:nvSpPr>
          <p:cNvPr id="4" name="Text Placeholder 3"/>
          <p:cNvSpPr>
            <a:spLocks noGrp="1"/>
          </p:cNvSpPr>
          <p:nvPr>
            <p:ph type="body" sz="quarter" idx="12"/>
          </p:nvPr>
        </p:nvSpPr>
        <p:spPr/>
        <p:txBody>
          <a:bodyPr>
            <a:normAutofit/>
          </a:bodyPr>
          <a:lstStyle/>
          <a:p>
            <a:pPr fontAlgn="base"/>
            <a:r>
              <a:rPr lang="en-US" sz="1700" dirty="0"/>
              <a:t>Here is the URL for Saks Fifth Avenue’s page, found on page 10 of the search results:</a:t>
            </a:r>
          </a:p>
          <a:p>
            <a:pPr fontAlgn="base"/>
            <a:r>
              <a:rPr lang="en-US" sz="1700" dirty="0">
                <a:hlinkClick r:id="rId3"/>
              </a:rPr>
              <a:t>http://www.saksfifthavenue.com/Men/Apparel/Underwear-and-Socks/Socks/shop/_/N-52k84v/Ne-6lvnb5</a:t>
            </a:r>
            <a:endParaRPr lang="en-US" sz="1700" dirty="0"/>
          </a:p>
          <a:p>
            <a:endParaRPr lang="en-US" sz="1700" dirty="0"/>
          </a:p>
        </p:txBody>
      </p:sp>
    </p:spTree>
    <p:extLst>
      <p:ext uri="{BB962C8B-B14F-4D97-AF65-F5344CB8AC3E}">
        <p14:creationId xmlns:p14="http://schemas.microsoft.com/office/powerpoint/2010/main" val="565437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10. Use SEO Friendly URLs </a:t>
            </a:r>
            <a:r>
              <a:rPr lang="en-US" sz="2000" dirty="0">
                <a:latin typeface="Brandon Grotesque Medium" panose="020B0603020203060202" pitchFamily="34" charset="0"/>
              </a:rPr>
              <a:t>(cont.)</a:t>
            </a:r>
          </a:p>
          <a:p>
            <a:endParaRPr lang="en-US" dirty="0">
              <a:latin typeface="Brandon Grotesque Medium" panose="020B0603020203060202" pitchFamily="34" charset="0"/>
            </a:endParaRP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t>The descriptive and concise URL structure that Nordstrom created has helped it to outrank the Saks Fifth Avenue ad. </a:t>
            </a:r>
          </a:p>
          <a:p>
            <a:endParaRPr lang="en-US" sz="1700" dirty="0"/>
          </a:p>
          <a:p>
            <a:r>
              <a:rPr lang="en-US" sz="1700" dirty="0"/>
              <a:t>As a user, when I click through to the two pages from the search term “men’s red socks,” the Nordstrom page shows me red socks while the Saks Fifth Avenue page just gives me men’s socks. </a:t>
            </a:r>
          </a:p>
        </p:txBody>
      </p:sp>
      <p:sp>
        <p:nvSpPr>
          <p:cNvPr id="4" name="Text Placeholder 3"/>
          <p:cNvSpPr>
            <a:spLocks noGrp="1"/>
          </p:cNvSpPr>
          <p:nvPr>
            <p:ph type="body" sz="quarter" idx="12"/>
          </p:nvPr>
        </p:nvSpPr>
        <p:spPr/>
        <p:txBody>
          <a:bodyPr>
            <a:normAutofit/>
          </a:bodyPr>
          <a:lstStyle/>
          <a:p>
            <a:r>
              <a:rPr lang="en-US" sz="1700" dirty="0"/>
              <a:t>Remember, Google is rewarding relevancy more and more. So, matching URLs and content together both improves your SEO </a:t>
            </a:r>
            <a:r>
              <a:rPr lang="en-US" sz="1700" i="1" dirty="0"/>
              <a:t>and</a:t>
            </a:r>
            <a:r>
              <a:rPr lang="en-US" sz="1700" dirty="0"/>
              <a:t> gives your conversion rates a boost.</a:t>
            </a:r>
          </a:p>
          <a:p>
            <a:endParaRPr lang="en-US" sz="1700" dirty="0"/>
          </a:p>
        </p:txBody>
      </p:sp>
    </p:spTree>
    <p:extLst>
      <p:ext uri="{BB962C8B-B14F-4D97-AF65-F5344CB8AC3E}">
        <p14:creationId xmlns:p14="http://schemas.microsoft.com/office/powerpoint/2010/main" val="105134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10. Use SEO Friendly URLs </a:t>
            </a:r>
            <a:r>
              <a:rPr lang="en-US" sz="2000" dirty="0">
                <a:latin typeface="Brandon Grotesque Medium" panose="020B0603020203060202" pitchFamily="34" charset="0"/>
              </a:rPr>
              <a:t>(cont.)</a:t>
            </a:r>
          </a:p>
          <a:p>
            <a:endParaRPr lang="en-US" dirty="0">
              <a:latin typeface="Brandon Grotesque Medium" panose="020B0603020203060202" pitchFamily="34" charset="0"/>
            </a:endParaRPr>
          </a:p>
          <a:p>
            <a:endParaRPr lang="en-US" dirty="0">
              <a:latin typeface="Brandon Grotesque Medium" panose="020B0603020203060202" pitchFamily="34" charset="0"/>
            </a:endParaRP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pPr fontAlgn="base"/>
            <a:r>
              <a:rPr lang="en-US" sz="1700" b="1" dirty="0">
                <a:latin typeface="Brandon Grotesque Regular" panose="020B0503020203060202" pitchFamily="34" charset="0"/>
              </a:rPr>
              <a:t>Bonus Tips:</a:t>
            </a:r>
            <a:endParaRPr lang="en-US" sz="1700" dirty="0">
              <a:latin typeface="Brandon Grotesque Regular" panose="020B0503020203060202" pitchFamily="34" charset="0"/>
            </a:endParaRPr>
          </a:p>
          <a:p>
            <a:pPr marL="285750" indent="-285750" fontAlgn="base">
              <a:buFont typeface="Arial" panose="020B0604020202020204" pitchFamily="34" charset="0"/>
              <a:buChar char="•"/>
            </a:pPr>
            <a:r>
              <a:rPr lang="en-US" sz="1700" dirty="0"/>
              <a:t>Try to keep URLs short making them easy to type and read.</a:t>
            </a:r>
          </a:p>
          <a:p>
            <a:pPr marL="285750" indent="-285750" fontAlgn="base">
              <a:buFont typeface="Arial" panose="020B0604020202020204" pitchFamily="34" charset="0"/>
              <a:buChar char="•"/>
            </a:pPr>
            <a:r>
              <a:rPr lang="en-US" sz="1700" dirty="0"/>
              <a:t>Eliminate unnecessary words such as and, the, and symbols such as @. </a:t>
            </a:r>
          </a:p>
          <a:p>
            <a:pPr marL="285750" indent="-285750" fontAlgn="base">
              <a:buFont typeface="Arial" panose="020B0604020202020204" pitchFamily="34" charset="0"/>
              <a:buChar char="•"/>
            </a:pPr>
            <a:r>
              <a:rPr lang="en-US" sz="1700" dirty="0"/>
              <a:t>Use hyphens instead of underscores as Google has a hard time recognizing them and won’t index your page.</a:t>
            </a:r>
          </a:p>
          <a:p>
            <a:endParaRPr lang="en-US" dirty="0"/>
          </a:p>
        </p:txBody>
      </p:sp>
      <p:sp>
        <p:nvSpPr>
          <p:cNvPr id="4" name="Text Placeholder 3"/>
          <p:cNvSpPr>
            <a:spLocks noGrp="1"/>
          </p:cNvSpPr>
          <p:nvPr>
            <p:ph type="body" sz="quarter" idx="12"/>
          </p:nvPr>
        </p:nvSpPr>
        <p:spPr/>
        <p:txBody>
          <a:bodyPr>
            <a:normAutofit/>
          </a:bodyPr>
          <a:lstStyle/>
          <a:p>
            <a:r>
              <a:rPr lang="en-US" sz="1700" dirty="0"/>
              <a:t>MySiteAuditor has </a:t>
            </a:r>
            <a:r>
              <a:rPr lang="en-US" sz="1700" dirty="0">
                <a:hlinkClick r:id="rId2"/>
              </a:rPr>
              <a:t>10 Helpful Tips </a:t>
            </a:r>
            <a:r>
              <a:rPr lang="en-US" sz="1700" dirty="0"/>
              <a:t>to make sure you keep your URLs tidy and friendly.</a:t>
            </a:r>
          </a:p>
          <a:p>
            <a:endParaRPr lang="en-US" sz="1700" dirty="0"/>
          </a:p>
        </p:txBody>
      </p:sp>
      <p:pic>
        <p:nvPicPr>
          <p:cNvPr id="5122" name="Picture 2" descr="Top 10 Most Important SEO Tips for URL Optimiz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2869374"/>
            <a:ext cx="3657600" cy="208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848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11. Feed the Need for Speed</a:t>
            </a: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t>Believe it or not, how fast your site and your pages load are critical to how </a:t>
            </a:r>
            <a:r>
              <a:rPr lang="en-US" sz="1700" dirty="0">
                <a:hlinkClick r:id="rId2"/>
              </a:rPr>
              <a:t>Google</a:t>
            </a:r>
            <a:r>
              <a:rPr lang="en-US" sz="1700" dirty="0"/>
              <a:t> ranks your site for SEO. </a:t>
            </a:r>
          </a:p>
          <a:p>
            <a:endParaRPr lang="en-US" sz="1700" dirty="0"/>
          </a:p>
          <a:p>
            <a:r>
              <a:rPr lang="en-US" sz="1700" dirty="0"/>
              <a:t>Not only does page load speed impact your search rankings, but it affects the experience your users have when they engage with your website. </a:t>
            </a:r>
          </a:p>
        </p:txBody>
      </p:sp>
      <p:sp>
        <p:nvSpPr>
          <p:cNvPr id="4" name="Text Placeholder 3"/>
          <p:cNvSpPr>
            <a:spLocks noGrp="1"/>
          </p:cNvSpPr>
          <p:nvPr>
            <p:ph type="body" sz="quarter" idx="12"/>
          </p:nvPr>
        </p:nvSpPr>
        <p:spPr/>
        <p:txBody>
          <a:bodyPr>
            <a:normAutofit/>
          </a:bodyPr>
          <a:lstStyle/>
          <a:p>
            <a:r>
              <a:rPr lang="en-US" sz="1700" dirty="0"/>
              <a:t>In a world of online options, visitors won’t stick around for pages, images and videos to load. </a:t>
            </a:r>
          </a:p>
          <a:p>
            <a:endParaRPr lang="en-US" sz="1700" dirty="0"/>
          </a:p>
          <a:p>
            <a:r>
              <a:rPr lang="en-US" sz="1700" dirty="0"/>
              <a:t>In fact, pages with longer load times tend to have higher bounce rates and lower conversion rates. Here is </a:t>
            </a:r>
            <a:r>
              <a:rPr lang="en-US" sz="1700" dirty="0">
                <a:hlinkClick r:id="rId3"/>
              </a:rPr>
              <a:t>a great post from Moz</a:t>
            </a:r>
            <a:r>
              <a:rPr lang="en-US" sz="1700" dirty="0"/>
              <a:t> to help you optimize your page speed.</a:t>
            </a:r>
          </a:p>
          <a:p>
            <a:endParaRPr lang="en-US" sz="1700" dirty="0"/>
          </a:p>
        </p:txBody>
      </p:sp>
      <p:pic>
        <p:nvPicPr>
          <p:cNvPr id="5" name="Picture 4"/>
          <p:cNvPicPr>
            <a:picLocks noChangeAspect="1"/>
          </p:cNvPicPr>
          <p:nvPr/>
        </p:nvPicPr>
        <p:blipFill>
          <a:blip r:embed="rId4"/>
          <a:stretch>
            <a:fillRect/>
          </a:stretch>
        </p:blipFill>
        <p:spPr>
          <a:xfrm>
            <a:off x="1530177" y="4288516"/>
            <a:ext cx="1968845" cy="1164240"/>
          </a:xfrm>
          <a:prstGeom prst="rect">
            <a:avLst/>
          </a:prstGeom>
        </p:spPr>
      </p:pic>
    </p:spTree>
    <p:extLst>
      <p:ext uri="{BB962C8B-B14F-4D97-AF65-F5344CB8AC3E}">
        <p14:creationId xmlns:p14="http://schemas.microsoft.com/office/powerpoint/2010/main" val="3313501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12. Optimize for Mobile</a:t>
            </a:r>
          </a:p>
        </p:txBody>
      </p:sp>
      <p:sp>
        <p:nvSpPr>
          <p:cNvPr id="3" name="Text Placeholder 2"/>
          <p:cNvSpPr>
            <a:spLocks noGrp="1"/>
          </p:cNvSpPr>
          <p:nvPr>
            <p:ph type="body" sz="quarter" idx="11"/>
          </p:nvPr>
        </p:nvSpPr>
        <p:spPr/>
        <p:txBody>
          <a:bodyPr>
            <a:normAutofit/>
          </a:bodyPr>
          <a:lstStyle/>
          <a:p>
            <a:r>
              <a:rPr lang="en-US" sz="1700" dirty="0"/>
              <a:t>More and more people are using their mobile device to search online which means it can be a major source of traffic and conversions for your business. </a:t>
            </a:r>
          </a:p>
          <a:p>
            <a:endParaRPr lang="en-US" sz="1700" dirty="0">
              <a:hlinkClick r:id="rId2"/>
            </a:endParaRPr>
          </a:p>
          <a:p>
            <a:r>
              <a:rPr lang="en-US" sz="1700" dirty="0">
                <a:hlinkClick r:id="rId2"/>
              </a:rPr>
              <a:t>Studies show</a:t>
            </a:r>
            <a:r>
              <a:rPr lang="en-US" sz="1700" dirty="0"/>
              <a:t> 70% of mobile searches lead to an online action within just one hour. Recently Google launched a </a:t>
            </a:r>
            <a:r>
              <a:rPr lang="en-US" sz="1700" dirty="0">
                <a:hlinkClick r:id="rId3"/>
              </a:rPr>
              <a:t>mobile-friendly update </a:t>
            </a:r>
            <a:r>
              <a:rPr lang="en-US" sz="1700" dirty="0"/>
              <a:t>designed to give a nod to pages that are mobile optimized. </a:t>
            </a:r>
          </a:p>
        </p:txBody>
      </p:sp>
      <p:sp>
        <p:nvSpPr>
          <p:cNvPr id="4" name="Text Placeholder 3"/>
          <p:cNvSpPr>
            <a:spLocks noGrp="1"/>
          </p:cNvSpPr>
          <p:nvPr>
            <p:ph type="body" sz="quarter" idx="12"/>
          </p:nvPr>
        </p:nvSpPr>
        <p:spPr/>
        <p:txBody>
          <a:bodyPr/>
          <a:lstStyle/>
          <a:p>
            <a:endParaRPr lang="en-US" dirty="0"/>
          </a:p>
        </p:txBody>
      </p:sp>
      <p:pic>
        <p:nvPicPr>
          <p:cNvPr id="7" name="Picture 6"/>
          <p:cNvPicPr>
            <a:picLocks noChangeAspect="1"/>
          </p:cNvPicPr>
          <p:nvPr/>
        </p:nvPicPr>
        <p:blipFill>
          <a:blip r:embed="rId4"/>
          <a:stretch>
            <a:fillRect/>
          </a:stretch>
        </p:blipFill>
        <p:spPr>
          <a:xfrm>
            <a:off x="4800600" y="1795156"/>
            <a:ext cx="3657600" cy="2248525"/>
          </a:xfrm>
          <a:prstGeom prst="rect">
            <a:avLst/>
          </a:prstGeom>
        </p:spPr>
      </p:pic>
    </p:spTree>
    <p:extLst>
      <p:ext uri="{BB962C8B-B14F-4D97-AF65-F5344CB8AC3E}">
        <p14:creationId xmlns:p14="http://schemas.microsoft.com/office/powerpoint/2010/main" val="225644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58000"/>
            <a:ext cx="9142857" cy="6400000"/>
          </a:xfrm>
          <a:prstGeom prst="rect">
            <a:avLst/>
          </a:prstGeom>
        </p:spPr>
      </p:pic>
      <p:sp>
        <p:nvSpPr>
          <p:cNvPr id="2" name="TextBox 1"/>
          <p:cNvSpPr txBox="1"/>
          <p:nvPr/>
        </p:nvSpPr>
        <p:spPr>
          <a:xfrm>
            <a:off x="1828228" y="940898"/>
            <a:ext cx="5486400" cy="3308598"/>
          </a:xfrm>
          <a:prstGeom prst="rect">
            <a:avLst/>
          </a:prstGeom>
          <a:noFill/>
        </p:spPr>
        <p:txBody>
          <a:bodyPr wrap="square" rtlCol="0">
            <a:spAutoFit/>
          </a:bodyPr>
          <a:lstStyle/>
          <a:p>
            <a:pPr fontAlgn="base"/>
            <a:r>
              <a:rPr lang="en-US" sz="1900" dirty="0">
                <a:solidFill>
                  <a:schemeClr val="bg1"/>
                </a:solidFill>
                <a:latin typeface="Brandon Grotesque Light" panose="020B0303020203060202" pitchFamily="34" charset="0"/>
              </a:rPr>
              <a:t>So you want to drive more online visitors to your website or increase your rankings in Google’s search engine, but don’t know where to start.</a:t>
            </a:r>
          </a:p>
          <a:p>
            <a:pPr fontAlgn="base"/>
            <a:endParaRPr lang="en-US" sz="1900" dirty="0">
              <a:solidFill>
                <a:schemeClr val="bg1"/>
              </a:solidFill>
              <a:latin typeface="Brandon Grotesque Light" panose="020B0303020203060202" pitchFamily="34" charset="0"/>
            </a:endParaRPr>
          </a:p>
          <a:p>
            <a:pPr fontAlgn="base"/>
            <a:r>
              <a:rPr lang="en-US" sz="1900" dirty="0">
                <a:solidFill>
                  <a:schemeClr val="bg1"/>
                </a:solidFill>
                <a:latin typeface="Brandon Grotesque Light" panose="020B0303020203060202" pitchFamily="34" charset="0"/>
              </a:rPr>
              <a:t>Should you hire an SEO agency, or go at it yourself? When it come to search engine optimization it can be an overwhelming process, </a:t>
            </a:r>
            <a:r>
              <a:rPr lang="en-US" sz="1900" dirty="0">
                <a:solidFill>
                  <a:schemeClr val="bg1"/>
                </a:solidFill>
                <a:latin typeface="Brandon Grotesque Light" panose="020B0303020203060202" pitchFamily="34" charset="0"/>
                <a:hlinkClick r:id="rId3"/>
              </a:rPr>
              <a:t>but it doesn’t have to be</a:t>
            </a:r>
            <a:r>
              <a:rPr lang="en-US" sz="1900" dirty="0">
                <a:solidFill>
                  <a:schemeClr val="bg1"/>
                </a:solidFill>
                <a:latin typeface="Brandon Grotesque Light" panose="020B0303020203060202" pitchFamily="34" charset="0"/>
              </a:rPr>
              <a:t>.</a:t>
            </a:r>
          </a:p>
          <a:p>
            <a:pPr fontAlgn="base"/>
            <a:endParaRPr lang="en-US" sz="1900" dirty="0">
              <a:solidFill>
                <a:schemeClr val="bg1"/>
              </a:solidFill>
              <a:latin typeface="Brandon Grotesque Light" panose="020B0303020203060202" pitchFamily="34" charset="0"/>
            </a:endParaRPr>
          </a:p>
          <a:p>
            <a:pPr fontAlgn="base"/>
            <a:r>
              <a:rPr lang="en-US" sz="1900" dirty="0">
                <a:solidFill>
                  <a:schemeClr val="bg1"/>
                </a:solidFill>
                <a:latin typeface="Brandon Grotesque Light" panose="020B0303020203060202" pitchFamily="34" charset="0"/>
              </a:rPr>
              <a:t>An SEO expert or agency can help ensure that when consumers do a web search, your website is one of the first resources to appear in the search results, however…</a:t>
            </a:r>
          </a:p>
        </p:txBody>
      </p:sp>
    </p:spTree>
    <p:extLst>
      <p:ext uri="{BB962C8B-B14F-4D97-AF65-F5344CB8AC3E}">
        <p14:creationId xmlns:p14="http://schemas.microsoft.com/office/powerpoint/2010/main" val="2054289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12. Optimize for Mobile </a:t>
            </a:r>
            <a:r>
              <a:rPr lang="en-US" sz="2000" dirty="0">
                <a:latin typeface="Brandon Grotesque Medium" panose="020B0603020203060202" pitchFamily="34" charset="0"/>
              </a:rPr>
              <a:t>(cont.)</a:t>
            </a: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t>This is a quest by the mother of all search engines to provide the best possible experience for its users when looking for products and services.  </a:t>
            </a:r>
          </a:p>
          <a:p>
            <a:endParaRPr lang="en-US" sz="1700" dirty="0"/>
          </a:p>
          <a:p>
            <a:r>
              <a:rPr lang="en-US" sz="1700" dirty="0"/>
              <a:t>If you want to find out if your pages are mobile-friendly you can simply utilize </a:t>
            </a:r>
            <a:r>
              <a:rPr lang="en-US" sz="1700" dirty="0">
                <a:hlinkClick r:id="rId2"/>
              </a:rPr>
              <a:t>Google’s tool</a:t>
            </a:r>
            <a:r>
              <a:rPr lang="en-US" sz="1700" dirty="0"/>
              <a:t> that checks your URL for mobile-friendliness.</a:t>
            </a:r>
          </a:p>
          <a:p>
            <a:endParaRPr lang="en-US" sz="1700" dirty="0"/>
          </a:p>
        </p:txBody>
      </p:sp>
      <p:sp>
        <p:nvSpPr>
          <p:cNvPr id="4" name="Text Placeholder 3"/>
          <p:cNvSpPr>
            <a:spLocks noGrp="1"/>
          </p:cNvSpPr>
          <p:nvPr>
            <p:ph type="body" sz="quarter" idx="12"/>
          </p:nvPr>
        </p:nvSpPr>
        <p:spPr/>
        <p:txBody>
          <a:bodyPr/>
          <a:lstStyle/>
          <a:p>
            <a:endParaRPr lang="en-US" dirty="0"/>
          </a:p>
        </p:txBody>
      </p:sp>
      <p:pic>
        <p:nvPicPr>
          <p:cNvPr id="5" name="Picture 4"/>
          <p:cNvPicPr>
            <a:picLocks noChangeAspect="1"/>
          </p:cNvPicPr>
          <p:nvPr/>
        </p:nvPicPr>
        <p:blipFill>
          <a:blip r:embed="rId3"/>
          <a:stretch>
            <a:fillRect/>
          </a:stretch>
        </p:blipFill>
        <p:spPr>
          <a:xfrm>
            <a:off x="4800600" y="1795156"/>
            <a:ext cx="3657600" cy="2248525"/>
          </a:xfrm>
          <a:prstGeom prst="rect">
            <a:avLst/>
          </a:prstGeom>
        </p:spPr>
      </p:pic>
    </p:spTree>
    <p:extLst>
      <p:ext uri="{BB962C8B-B14F-4D97-AF65-F5344CB8AC3E}">
        <p14:creationId xmlns:p14="http://schemas.microsoft.com/office/powerpoint/2010/main" val="2275768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13. Use Landing Pages</a:t>
            </a:r>
          </a:p>
        </p:txBody>
      </p:sp>
      <p:sp>
        <p:nvSpPr>
          <p:cNvPr id="3" name="Text Placeholder 2"/>
          <p:cNvSpPr>
            <a:spLocks noGrp="1"/>
          </p:cNvSpPr>
          <p:nvPr>
            <p:ph type="body" sz="quarter" idx="11"/>
          </p:nvPr>
        </p:nvSpPr>
        <p:spPr/>
        <p:txBody>
          <a:bodyPr>
            <a:normAutofit/>
          </a:bodyPr>
          <a:lstStyle/>
          <a:p>
            <a:r>
              <a:rPr lang="en-US" sz="1700" dirty="0"/>
              <a:t>A </a:t>
            </a:r>
            <a:r>
              <a:rPr lang="en-US" sz="1700" dirty="0">
                <a:hlinkClick r:id="rId2"/>
              </a:rPr>
              <a:t>landing page</a:t>
            </a:r>
            <a:r>
              <a:rPr lang="en-US" sz="1700" dirty="0"/>
              <a:t> is a stand-alone page on your website where visitors land from sources such as search engines, PPC, social and email marketing. </a:t>
            </a:r>
          </a:p>
          <a:p>
            <a:endParaRPr lang="en-US" sz="1700" dirty="0"/>
          </a:p>
          <a:p>
            <a:r>
              <a:rPr lang="en-US" sz="1700" dirty="0"/>
              <a:t>Landing pages are a great tool to drive focused traffic to your site and get more visitors to convert into leads for your business from search. </a:t>
            </a:r>
          </a:p>
        </p:txBody>
      </p:sp>
      <p:sp>
        <p:nvSpPr>
          <p:cNvPr id="4" name="Text Placeholder 3"/>
          <p:cNvSpPr>
            <a:spLocks noGrp="1"/>
          </p:cNvSpPr>
          <p:nvPr>
            <p:ph type="body" sz="quarter" idx="12"/>
          </p:nvPr>
        </p:nvSpPr>
        <p:spPr/>
        <p:txBody>
          <a:bodyPr/>
          <a:lstStyle/>
          <a:p>
            <a:endParaRPr lang="en-US" dirty="0"/>
          </a:p>
        </p:txBody>
      </p:sp>
      <p:pic>
        <p:nvPicPr>
          <p:cNvPr id="5" name="Picture 4"/>
          <p:cNvPicPr>
            <a:picLocks noChangeAspect="1"/>
          </p:cNvPicPr>
          <p:nvPr/>
        </p:nvPicPr>
        <p:blipFill>
          <a:blip r:embed="rId3"/>
          <a:stretch>
            <a:fillRect/>
          </a:stretch>
        </p:blipFill>
        <p:spPr>
          <a:xfrm>
            <a:off x="5024082" y="1795156"/>
            <a:ext cx="3210636" cy="3626829"/>
          </a:xfrm>
          <a:prstGeom prst="rect">
            <a:avLst/>
          </a:prstGeom>
        </p:spPr>
      </p:pic>
    </p:spTree>
    <p:extLst>
      <p:ext uri="{BB962C8B-B14F-4D97-AF65-F5344CB8AC3E}">
        <p14:creationId xmlns:p14="http://schemas.microsoft.com/office/powerpoint/2010/main" val="3199123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13. Use Landing Pages </a:t>
            </a:r>
            <a:r>
              <a:rPr lang="en-US" sz="2000" dirty="0">
                <a:latin typeface="Brandon Grotesque Medium" panose="020B0603020203060202" pitchFamily="34" charset="0"/>
              </a:rPr>
              <a:t>(cont.)</a:t>
            </a: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t>Most landing pages typically use a </a:t>
            </a:r>
            <a:r>
              <a:rPr lang="en-US" sz="1700" dirty="0">
                <a:hlinkClick r:id="rId2"/>
              </a:rPr>
              <a:t>form to capture and convert visitors</a:t>
            </a:r>
            <a:r>
              <a:rPr lang="en-US" sz="1700" dirty="0"/>
              <a:t>. </a:t>
            </a:r>
          </a:p>
          <a:p>
            <a:endParaRPr lang="en-US" sz="1700" dirty="0"/>
          </a:p>
          <a:p>
            <a:r>
              <a:rPr lang="en-US" sz="1700" dirty="0"/>
              <a:t>When creating landing pages in WordPress or one of the landing page tools such as </a:t>
            </a:r>
            <a:r>
              <a:rPr lang="en-US" sz="1700" dirty="0">
                <a:hlinkClick r:id="rId3"/>
              </a:rPr>
              <a:t>Instapage</a:t>
            </a:r>
            <a:r>
              <a:rPr lang="en-US" sz="1700" dirty="0"/>
              <a:t>, don’t forget to optimize for SEO with your keywords and use relevant content with a specific call to action (CTA).</a:t>
            </a:r>
          </a:p>
          <a:p>
            <a:endParaRPr lang="en-US" sz="1700" dirty="0"/>
          </a:p>
        </p:txBody>
      </p:sp>
    </p:spTree>
    <p:extLst>
      <p:ext uri="{BB962C8B-B14F-4D97-AF65-F5344CB8AC3E}">
        <p14:creationId xmlns:p14="http://schemas.microsoft.com/office/powerpoint/2010/main" val="330603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14. Don’t Forget the User</a:t>
            </a:r>
          </a:p>
        </p:txBody>
      </p:sp>
      <p:sp>
        <p:nvSpPr>
          <p:cNvPr id="3" name="Text Placeholder 2"/>
          <p:cNvSpPr>
            <a:spLocks noGrp="1"/>
          </p:cNvSpPr>
          <p:nvPr>
            <p:ph type="body" sz="quarter" idx="11"/>
          </p:nvPr>
        </p:nvSpPr>
        <p:spPr/>
        <p:txBody>
          <a:bodyPr>
            <a:normAutofit/>
          </a:bodyPr>
          <a:lstStyle/>
          <a:p>
            <a:r>
              <a:rPr lang="en-US" sz="1700" dirty="0"/>
              <a:t>Most websites are still built for the way Google </a:t>
            </a:r>
            <a:r>
              <a:rPr lang="en-US" sz="1700" i="1" dirty="0"/>
              <a:t>used </a:t>
            </a:r>
            <a:r>
              <a:rPr lang="en-US" sz="1700" dirty="0"/>
              <a:t>to rank.  They’re often overloaded with keyword jargon and not optimized for humans. </a:t>
            </a:r>
          </a:p>
          <a:p>
            <a:endParaRPr lang="en-US" sz="1700" dirty="0"/>
          </a:p>
          <a:p>
            <a:r>
              <a:rPr lang="en-US" sz="1700" dirty="0"/>
              <a:t>But current day search engines have put algorithms in place to measure a website’s </a:t>
            </a:r>
            <a:r>
              <a:rPr lang="en-US" sz="1700" dirty="0">
                <a:hlinkClick r:id="rId2"/>
              </a:rPr>
              <a:t>user experience</a:t>
            </a:r>
            <a:r>
              <a:rPr lang="en-US" sz="1700" dirty="0"/>
              <a:t> and reward sites that put UX (User Experience) into practice. </a:t>
            </a:r>
          </a:p>
        </p:txBody>
      </p:sp>
      <p:sp>
        <p:nvSpPr>
          <p:cNvPr id="4" name="Text Placeholder 3"/>
          <p:cNvSpPr>
            <a:spLocks noGrp="1"/>
          </p:cNvSpPr>
          <p:nvPr>
            <p:ph type="body" sz="quarter" idx="12"/>
          </p:nvPr>
        </p:nvSpPr>
        <p:spPr>
          <a:xfrm>
            <a:off x="4800599" y="1795156"/>
            <a:ext cx="3657601" cy="3657600"/>
          </a:xfrm>
        </p:spPr>
        <p:txBody>
          <a:bodyPr>
            <a:normAutofit/>
          </a:bodyPr>
          <a:lstStyle/>
          <a:p>
            <a:r>
              <a:rPr lang="en-US" sz="1700" dirty="0"/>
              <a:t>Elements like clean site navigation and sitemaps help users to discover content more easily and help your website to </a:t>
            </a:r>
            <a:br>
              <a:rPr lang="en-US" sz="1700" dirty="0"/>
            </a:br>
            <a:r>
              <a:rPr lang="en-US" sz="1700" dirty="0"/>
              <a:t>be indexed effectively, making sure search engine bots can more easily </a:t>
            </a:r>
            <a:br>
              <a:rPr lang="en-US" sz="1700" dirty="0"/>
            </a:br>
            <a:r>
              <a:rPr lang="en-US" sz="1700" dirty="0"/>
              <a:t>crawl your site.</a:t>
            </a:r>
          </a:p>
          <a:p>
            <a:endParaRPr lang="en-US" sz="1700" dirty="0"/>
          </a:p>
        </p:txBody>
      </p:sp>
      <p:pic>
        <p:nvPicPr>
          <p:cNvPr id="7" name="Picture 6"/>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800600" y="3471555"/>
            <a:ext cx="3657600" cy="1981201"/>
          </a:xfrm>
          <a:prstGeom prst="rect">
            <a:avLst/>
          </a:prstGeom>
        </p:spPr>
      </p:pic>
    </p:spTree>
    <p:extLst>
      <p:ext uri="{BB962C8B-B14F-4D97-AF65-F5344CB8AC3E}">
        <p14:creationId xmlns:p14="http://schemas.microsoft.com/office/powerpoint/2010/main" val="653532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14. Don’t Forget the User </a:t>
            </a:r>
            <a:r>
              <a:rPr lang="en-US" sz="2000" dirty="0">
                <a:latin typeface="Brandon Grotesque Medium" panose="020B0603020203060202" pitchFamily="34" charset="0"/>
              </a:rPr>
              <a:t>(cont.)</a:t>
            </a: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t>It’s the quality of traffic and not always the quantity of traffic that is going to grow your customer base.  </a:t>
            </a:r>
          </a:p>
          <a:p>
            <a:endParaRPr lang="en-US" sz="1700" dirty="0"/>
          </a:p>
          <a:p>
            <a:r>
              <a:rPr lang="en-US" sz="1700" dirty="0"/>
              <a:t>When you build your website around the user and focus on adding value for the user, visitors will stay on your site longer, digest more content, subscribe to your lists and connect with you to learn more. Bounce rates will decline and conversions will climb.</a:t>
            </a:r>
          </a:p>
        </p:txBody>
      </p:sp>
    </p:spTree>
    <p:extLst>
      <p:ext uri="{BB962C8B-B14F-4D97-AF65-F5344CB8AC3E}">
        <p14:creationId xmlns:p14="http://schemas.microsoft.com/office/powerpoint/2010/main" val="3518958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15. Keep Up with SEO Trends</a:t>
            </a:r>
          </a:p>
        </p:txBody>
      </p:sp>
      <p:sp>
        <p:nvSpPr>
          <p:cNvPr id="3" name="Text Placeholder 2"/>
          <p:cNvSpPr>
            <a:spLocks noGrp="1"/>
          </p:cNvSpPr>
          <p:nvPr>
            <p:ph type="body" sz="quarter" idx="11"/>
          </p:nvPr>
        </p:nvSpPr>
        <p:spPr/>
        <p:txBody>
          <a:bodyPr>
            <a:normAutofit/>
          </a:bodyPr>
          <a:lstStyle/>
          <a:p>
            <a:r>
              <a:rPr lang="en-US" sz="1700" dirty="0"/>
              <a:t>Search engine optimization is an ever changing landscape. Staying at the top of search rankings consistently takes keeping up to date with trends, news, and new concepts. </a:t>
            </a:r>
          </a:p>
        </p:txBody>
      </p:sp>
      <p:sp>
        <p:nvSpPr>
          <p:cNvPr id="4" name="Text Placeholder 3"/>
          <p:cNvSpPr>
            <a:spLocks noGrp="1"/>
          </p:cNvSpPr>
          <p:nvPr>
            <p:ph type="body" sz="quarter" idx="12"/>
          </p:nvPr>
        </p:nvSpPr>
        <p:spPr/>
        <p:txBody>
          <a:bodyPr>
            <a:normAutofit/>
          </a:bodyPr>
          <a:lstStyle/>
          <a:p>
            <a:r>
              <a:rPr lang="en-US" sz="1700" dirty="0"/>
              <a:t>Sign up for SEO blog newsletters and check out these sites:</a:t>
            </a:r>
          </a:p>
          <a:p>
            <a:pPr marL="285750" indent="-285750">
              <a:buFont typeface="Arial" panose="020B0604020202020204" pitchFamily="34" charset="0"/>
              <a:buChar char="•"/>
            </a:pPr>
            <a:r>
              <a:rPr lang="en-US" sz="1700" dirty="0">
                <a:hlinkClick r:id="rId2"/>
              </a:rPr>
              <a:t>Search Engine Watch</a:t>
            </a:r>
            <a:endParaRPr lang="en-US" sz="1700" dirty="0"/>
          </a:p>
          <a:p>
            <a:pPr marL="285750" indent="-285750">
              <a:buFont typeface="Arial" panose="020B0604020202020204" pitchFamily="34" charset="0"/>
              <a:buChar char="•"/>
            </a:pPr>
            <a:r>
              <a:rPr lang="en-US" sz="1700" dirty="0">
                <a:hlinkClick r:id="rId3"/>
              </a:rPr>
              <a:t>Search Engine Land</a:t>
            </a:r>
            <a:r>
              <a:rPr lang="en-US" sz="1700" dirty="0"/>
              <a:t> </a:t>
            </a:r>
          </a:p>
          <a:p>
            <a:pPr marL="285750" indent="-285750">
              <a:buFont typeface="Arial" panose="020B0604020202020204" pitchFamily="34" charset="0"/>
              <a:buChar char="•"/>
            </a:pPr>
            <a:r>
              <a:rPr lang="en-US" sz="1700" dirty="0"/>
              <a:t>Industry leading </a:t>
            </a:r>
            <a:r>
              <a:rPr lang="en-US" sz="1700" dirty="0">
                <a:hlinkClick r:id="rId4"/>
              </a:rPr>
              <a:t>SEO Sites</a:t>
            </a:r>
            <a:endParaRPr lang="en-US" sz="1700" dirty="0"/>
          </a:p>
          <a:p>
            <a:pPr marL="285750" indent="-285750">
              <a:buFont typeface="Arial" panose="020B0604020202020204" pitchFamily="34" charset="0"/>
              <a:buChar char="•"/>
            </a:pPr>
            <a:r>
              <a:rPr lang="en-US" sz="1700" dirty="0">
                <a:hlinkClick r:id="rId5"/>
              </a:rPr>
              <a:t>Moz’s Whiteboard Friday</a:t>
            </a:r>
            <a:r>
              <a:rPr lang="en-US" sz="1700" dirty="0"/>
              <a:t> </a:t>
            </a:r>
          </a:p>
          <a:p>
            <a:pPr marL="285750" indent="-285750">
              <a:buFont typeface="Arial" panose="020B0604020202020204" pitchFamily="34" charset="0"/>
              <a:buChar char="•"/>
            </a:pPr>
            <a:r>
              <a:rPr lang="en-US" sz="1700" dirty="0">
                <a:hlinkClick r:id="rId6"/>
              </a:rPr>
              <a:t>Google Webmasters</a:t>
            </a:r>
            <a:endParaRPr lang="en-US" sz="1700" dirty="0"/>
          </a:p>
        </p:txBody>
      </p:sp>
      <p:pic>
        <p:nvPicPr>
          <p:cNvPr id="4098" name="Picture 2" descr="https://embed-ssl.wistia.com/deliveries/f63d0613de38f734360536916afeebffff1df90f.jpg"/>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685800" y="3390899"/>
            <a:ext cx="3657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491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16. Use Analytics</a:t>
            </a:r>
          </a:p>
        </p:txBody>
      </p:sp>
      <p:sp>
        <p:nvSpPr>
          <p:cNvPr id="3" name="Text Placeholder 2"/>
          <p:cNvSpPr>
            <a:spLocks noGrp="1"/>
          </p:cNvSpPr>
          <p:nvPr>
            <p:ph type="body" sz="quarter" idx="11"/>
          </p:nvPr>
        </p:nvSpPr>
        <p:spPr/>
        <p:txBody>
          <a:bodyPr>
            <a:normAutofit/>
          </a:bodyPr>
          <a:lstStyle/>
          <a:p>
            <a:r>
              <a:rPr lang="en-US" sz="1700" dirty="0"/>
              <a:t>As you make changes to improve SEO, you need insight into what’s working and what isn’t.  </a:t>
            </a:r>
          </a:p>
          <a:p>
            <a:endParaRPr lang="en-US" sz="1700" dirty="0"/>
          </a:p>
          <a:p>
            <a:r>
              <a:rPr lang="en-US" sz="1700" dirty="0">
                <a:hlinkClick r:id="rId2"/>
              </a:rPr>
              <a:t>Google Analytics</a:t>
            </a:r>
            <a:r>
              <a:rPr lang="en-US" sz="1700" dirty="0"/>
              <a:t> is a free tool to help you to monitor your traffic, see which sources most of your traffic is coming from, learn which landing pages are converting the most traffic into prospects for your business, and </a:t>
            </a:r>
            <a:br>
              <a:rPr lang="en-US" sz="1700" dirty="0"/>
            </a:br>
            <a:r>
              <a:rPr lang="en-US" sz="1700" dirty="0"/>
              <a:t>measure the overall conversion rate </a:t>
            </a:r>
            <a:br>
              <a:rPr lang="en-US" sz="1700" dirty="0"/>
            </a:br>
            <a:r>
              <a:rPr lang="en-US" sz="1700" dirty="0"/>
              <a:t>of your website.</a:t>
            </a:r>
          </a:p>
        </p:txBody>
      </p:sp>
      <p:sp>
        <p:nvSpPr>
          <p:cNvPr id="4" name="Text Placeholder 3"/>
          <p:cNvSpPr>
            <a:spLocks noGrp="1"/>
          </p:cNvSpPr>
          <p:nvPr>
            <p:ph type="body" sz="quarter" idx="12"/>
          </p:nvPr>
        </p:nvSpPr>
        <p:spPr/>
        <p:txBody>
          <a:bodyPr/>
          <a:lstStyle/>
          <a:p>
            <a:endParaRPr lang="en-US" dirty="0"/>
          </a:p>
        </p:txBody>
      </p:sp>
      <p:pic>
        <p:nvPicPr>
          <p:cNvPr id="6" name="Picture 5"/>
          <p:cNvPicPr>
            <a:picLocks noChangeAspect="1"/>
          </p:cNvPicPr>
          <p:nvPr/>
        </p:nvPicPr>
        <p:blipFill>
          <a:blip r:embed="rId3"/>
          <a:stretch>
            <a:fillRect/>
          </a:stretch>
        </p:blipFill>
        <p:spPr>
          <a:xfrm>
            <a:off x="4800601" y="1787893"/>
            <a:ext cx="7290786" cy="3666047"/>
          </a:xfrm>
          <a:prstGeom prst="rect">
            <a:avLst/>
          </a:prstGeom>
        </p:spPr>
      </p:pic>
    </p:spTree>
    <p:extLst>
      <p:ext uri="{BB962C8B-B14F-4D97-AF65-F5344CB8AC3E}">
        <p14:creationId xmlns:p14="http://schemas.microsoft.com/office/powerpoint/2010/main" val="2854872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16. Use Analytics </a:t>
            </a:r>
            <a:r>
              <a:rPr lang="en-US" sz="2000" dirty="0">
                <a:latin typeface="Brandon Grotesque Medium" panose="020B0603020203060202" pitchFamily="34" charset="0"/>
              </a:rPr>
              <a:t>(cont.)</a:t>
            </a: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t>In addition to website analytics, you want to make sure that the traffic your driving eventually converts into new customers for your business.  </a:t>
            </a:r>
          </a:p>
          <a:p>
            <a:endParaRPr lang="en-US" sz="1700" dirty="0"/>
          </a:p>
          <a:p>
            <a:r>
              <a:rPr lang="en-US" sz="1700" dirty="0"/>
              <a:t>Tracking the lead source of each prospect in your </a:t>
            </a:r>
            <a:r>
              <a:rPr lang="en-US" sz="1700" dirty="0">
                <a:hlinkClick r:id="rId2"/>
              </a:rPr>
              <a:t>CRM</a:t>
            </a:r>
            <a:r>
              <a:rPr lang="en-US" sz="1700" dirty="0"/>
              <a:t> can tell you which sources your customers are coming from, and measure how many folks become customers by finding your website online.</a:t>
            </a:r>
          </a:p>
          <a:p>
            <a:endParaRPr lang="en-US" sz="1700" dirty="0"/>
          </a:p>
        </p:txBody>
      </p:sp>
      <p:pic>
        <p:nvPicPr>
          <p:cNvPr id="5" name="Picture 4"/>
          <p:cNvPicPr>
            <a:picLocks noChangeAspect="1"/>
          </p:cNvPicPr>
          <p:nvPr/>
        </p:nvPicPr>
        <p:blipFill>
          <a:blip r:embed="rId3"/>
          <a:stretch>
            <a:fillRect/>
          </a:stretch>
        </p:blipFill>
        <p:spPr>
          <a:xfrm>
            <a:off x="4923430" y="1795156"/>
            <a:ext cx="5532054" cy="3454664"/>
          </a:xfrm>
          <a:prstGeom prst="rect">
            <a:avLst/>
          </a:prstGeom>
        </p:spPr>
      </p:pic>
    </p:spTree>
    <p:extLst>
      <p:ext uri="{BB962C8B-B14F-4D97-AF65-F5344CB8AC3E}">
        <p14:creationId xmlns:p14="http://schemas.microsoft.com/office/powerpoint/2010/main" val="184780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Bonus: Reach Out to an SEO Agency</a:t>
            </a:r>
          </a:p>
        </p:txBody>
      </p:sp>
      <p:sp>
        <p:nvSpPr>
          <p:cNvPr id="3" name="Text Placeholder 2"/>
          <p:cNvSpPr>
            <a:spLocks noGrp="1"/>
          </p:cNvSpPr>
          <p:nvPr>
            <p:ph type="body" sz="quarter" idx="11"/>
          </p:nvPr>
        </p:nvSpPr>
        <p:spPr/>
        <p:txBody>
          <a:bodyPr>
            <a:normAutofit/>
          </a:bodyPr>
          <a:lstStyle/>
          <a:p>
            <a:r>
              <a:rPr lang="en-US" sz="1700" dirty="0"/>
              <a:t>The DIY tips provided here are designed to give you a solid foundation to help you build an effective SEO strategy and get found online. </a:t>
            </a:r>
          </a:p>
          <a:p>
            <a:endParaRPr lang="en-US" sz="1700" dirty="0"/>
          </a:p>
          <a:p>
            <a:r>
              <a:rPr lang="en-US" sz="1700" dirty="0"/>
              <a:t>However, depending on the competitiveness of your industry and the resources of your business you may want to reach out to an SEO firm or consultant to help you along the path. </a:t>
            </a:r>
          </a:p>
        </p:txBody>
      </p:sp>
      <p:sp>
        <p:nvSpPr>
          <p:cNvPr id="4" name="Text Placeholder 3"/>
          <p:cNvSpPr>
            <a:spLocks noGrp="1"/>
          </p:cNvSpPr>
          <p:nvPr>
            <p:ph type="body" sz="quarter" idx="12"/>
          </p:nvPr>
        </p:nvSpPr>
        <p:spPr/>
        <p:txBody>
          <a:bodyPr>
            <a:normAutofit/>
          </a:bodyPr>
          <a:lstStyle/>
          <a:p>
            <a:r>
              <a:rPr lang="en-US" sz="1700" dirty="0"/>
              <a:t>When </a:t>
            </a:r>
            <a:r>
              <a:rPr lang="en-US" sz="1700" dirty="0">
                <a:hlinkClick r:id="rId2"/>
              </a:rPr>
              <a:t>looking for the right SEO firm</a:t>
            </a:r>
            <a:r>
              <a:rPr lang="en-US" sz="1700" dirty="0"/>
              <a:t> ask lots of questions, understanding their linking strategy, what analytics they will provide you with, and don’t forget speak in depth to relevant references.</a:t>
            </a:r>
          </a:p>
          <a:p>
            <a:endParaRPr lang="en-US" sz="1700" dirty="0"/>
          </a:p>
        </p:txBody>
      </p:sp>
    </p:spTree>
    <p:extLst>
      <p:ext uri="{BB962C8B-B14F-4D97-AF65-F5344CB8AC3E}">
        <p14:creationId xmlns:p14="http://schemas.microsoft.com/office/powerpoint/2010/main" val="3896549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85800" y="1282890"/>
            <a:ext cx="3749722" cy="4339988"/>
          </a:xfrm>
        </p:spPr>
        <p:txBody>
          <a:bodyPr anchor="ctr">
            <a:noAutofit/>
          </a:bodyPr>
          <a:lstStyle/>
          <a:p>
            <a:r>
              <a:rPr lang="en-US" sz="2800" dirty="0">
                <a:latin typeface="Brandon Grotesque Medium" panose="020B0603020203060202" pitchFamily="34" charset="0"/>
              </a:rPr>
              <a:t>About Hatchbuck</a:t>
            </a:r>
          </a:p>
          <a:p>
            <a:endParaRPr lang="en-US" sz="400" dirty="0"/>
          </a:p>
          <a:p>
            <a:r>
              <a:rPr lang="en-US" sz="1700" dirty="0"/>
              <a:t>Self-made business owners go to depths that others won’t to capitalize on opportunity. We get it. </a:t>
            </a:r>
            <a:br>
              <a:rPr lang="en-US" sz="1700" dirty="0"/>
            </a:br>
            <a:endParaRPr lang="en-US" sz="1700" dirty="0"/>
          </a:p>
          <a:p>
            <a:r>
              <a:rPr lang="en-US" sz="1700" dirty="0" err="1"/>
              <a:t>Hatchbuck</a:t>
            </a:r>
            <a:r>
              <a:rPr lang="en-US" sz="1700" dirty="0"/>
              <a:t> makes small business sales and marketing software for you - the adventurer, the risk taker. When it comes to your business, it’s sink or swim. You can’t be anchored down by bulky software. So we promise that no solution is as easy to use or as effective at propelling relationships into sales as </a:t>
            </a:r>
            <a:r>
              <a:rPr lang="en-US" sz="1700" dirty="0" err="1"/>
              <a:t>Hatchbuck</a:t>
            </a:r>
            <a:r>
              <a:rPr lang="en-US" sz="1700" dirty="0"/>
              <a:t>. </a:t>
            </a:r>
            <a:br>
              <a:rPr lang="en-US" sz="1700" dirty="0"/>
            </a:br>
            <a:endParaRPr lang="en-US" sz="1700" dirty="0"/>
          </a:p>
          <a:p>
            <a:r>
              <a:rPr lang="en-US" sz="1700" dirty="0" err="1"/>
              <a:t>Hatchbuck</a:t>
            </a:r>
            <a:r>
              <a:rPr lang="en-US" sz="1700" dirty="0"/>
              <a:t>. Seize the Opportunity.</a:t>
            </a:r>
          </a:p>
        </p:txBody>
      </p:sp>
      <p:pic>
        <p:nvPicPr>
          <p:cNvPr id="4" name="Picture 3"/>
          <p:cNvPicPr>
            <a:picLocks noChangeAspect="1"/>
          </p:cNvPicPr>
          <p:nvPr/>
        </p:nvPicPr>
        <p:blipFill>
          <a:blip r:embed="rId2"/>
          <a:stretch>
            <a:fillRect/>
          </a:stretch>
        </p:blipFill>
        <p:spPr>
          <a:xfrm>
            <a:off x="4928817" y="1710798"/>
            <a:ext cx="5623501" cy="3234181"/>
          </a:xfrm>
          <a:prstGeom prst="rect">
            <a:avLst/>
          </a:prstGeom>
        </p:spPr>
      </p:pic>
    </p:spTree>
    <p:extLst>
      <p:ext uri="{BB962C8B-B14F-4D97-AF65-F5344CB8AC3E}">
        <p14:creationId xmlns:p14="http://schemas.microsoft.com/office/powerpoint/2010/main" val="2797851853"/>
      </p:ext>
    </p:extLst>
  </p:cSld>
  <p:clrMapOvr>
    <a:masterClrMapping/>
  </p:clrMapOvr>
  <mc:AlternateContent xmlns:mc="http://schemas.openxmlformats.org/markup-compatibility/2006" xmlns:p14="http://schemas.microsoft.com/office/powerpoint/2010/main">
    <mc:Choice Requires="p14">
      <p:transition spd="slow" p14:dur="1500" advClick="0" advTm="7000">
        <p:fade/>
      </p:transition>
    </mc:Choice>
    <mc:Fallback xmlns="">
      <p:transition spd="slow" advClick="0"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58000"/>
            <a:ext cx="9142857" cy="6400000"/>
          </a:xfrm>
          <a:prstGeom prst="rect">
            <a:avLst/>
          </a:prstGeom>
        </p:spPr>
      </p:pic>
      <p:sp>
        <p:nvSpPr>
          <p:cNvPr id="2" name="TextBox 1"/>
          <p:cNvSpPr txBox="1"/>
          <p:nvPr/>
        </p:nvSpPr>
        <p:spPr>
          <a:xfrm>
            <a:off x="1828228" y="1703656"/>
            <a:ext cx="5486400" cy="1846659"/>
          </a:xfrm>
          <a:prstGeom prst="rect">
            <a:avLst/>
          </a:prstGeom>
          <a:noFill/>
        </p:spPr>
        <p:txBody>
          <a:bodyPr wrap="square" rtlCol="0">
            <a:spAutoFit/>
          </a:bodyPr>
          <a:lstStyle/>
          <a:p>
            <a:r>
              <a:rPr lang="en-US" sz="1900" dirty="0">
                <a:solidFill>
                  <a:schemeClr val="bg1"/>
                </a:solidFill>
                <a:latin typeface="Brandon Grotesque Light" panose="020B0303020203060202" pitchFamily="34" charset="0"/>
              </a:rPr>
              <a:t>Prior to paying someone else to help facilitate improved web results, you may want to try a few DIY tips yourself to give your SEO a boost.</a:t>
            </a:r>
          </a:p>
          <a:p>
            <a:endParaRPr lang="en-US" sz="1900" dirty="0">
              <a:solidFill>
                <a:schemeClr val="bg1"/>
              </a:solidFill>
              <a:latin typeface="Brandon Grotesque Light" panose="020B0303020203060202" pitchFamily="34" charset="0"/>
            </a:endParaRPr>
          </a:p>
          <a:p>
            <a:r>
              <a:rPr lang="en-US" sz="1900" dirty="0">
                <a:solidFill>
                  <a:schemeClr val="bg1"/>
                </a:solidFill>
                <a:latin typeface="Brandon Grotesque Light" panose="020B0303020203060202" pitchFamily="34" charset="0"/>
              </a:rPr>
              <a:t>Here are 16 do-it-yourself SEO tips that small business owners should try before hiring an SEO firm:</a:t>
            </a:r>
            <a:endParaRPr lang="en-US" sz="1900" dirty="0">
              <a:latin typeface="Brandon Grotesque Light" panose="020B0303020203060202" pitchFamily="34" charset="0"/>
            </a:endParaRPr>
          </a:p>
        </p:txBody>
      </p:sp>
    </p:spTree>
    <p:extLst>
      <p:ext uri="{BB962C8B-B14F-4D97-AF65-F5344CB8AC3E}">
        <p14:creationId xmlns:p14="http://schemas.microsoft.com/office/powerpoint/2010/main" val="51473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1. Start with Personas</a:t>
            </a:r>
          </a:p>
        </p:txBody>
      </p:sp>
      <p:sp>
        <p:nvSpPr>
          <p:cNvPr id="3" name="Text Placeholder 2"/>
          <p:cNvSpPr>
            <a:spLocks noGrp="1"/>
          </p:cNvSpPr>
          <p:nvPr>
            <p:ph type="body" sz="quarter" idx="11"/>
          </p:nvPr>
        </p:nvSpPr>
        <p:spPr>
          <a:xfrm>
            <a:off x="685799" y="1795156"/>
            <a:ext cx="3736075" cy="3657600"/>
          </a:xfrm>
        </p:spPr>
        <p:txBody>
          <a:bodyPr>
            <a:normAutofit/>
          </a:bodyPr>
          <a:lstStyle/>
          <a:p>
            <a:r>
              <a:rPr lang="en-US" sz="1700" dirty="0"/>
              <a:t>Driving more visitors to your site starts with knowing the persona of your ideal buyer and understanding what makes them tick. </a:t>
            </a:r>
          </a:p>
          <a:p>
            <a:endParaRPr lang="en-US" sz="1700" dirty="0"/>
          </a:p>
          <a:p>
            <a:pPr algn="ctr"/>
            <a:r>
              <a:rPr lang="en-US" sz="1700" i="1" dirty="0"/>
              <a:t>Why? </a:t>
            </a:r>
          </a:p>
          <a:p>
            <a:endParaRPr lang="en-US" dirty="0"/>
          </a:p>
          <a:p>
            <a:endParaRPr lang="en-US" dirty="0"/>
          </a:p>
        </p:txBody>
      </p:sp>
      <p:sp>
        <p:nvSpPr>
          <p:cNvPr id="4" name="Text Placeholder 3"/>
          <p:cNvSpPr>
            <a:spLocks noGrp="1"/>
          </p:cNvSpPr>
          <p:nvPr>
            <p:ph type="body" sz="quarter" idx="4294967295"/>
          </p:nvPr>
        </p:nvSpPr>
        <p:spPr>
          <a:xfrm>
            <a:off x="4800600" y="1795156"/>
            <a:ext cx="3657600" cy="3657600"/>
          </a:xfrm>
        </p:spPr>
        <p:txBody>
          <a:bodyPr>
            <a:normAutofit/>
          </a:bodyPr>
          <a:lstStyle/>
          <a:p>
            <a:pPr marL="0" indent="0">
              <a:buNone/>
            </a:pPr>
            <a:r>
              <a:rPr lang="en-US" sz="1700" dirty="0"/>
              <a:t>Because websites are ultimately built for humans and not robots. </a:t>
            </a:r>
          </a:p>
          <a:p>
            <a:pPr marL="0" indent="0">
              <a:buNone/>
            </a:pPr>
            <a:endParaRPr lang="en-US" sz="1700" dirty="0"/>
          </a:p>
          <a:p>
            <a:pPr marL="0" indent="0">
              <a:buNone/>
            </a:pPr>
            <a:r>
              <a:rPr lang="en-US" sz="1700" dirty="0"/>
              <a:t>So dig into their challenges, understand why they buy, and create a </a:t>
            </a:r>
            <a:r>
              <a:rPr lang="en-US" sz="1700" dirty="0">
                <a:hlinkClick r:id="rId2"/>
              </a:rPr>
              <a:t>customer persona</a:t>
            </a:r>
            <a:r>
              <a:rPr lang="en-US" sz="1700" dirty="0"/>
              <a:t>.</a:t>
            </a:r>
          </a:p>
          <a:p>
            <a:pPr marL="0" indent="0">
              <a:buNone/>
            </a:pPr>
            <a:r>
              <a:rPr lang="en-US" sz="1700" dirty="0"/>
              <a:t> </a:t>
            </a:r>
          </a:p>
          <a:p>
            <a:pPr marL="0" indent="0">
              <a:buNone/>
            </a:pPr>
            <a:r>
              <a:rPr lang="en-US" sz="1700" dirty="0"/>
              <a:t>With your customer persona as a guide, you can best align SEO to your content and website strategy, helping you </a:t>
            </a:r>
            <a:r>
              <a:rPr lang="en-US" sz="1700" dirty="0">
                <a:hlinkClick r:id="rId3"/>
              </a:rPr>
              <a:t>get found online</a:t>
            </a:r>
            <a:r>
              <a:rPr lang="en-US" sz="1700" dirty="0"/>
              <a:t> by your ideal customer.</a:t>
            </a:r>
          </a:p>
          <a:p>
            <a:pPr marL="0" indent="0">
              <a:buNone/>
            </a:pPr>
            <a:endParaRPr lang="en-US" sz="1700" dirty="0"/>
          </a:p>
        </p:txBody>
      </p:sp>
      <p:pic>
        <p:nvPicPr>
          <p:cNvPr id="5" name="Picture 4"/>
          <p:cNvPicPr>
            <a:picLocks noChangeAspect="1"/>
          </p:cNvPicPr>
          <p:nvPr/>
        </p:nvPicPr>
        <p:blipFill>
          <a:blip r:embed="rId4"/>
          <a:stretch>
            <a:fillRect/>
          </a:stretch>
        </p:blipFill>
        <p:spPr>
          <a:xfrm>
            <a:off x="1805996" y="3881887"/>
            <a:ext cx="1414937" cy="1570869"/>
          </a:xfrm>
          <a:prstGeom prst="rect">
            <a:avLst/>
          </a:prstGeom>
        </p:spPr>
      </p:pic>
    </p:spTree>
    <p:extLst>
      <p:ext uri="{BB962C8B-B14F-4D97-AF65-F5344CB8AC3E}">
        <p14:creationId xmlns:p14="http://schemas.microsoft.com/office/powerpoint/2010/main" val="82984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2. Plan Your Keyword Research</a:t>
            </a:r>
          </a:p>
        </p:txBody>
      </p:sp>
      <p:sp>
        <p:nvSpPr>
          <p:cNvPr id="3" name="Text Placeholder 2"/>
          <p:cNvSpPr>
            <a:spLocks noGrp="1"/>
          </p:cNvSpPr>
          <p:nvPr>
            <p:ph type="body" sz="quarter" idx="11"/>
          </p:nvPr>
        </p:nvSpPr>
        <p:spPr/>
        <p:txBody>
          <a:bodyPr>
            <a:normAutofit/>
          </a:bodyPr>
          <a:lstStyle/>
          <a:p>
            <a:pPr fontAlgn="base"/>
            <a:r>
              <a:rPr lang="en-US" sz="1700" dirty="0"/>
              <a:t>Before you push out a lot of content and copy on your website, make sure you plan out your keyword strategy. </a:t>
            </a:r>
          </a:p>
          <a:p>
            <a:pPr fontAlgn="base"/>
            <a:endParaRPr lang="en-US" sz="1700" dirty="0"/>
          </a:p>
          <a:p>
            <a:pPr fontAlgn="base"/>
            <a:r>
              <a:rPr lang="en-US" sz="1700" dirty="0"/>
              <a:t>Keywords are the words or phrases that your target audience searches for when looking for products and services or when trying to solve a problem in search engines like Google and Bing. </a:t>
            </a:r>
          </a:p>
        </p:txBody>
      </p:sp>
      <p:sp>
        <p:nvSpPr>
          <p:cNvPr id="4" name="Text Placeholder 3"/>
          <p:cNvSpPr>
            <a:spLocks noGrp="1"/>
          </p:cNvSpPr>
          <p:nvPr>
            <p:ph type="body" sz="quarter" idx="12"/>
          </p:nvPr>
        </p:nvSpPr>
        <p:spPr>
          <a:xfrm>
            <a:off x="4800599" y="1795156"/>
            <a:ext cx="3824785" cy="3657600"/>
          </a:xfrm>
        </p:spPr>
        <p:txBody>
          <a:bodyPr>
            <a:normAutofit/>
          </a:bodyPr>
          <a:lstStyle/>
          <a:p>
            <a:r>
              <a:rPr lang="en-US" sz="1700" dirty="0"/>
              <a:t>Search engines, like Google, will match up the most relevant content to the search of their user and provide the most accurate results from websites, blogs and images.</a:t>
            </a:r>
          </a:p>
          <a:p>
            <a:endParaRPr lang="en-US" sz="1700"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00600" y="3063487"/>
            <a:ext cx="6226162" cy="2871787"/>
          </a:xfrm>
          <a:prstGeom prst="rect">
            <a:avLst/>
          </a:prstGeom>
        </p:spPr>
      </p:pic>
    </p:spTree>
    <p:extLst>
      <p:ext uri="{BB962C8B-B14F-4D97-AF65-F5344CB8AC3E}">
        <p14:creationId xmlns:p14="http://schemas.microsoft.com/office/powerpoint/2010/main" val="106589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5193" y="4142232"/>
            <a:ext cx="4022799" cy="1221663"/>
          </a:xfrm>
          <a:prstGeom prst="rect">
            <a:avLst/>
          </a:prstGeom>
        </p:spPr>
      </p:pic>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2. Plan Your Keyword Research </a:t>
            </a:r>
            <a:r>
              <a:rPr lang="en-US" sz="2000" dirty="0">
                <a:latin typeface="Brandon Grotesque Medium" panose="020B0603020203060202" pitchFamily="34" charset="0"/>
              </a:rPr>
              <a:t>(cont.)</a:t>
            </a: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t>There are a number of tools that give you valuable insights into which keywords you should focus on. Check out: </a:t>
            </a:r>
          </a:p>
          <a:p>
            <a:pPr marL="285750" indent="-285750">
              <a:buFont typeface="Arial" panose="020B0604020202020204" pitchFamily="34" charset="0"/>
              <a:buChar char="•"/>
            </a:pPr>
            <a:r>
              <a:rPr lang="en-US" sz="1700" dirty="0">
                <a:hlinkClick r:id="rId3"/>
              </a:rPr>
              <a:t>Wordstream</a:t>
            </a:r>
            <a:endParaRPr lang="en-US" sz="1700" dirty="0"/>
          </a:p>
          <a:p>
            <a:pPr marL="285750" indent="-285750">
              <a:buFont typeface="Arial" panose="020B0604020202020204" pitchFamily="34" charset="0"/>
              <a:buChar char="•"/>
            </a:pPr>
            <a:r>
              <a:rPr lang="en-US" sz="1700" dirty="0">
                <a:hlinkClick r:id="rId4"/>
              </a:rPr>
              <a:t>Ubersuggest</a:t>
            </a:r>
            <a:endParaRPr lang="en-US" sz="1700" dirty="0"/>
          </a:p>
          <a:p>
            <a:pPr marL="285750" indent="-285750">
              <a:buFont typeface="Arial" panose="020B0604020202020204" pitchFamily="34" charset="0"/>
              <a:buChar char="•"/>
            </a:pPr>
            <a:r>
              <a:rPr lang="en-US" sz="1700" dirty="0">
                <a:hlinkClick r:id="rId5"/>
              </a:rPr>
              <a:t>Google’s Keyword Planner</a:t>
            </a:r>
            <a:endParaRPr lang="en-US" sz="1700" dirty="0"/>
          </a:p>
          <a:p>
            <a:endParaRPr lang="en-US" dirty="0"/>
          </a:p>
          <a:p>
            <a:endParaRPr lang="en-US" dirty="0"/>
          </a:p>
        </p:txBody>
      </p:sp>
      <p:sp>
        <p:nvSpPr>
          <p:cNvPr id="4" name="Text Placeholder 3"/>
          <p:cNvSpPr>
            <a:spLocks noGrp="1"/>
          </p:cNvSpPr>
          <p:nvPr>
            <p:ph type="body" sz="quarter" idx="12"/>
          </p:nvPr>
        </p:nvSpPr>
        <p:spPr/>
        <p:txBody>
          <a:bodyPr>
            <a:normAutofit/>
          </a:bodyPr>
          <a:lstStyle/>
          <a:p>
            <a:r>
              <a:rPr lang="en-US" sz="1700" dirty="0"/>
              <a:t>If you need a little assistance with your keyword research, here is a great </a:t>
            </a:r>
            <a:r>
              <a:rPr lang="en-US" sz="1700" dirty="0">
                <a:hlinkClick r:id="rId6"/>
              </a:rPr>
              <a:t>article</a:t>
            </a:r>
            <a:r>
              <a:rPr lang="en-US" sz="1700" dirty="0"/>
              <a:t> from Jason Demers at AudienceBloom that breaks it down </a:t>
            </a:r>
            <a:br>
              <a:rPr lang="en-US" sz="1700" dirty="0"/>
            </a:br>
            <a:r>
              <a:rPr lang="en-US" sz="1700" dirty="0"/>
              <a:t>step by step.</a:t>
            </a:r>
          </a:p>
          <a:p>
            <a:endParaRPr lang="en-US" sz="1700" dirty="0"/>
          </a:p>
        </p:txBody>
      </p:sp>
    </p:spTree>
    <p:extLst>
      <p:ext uri="{BB962C8B-B14F-4D97-AF65-F5344CB8AC3E}">
        <p14:creationId xmlns:p14="http://schemas.microsoft.com/office/powerpoint/2010/main" val="2997389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3. Find Gold in the Long Tail</a:t>
            </a:r>
          </a:p>
        </p:txBody>
      </p:sp>
      <p:sp>
        <p:nvSpPr>
          <p:cNvPr id="3" name="Text Placeholder 2"/>
          <p:cNvSpPr>
            <a:spLocks noGrp="1"/>
          </p:cNvSpPr>
          <p:nvPr>
            <p:ph type="body" sz="quarter" idx="11"/>
          </p:nvPr>
        </p:nvSpPr>
        <p:spPr/>
        <p:txBody>
          <a:bodyPr>
            <a:normAutofit/>
          </a:bodyPr>
          <a:lstStyle/>
          <a:p>
            <a:r>
              <a:rPr lang="en-US" sz="1700" dirty="0"/>
              <a:t>For a lot of industries, ranking for the most trafficked keywords is highly effective.  At the same time, trying to rank for those highly competitive terms can be a long and costly endeavor.</a:t>
            </a:r>
          </a:p>
          <a:p>
            <a:endParaRPr lang="en-US" sz="1700" dirty="0"/>
          </a:p>
          <a:p>
            <a:r>
              <a:rPr lang="en-US" sz="1800" dirty="0">
                <a:latin typeface="Brandon Grotesque Medium" panose="020B0603020203060202" pitchFamily="34" charset="0"/>
              </a:rPr>
              <a:t>Long tail keywords </a:t>
            </a:r>
            <a:r>
              <a:rPr lang="en-US" sz="1700" dirty="0"/>
              <a:t>are longer and more specific phrases that search engine users search on when they are closer to making a purchase or finding what they are looking for. </a:t>
            </a:r>
          </a:p>
          <a:p>
            <a:endParaRPr lang="en-US" sz="1700" dirty="0"/>
          </a:p>
          <a:p>
            <a:endParaRPr lang="en-US" sz="1700" dirty="0"/>
          </a:p>
        </p:txBody>
      </p:sp>
      <p:grpSp>
        <p:nvGrpSpPr>
          <p:cNvPr id="8" name="Group 7"/>
          <p:cNvGrpSpPr/>
          <p:nvPr/>
        </p:nvGrpSpPr>
        <p:grpSpPr>
          <a:xfrm>
            <a:off x="4800600" y="2414349"/>
            <a:ext cx="3913632" cy="2419213"/>
            <a:chOff x="4709160" y="2335667"/>
            <a:chExt cx="3913632" cy="2419213"/>
          </a:xfrm>
        </p:grpSpPr>
        <p:sp>
          <p:nvSpPr>
            <p:cNvPr id="5" name="Text Placeholder 3"/>
            <p:cNvSpPr txBox="1">
              <a:spLocks/>
            </p:cNvSpPr>
            <p:nvPr/>
          </p:nvSpPr>
          <p:spPr>
            <a:xfrm>
              <a:off x="4837176" y="4489704"/>
              <a:ext cx="3785616" cy="265176"/>
            </a:xfrm>
            <a:prstGeom prst="rect">
              <a:avLst/>
            </a:prstGeom>
          </p:spPr>
          <p:txBody>
            <a:bodyPr vert="horz" lIns="91440" tIns="45720" rIns="91440" bIns="45720" rtlCol="0" anchor="t" anchorCtr="0">
              <a:normAutofit/>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i="1" dirty="0">
                  <a:solidFill>
                    <a:schemeClr val="accent3"/>
                  </a:solidFill>
                </a:rPr>
                <a:t>Image source: http://www.ohow.co/</a:t>
              </a:r>
              <a:endParaRPr lang="en-US" sz="1200" dirty="0">
                <a:solidFill>
                  <a:schemeClr val="accent3"/>
                </a:solidFill>
              </a:endParaRPr>
            </a:p>
          </p:txBody>
        </p:sp>
        <p:pic>
          <p:nvPicPr>
            <p:cNvPr id="6" name="Picture 2" descr="https://lh6.googleusercontent.com/xOWxZoiPKCQZzQsAK6EdQQlNeUI9sc7pnL6v23aOWG-_rPDBNxG0SrgQDwY6CMeHHjiTDPnsWD6W4xfU0R2rgC-9cd58vLCOIUmxoVL-2DqsTEjIaKAmFjSn8B80gwQFB8JeOHj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09160" y="2335667"/>
              <a:ext cx="3913632" cy="205980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 Placeholder 2"/>
          <p:cNvSpPr>
            <a:spLocks noGrp="1"/>
          </p:cNvSpPr>
          <p:nvPr>
            <p:ph type="body" sz="quarter" idx="11"/>
          </p:nvPr>
        </p:nvSpPr>
        <p:spPr>
          <a:xfrm>
            <a:off x="4800600" y="1795156"/>
            <a:ext cx="3657600" cy="3657600"/>
          </a:xfrm>
        </p:spPr>
        <p:txBody>
          <a:bodyPr>
            <a:normAutofit/>
          </a:bodyPr>
          <a:lstStyle/>
          <a:p>
            <a:endParaRPr lang="en-US" dirty="0"/>
          </a:p>
          <a:p>
            <a:endParaRPr lang="en-US" dirty="0"/>
          </a:p>
          <a:p>
            <a:endParaRPr lang="en-US" dirty="0"/>
          </a:p>
        </p:txBody>
      </p:sp>
    </p:spTree>
    <p:extLst>
      <p:ext uri="{BB962C8B-B14F-4D97-AF65-F5344CB8AC3E}">
        <p14:creationId xmlns:p14="http://schemas.microsoft.com/office/powerpoint/2010/main" val="380839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Brandon Grotesque Medium" panose="020B0603020203060202" pitchFamily="34" charset="0"/>
              </a:rPr>
              <a:t>3. Find Gold in the Long Tail </a:t>
            </a:r>
            <a:r>
              <a:rPr lang="en-US" sz="2000" dirty="0">
                <a:latin typeface="Brandon Grotesque Medium" panose="020B0603020203060202" pitchFamily="34" charset="0"/>
              </a:rPr>
              <a:t>(cont.)</a:t>
            </a:r>
          </a:p>
          <a:p>
            <a:endParaRPr lang="en-US" dirty="0">
              <a:latin typeface="Brandon Grotesque Medium" panose="020B0603020203060202" pitchFamily="34" charset="0"/>
            </a:endParaRPr>
          </a:p>
        </p:txBody>
      </p:sp>
      <p:sp>
        <p:nvSpPr>
          <p:cNvPr id="3" name="Text Placeholder 2"/>
          <p:cNvSpPr>
            <a:spLocks noGrp="1"/>
          </p:cNvSpPr>
          <p:nvPr>
            <p:ph type="body" sz="quarter" idx="11"/>
          </p:nvPr>
        </p:nvSpPr>
        <p:spPr/>
        <p:txBody>
          <a:bodyPr>
            <a:normAutofit/>
          </a:bodyPr>
          <a:lstStyle/>
          <a:p>
            <a:r>
              <a:rPr lang="en-US" sz="1700" dirty="0"/>
              <a:t>Adding long tail keywords to your SEO strategy is key to healthy online growth. </a:t>
            </a:r>
          </a:p>
          <a:p>
            <a:endParaRPr lang="en-US" sz="1700" dirty="0"/>
          </a:p>
          <a:p>
            <a:r>
              <a:rPr lang="en-US" sz="1700" dirty="0"/>
              <a:t>In fact, long tail keywords make up the majority of all search engine traffic, and people come to your website from these long tail searches are highly relevant and ready to buy.</a:t>
            </a:r>
          </a:p>
        </p:txBody>
      </p:sp>
      <p:sp>
        <p:nvSpPr>
          <p:cNvPr id="5" name="Text Placeholder 4"/>
          <p:cNvSpPr>
            <a:spLocks noGrp="1"/>
          </p:cNvSpPr>
          <p:nvPr>
            <p:ph type="body" sz="quarter" idx="12"/>
          </p:nvPr>
        </p:nvSpPr>
        <p:spPr/>
        <p:txBody>
          <a:bodyPr>
            <a:normAutofit/>
          </a:bodyPr>
          <a:lstStyle/>
          <a:p>
            <a:r>
              <a:rPr lang="en-US" sz="1700" dirty="0"/>
              <a:t>So, if you own an accounting software company, you could try to rank for an uber-competitive keyword such as “accounting software.” </a:t>
            </a:r>
          </a:p>
          <a:p>
            <a:endParaRPr lang="en-US" sz="1700" dirty="0"/>
          </a:p>
          <a:p>
            <a:r>
              <a:rPr lang="en-US" sz="1700" dirty="0"/>
              <a:t>However, with about 52 million searches a month and national brands vying for the top spot, you’d have to spend a ton of time and resources to get results.</a:t>
            </a:r>
          </a:p>
          <a:p>
            <a:endParaRPr lang="en-US" sz="1700" dirty="0"/>
          </a:p>
        </p:txBody>
      </p:sp>
    </p:spTree>
    <p:extLst>
      <p:ext uri="{BB962C8B-B14F-4D97-AF65-F5344CB8AC3E}">
        <p14:creationId xmlns:p14="http://schemas.microsoft.com/office/powerpoint/2010/main" val="177748216"/>
      </p:ext>
    </p:extLst>
  </p:cSld>
  <p:clrMapOvr>
    <a:masterClrMapping/>
  </p:clrMapOvr>
</p:sld>
</file>

<file path=ppt/theme/theme1.xml><?xml version="1.0" encoding="utf-8"?>
<a:theme xmlns:a="http://schemas.openxmlformats.org/drawingml/2006/main" name="3_Office Theme">
  <a:themeElements>
    <a:clrScheme name="Custom 1">
      <a:dk1>
        <a:srgbClr val="FFFFFF"/>
      </a:dk1>
      <a:lt1>
        <a:srgbClr val="2C3130"/>
      </a:lt1>
      <a:dk2>
        <a:srgbClr val="FFFFFF"/>
      </a:dk2>
      <a:lt2>
        <a:srgbClr val="30C3C0"/>
      </a:lt2>
      <a:accent1>
        <a:srgbClr val="F26E53"/>
      </a:accent1>
      <a:accent2>
        <a:srgbClr val="2C3130"/>
      </a:accent2>
      <a:accent3>
        <a:srgbClr val="918C8B"/>
      </a:accent3>
      <a:accent4>
        <a:srgbClr val="F2F2F2"/>
      </a:accent4>
      <a:accent5>
        <a:srgbClr val="F63224"/>
      </a:accent5>
      <a:accent6>
        <a:srgbClr val="2BDAA5"/>
      </a:accent6>
      <a:hlink>
        <a:srgbClr val="2BAFDA"/>
      </a:hlink>
      <a:folHlink>
        <a:srgbClr val="2BAFDA"/>
      </a:folHlink>
    </a:clrScheme>
    <a:fontScheme name="Museo Sans">
      <a:majorFont>
        <a:latin typeface="Museo Sans Rounded 700"/>
        <a:ea typeface=""/>
        <a:cs typeface=""/>
      </a:majorFont>
      <a:minorFont>
        <a:latin typeface="Museo Sans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Museo Sans">
      <a:majorFont>
        <a:latin typeface="Museo Sans Rounded 700"/>
        <a:ea typeface=""/>
        <a:cs typeface=""/>
      </a:majorFont>
      <a:minorFont>
        <a:latin typeface="Museo Sans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10291</TotalTime>
  <Words>1975</Words>
  <Application>Microsoft Office PowerPoint</Application>
  <PresentationFormat>On-screen Show (4:3)</PresentationFormat>
  <Paragraphs>219</Paragraphs>
  <Slides>39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Museo Sans 300</vt:lpstr>
      <vt:lpstr>Arial</vt:lpstr>
      <vt:lpstr>Brandon Grotesque Light</vt:lpstr>
      <vt:lpstr>Brandon Grotesque Regular</vt:lpstr>
      <vt:lpstr>Brandon Grotesque Medium</vt:lpstr>
      <vt:lpstr>Museo Sans Rounded 700</vt:lpstr>
      <vt:lpstr>3_Office Theme</vt:lpstr>
      <vt:lpstr>Custom Design</vt:lpstr>
      <vt:lpstr>The DIY Guide to SEO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dc:creator>
  <cp:lastModifiedBy>Allie Fryrear</cp:lastModifiedBy>
  <cp:revision>153</cp:revision>
  <dcterms:created xsi:type="dcterms:W3CDTF">2014-03-18T14:58:27Z</dcterms:created>
  <dcterms:modified xsi:type="dcterms:W3CDTF">2016-09-12T14:36:47Z</dcterms:modified>
</cp:coreProperties>
</file>