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autoCompressPictures="0">
  <p:sldMasterIdLst>
    <p:sldMasterId id="2147483684" r:id="rId1"/>
    <p:sldMasterId id="2147483692" r:id="rId2"/>
  </p:sldMasterIdLst>
  <p:sldIdLst>
    <p:sldId id="256" r:id="rId3"/>
    <p:sldId id="257" r:id="rId4"/>
    <p:sldId id="258" r:id="rId5"/>
    <p:sldId id="296" r:id="rId6"/>
    <p:sldId id="302" r:id="rId7"/>
    <p:sldId id="303" r:id="rId8"/>
    <p:sldId id="304" r:id="rId9"/>
    <p:sldId id="305" r:id="rId10"/>
    <p:sldId id="306" r:id="rId11"/>
    <p:sldId id="307" r:id="rId12"/>
    <p:sldId id="309" r:id="rId13"/>
    <p:sldId id="310" r:id="rId14"/>
    <p:sldId id="376" r:id="rId15"/>
    <p:sldId id="312" r:id="rId16"/>
    <p:sldId id="313" r:id="rId17"/>
    <p:sldId id="315" r:id="rId18"/>
    <p:sldId id="316" r:id="rId19"/>
    <p:sldId id="318" r:id="rId20"/>
    <p:sldId id="319" r:id="rId21"/>
    <p:sldId id="320" r:id="rId22"/>
    <p:sldId id="321" r:id="rId23"/>
    <p:sldId id="322" r:id="rId24"/>
    <p:sldId id="377" r:id="rId25"/>
    <p:sldId id="323" r:id="rId26"/>
    <p:sldId id="324" r:id="rId27"/>
    <p:sldId id="325" r:id="rId28"/>
    <p:sldId id="326" r:id="rId29"/>
    <p:sldId id="327" r:id="rId30"/>
    <p:sldId id="329" r:id="rId31"/>
    <p:sldId id="330" r:id="rId32"/>
    <p:sldId id="331" r:id="rId33"/>
    <p:sldId id="333" r:id="rId34"/>
    <p:sldId id="334" r:id="rId35"/>
    <p:sldId id="336" r:id="rId36"/>
    <p:sldId id="337" r:id="rId37"/>
    <p:sldId id="339" r:id="rId38"/>
    <p:sldId id="340" r:id="rId39"/>
    <p:sldId id="341" r:id="rId40"/>
    <p:sldId id="343" r:id="rId41"/>
    <p:sldId id="344" r:id="rId42"/>
    <p:sldId id="346" r:id="rId43"/>
    <p:sldId id="347" r:id="rId44"/>
    <p:sldId id="349" r:id="rId45"/>
    <p:sldId id="378" r:id="rId46"/>
    <p:sldId id="351" r:id="rId47"/>
    <p:sldId id="352" r:id="rId48"/>
    <p:sldId id="354" r:id="rId49"/>
    <p:sldId id="355" r:id="rId50"/>
    <p:sldId id="357" r:id="rId51"/>
    <p:sldId id="358" r:id="rId52"/>
    <p:sldId id="359" r:id="rId53"/>
    <p:sldId id="360" r:id="rId54"/>
    <p:sldId id="362" r:id="rId55"/>
    <p:sldId id="363" r:id="rId56"/>
    <p:sldId id="364" r:id="rId57"/>
    <p:sldId id="379" r:id="rId58"/>
    <p:sldId id="366" r:id="rId59"/>
    <p:sldId id="367" r:id="rId60"/>
    <p:sldId id="368" r:id="rId61"/>
    <p:sldId id="369" r:id="rId62"/>
    <p:sldId id="380" r:id="rId63"/>
    <p:sldId id="371" r:id="rId64"/>
    <p:sldId id="398" r:id="rId65"/>
    <p:sldId id="399" r:id="rId66"/>
    <p:sldId id="400" r:id="rId67"/>
    <p:sldId id="372" r:id="rId68"/>
    <p:sldId id="373" r:id="rId69"/>
    <p:sldId id="374" r:id="rId70"/>
    <p:sldId id="375" r:id="rId71"/>
    <p:sldId id="381" r:id="rId72"/>
    <p:sldId id="401" r:id="rId73"/>
    <p:sldId id="382" r:id="rId74"/>
    <p:sldId id="383" r:id="rId75"/>
    <p:sldId id="384" r:id="rId76"/>
    <p:sldId id="385" r:id="rId77"/>
    <p:sldId id="386" r:id="rId78"/>
    <p:sldId id="387" r:id="rId79"/>
    <p:sldId id="388" r:id="rId80"/>
    <p:sldId id="389" r:id="rId81"/>
    <p:sldId id="390" r:id="rId82"/>
    <p:sldId id="392" r:id="rId83"/>
    <p:sldId id="391" r:id="rId84"/>
    <p:sldId id="393" r:id="rId85"/>
    <p:sldId id="394" r:id="rId86"/>
    <p:sldId id="395" r:id="rId87"/>
    <p:sldId id="396" r:id="rId88"/>
    <p:sldId id="288" r:id="rId89"/>
    <p:sldId id="402" r:id="rId9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AFDA"/>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6370" autoAdjust="0"/>
  </p:normalViewPr>
  <p:slideViewPr>
    <p:cSldViewPr snapToGrid="0">
      <p:cViewPr varScale="1">
        <p:scale>
          <a:sx n="82" d="100"/>
          <a:sy n="82" d="100"/>
        </p:scale>
        <p:origin x="1548" y="96"/>
      </p:cViewPr>
      <p:guideLst/>
    </p:cSldViewPr>
  </p:slideViewPr>
  <p:outlineViewPr>
    <p:cViewPr>
      <p:scale>
        <a:sx n="33" d="100"/>
        <a:sy n="33" d="100"/>
      </p:scale>
      <p:origin x="0" y="-25332"/>
    </p:cViewPr>
  </p:outlineViewPr>
  <p:notesTextViewPr>
    <p:cViewPr>
      <p:scale>
        <a:sx n="1" d="1"/>
        <a:sy n="1" d="1"/>
      </p:scale>
      <p:origin x="0" y="0"/>
    </p:cViewPr>
  </p:notesTextViewPr>
  <p:sorterViewPr>
    <p:cViewPr>
      <p:scale>
        <a:sx n="100" d="100"/>
        <a:sy n="100" d="100"/>
      </p:scale>
      <p:origin x="0" y="-199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84" Type="http://schemas.openxmlformats.org/officeDocument/2006/relationships/slide" Target="slides/slide82.xml"/><Relationship Id="rId89" Type="http://schemas.openxmlformats.org/officeDocument/2006/relationships/slide" Target="slides/slide87.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slide" Target="slides/slide85.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theme" Target="theme/theme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atin typeface="Brandon Grotesque Light" panose="020B0303020203060202"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Rectangle 3"/>
          <p:cNvSpPr/>
          <p:nvPr userDrawn="1"/>
        </p:nvSpPr>
        <p:spPr>
          <a:xfrm>
            <a:off x="-106823" y="6037604"/>
            <a:ext cx="9357645" cy="820396"/>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30987932"/>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advClick="0" advTm="7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685800" y="549495"/>
            <a:ext cx="7772400" cy="914400"/>
          </a:xfrm>
        </p:spPr>
        <p:txBody>
          <a:bodyPr>
            <a:normAutofit/>
          </a:bodyPr>
          <a:lstStyle>
            <a:lvl1pPr marL="0" indent="0">
              <a:buNone/>
              <a:defRPr lang="en-US" sz="3200" kern="1200" dirty="0">
                <a:solidFill>
                  <a:schemeClr val="tx1"/>
                </a:solidFill>
                <a:latin typeface="Brandon Grotesque Black" panose="020B0A03020203060202" pitchFamily="34" charset="0"/>
                <a:ea typeface="+mj-ea"/>
                <a:cs typeface="+mj-cs"/>
              </a:defRPr>
            </a:lvl1pPr>
          </a:lstStyle>
          <a:p>
            <a:pPr lvl="0"/>
            <a:r>
              <a:rPr lang="en-US" dirty="0"/>
              <a:t>CLICK TO EDIT MASTER TEXT STYLES</a:t>
            </a:r>
          </a:p>
        </p:txBody>
      </p:sp>
      <p:sp>
        <p:nvSpPr>
          <p:cNvPr id="8" name="Text Placeholder 7"/>
          <p:cNvSpPr>
            <a:spLocks noGrp="1"/>
          </p:cNvSpPr>
          <p:nvPr>
            <p:ph type="body" sz="quarter" idx="11"/>
          </p:nvPr>
        </p:nvSpPr>
        <p:spPr>
          <a:xfrm>
            <a:off x="685800" y="1795156"/>
            <a:ext cx="3657600" cy="3657600"/>
          </a:xfrm>
        </p:spPr>
        <p:txBody>
          <a:bodyPr anchor="t" anchorCtr="0">
            <a:normAutofit/>
          </a:bodyPr>
          <a:lstStyle>
            <a:lvl1pPr marL="0" indent="0">
              <a:lnSpc>
                <a:spcPts val="2400"/>
              </a:lnSpc>
              <a:spcBef>
                <a:spcPts val="0"/>
              </a:spcBef>
              <a:buNone/>
              <a:defRPr sz="1600">
                <a:latin typeface="Brandon Grotesque Light" panose="020B0303020203060202" pitchFamily="34" charset="0"/>
              </a:defRPr>
            </a:lvl1pPr>
          </a:lstStyle>
          <a:p>
            <a:pPr lvl="0"/>
            <a:r>
              <a:rPr lang="en-US" dirty="0"/>
              <a:t>Click to edit Master text styles</a:t>
            </a:r>
          </a:p>
        </p:txBody>
      </p:sp>
      <p:cxnSp>
        <p:nvCxnSpPr>
          <p:cNvPr id="11" name="Straight Connector 10"/>
          <p:cNvCxnSpPr/>
          <p:nvPr userDrawn="1"/>
        </p:nvCxnSpPr>
        <p:spPr>
          <a:xfrm>
            <a:off x="4572000" y="1795156"/>
            <a:ext cx="0" cy="3657600"/>
          </a:xfrm>
          <a:prstGeom prst="line">
            <a:avLst/>
          </a:prstGeom>
          <a:ln w="38100">
            <a:prstDash val="sysDot"/>
          </a:ln>
        </p:spPr>
        <p:style>
          <a:lnRef idx="1">
            <a:schemeClr val="accent4"/>
          </a:lnRef>
          <a:fillRef idx="0">
            <a:schemeClr val="accent4"/>
          </a:fillRef>
          <a:effectRef idx="0">
            <a:schemeClr val="accent4"/>
          </a:effectRef>
          <a:fontRef idx="minor">
            <a:schemeClr val="tx1"/>
          </a:fontRef>
        </p:style>
      </p:cxnSp>
      <p:sp>
        <p:nvSpPr>
          <p:cNvPr id="12" name="Text Placeholder 7"/>
          <p:cNvSpPr>
            <a:spLocks noGrp="1"/>
          </p:cNvSpPr>
          <p:nvPr>
            <p:ph type="body" sz="quarter" idx="12"/>
          </p:nvPr>
        </p:nvSpPr>
        <p:spPr>
          <a:xfrm>
            <a:off x="4800600" y="1795156"/>
            <a:ext cx="3657600" cy="3657600"/>
          </a:xfrm>
        </p:spPr>
        <p:txBody>
          <a:bodyPr anchor="t" anchorCtr="0">
            <a:normAutofit/>
          </a:bodyPr>
          <a:lstStyle>
            <a:lvl1pPr marL="0" indent="0">
              <a:spcBef>
                <a:spcPts val="0"/>
              </a:spcBef>
              <a:buNone/>
              <a:defRPr lang="en-US" sz="1600" kern="1200" dirty="0">
                <a:solidFill>
                  <a:schemeClr val="tx1"/>
                </a:solidFill>
                <a:latin typeface="Brandon Grotesque Light" panose="020B0303020203060202" pitchFamily="34" charset="0"/>
                <a:ea typeface="+mn-ea"/>
                <a:cs typeface="+mn-cs"/>
              </a:defRPr>
            </a:lvl1pPr>
          </a:lstStyle>
          <a:p>
            <a:pPr marL="0" lvl="0" indent="0" algn="l" defTabSz="914377" rtl="0" eaLnBrk="1" latinLnBrk="0" hangingPunct="1">
              <a:lnSpc>
                <a:spcPts val="2400"/>
              </a:lnSpc>
              <a:spcBef>
                <a:spcPts val="2400"/>
              </a:spcBef>
              <a:buFont typeface="Arial" panose="020B0604020202020204" pitchFamily="34" charset="0"/>
              <a:buNone/>
            </a:pPr>
            <a:r>
              <a:rPr lang="en-US" dirty="0"/>
              <a:t>Click to edit Master text styles</a:t>
            </a:r>
          </a:p>
        </p:txBody>
      </p:sp>
    </p:spTree>
    <p:extLst>
      <p:ext uri="{BB962C8B-B14F-4D97-AF65-F5344CB8AC3E}">
        <p14:creationId xmlns:p14="http://schemas.microsoft.com/office/powerpoint/2010/main" val="2637373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685800" y="549495"/>
            <a:ext cx="7772400" cy="914400"/>
          </a:xfrm>
        </p:spPr>
        <p:txBody>
          <a:bodyPr>
            <a:normAutofit/>
          </a:bodyPr>
          <a:lstStyle>
            <a:lvl1pPr marL="0" indent="0">
              <a:buNone/>
              <a:defRPr lang="en-US" sz="3200" kern="1200" dirty="0">
                <a:solidFill>
                  <a:schemeClr val="tx1"/>
                </a:solidFill>
                <a:latin typeface="Brandon Grotesque Black" panose="020B0A03020203060202" pitchFamily="34" charset="0"/>
                <a:ea typeface="+mj-ea"/>
                <a:cs typeface="+mj-cs"/>
              </a:defRPr>
            </a:lvl1pPr>
          </a:lstStyle>
          <a:p>
            <a:pPr lvl="0"/>
            <a:r>
              <a:rPr lang="en-US" dirty="0"/>
              <a:t>CLICK TO EDIT MASTER TEXT STYLES</a:t>
            </a:r>
          </a:p>
        </p:txBody>
      </p:sp>
      <p:sp>
        <p:nvSpPr>
          <p:cNvPr id="3" name="Content Placeholder 2"/>
          <p:cNvSpPr>
            <a:spLocks noGrp="1"/>
          </p:cNvSpPr>
          <p:nvPr>
            <p:ph sz="quarter" idx="11"/>
          </p:nvPr>
        </p:nvSpPr>
        <p:spPr>
          <a:xfrm>
            <a:off x="685800" y="1924334"/>
            <a:ext cx="7772400" cy="4203416"/>
          </a:xfrm>
        </p:spPr>
        <p:txBody>
          <a:bodyPr>
            <a:normAutofit/>
          </a:bodyPr>
          <a:lstStyle>
            <a:lvl1pPr marL="0" indent="0">
              <a:lnSpc>
                <a:spcPts val="2400"/>
              </a:lnSpc>
              <a:spcBef>
                <a:spcPts val="0"/>
              </a:spcBef>
              <a:buNone/>
              <a:defRPr lang="en-US" sz="1600" kern="1200" dirty="0">
                <a:solidFill>
                  <a:schemeClr val="tx1"/>
                </a:solidFill>
                <a:latin typeface="Brandon Grotesque Light" panose="020B0303020203060202" pitchFamily="34" charset="0"/>
                <a:ea typeface="+mn-ea"/>
                <a:cs typeface="+mn-cs"/>
              </a:defRPr>
            </a:lvl1pPr>
            <a:lvl2pPr marL="457189" indent="0">
              <a:buNone/>
              <a:defRPr/>
            </a:lvl2pPr>
            <a:lvl3pPr marL="914377" indent="0">
              <a:buNone/>
              <a:defRPr/>
            </a:lvl3pPr>
            <a:lvl4pPr marL="1371566" indent="0">
              <a:buNone/>
              <a:defRPr/>
            </a:lvl4pPr>
            <a:lvl5pPr marL="1828755" indent="0">
              <a:buNone/>
              <a:defRPr/>
            </a:lvl5pPr>
          </a:lstStyle>
          <a:p>
            <a:pPr lvl="0"/>
            <a:r>
              <a:rPr lang="en-US" dirty="0"/>
              <a:t>Edit Master text styles</a:t>
            </a:r>
          </a:p>
        </p:txBody>
      </p:sp>
    </p:spTree>
    <p:extLst>
      <p:ext uri="{BB962C8B-B14F-4D97-AF65-F5344CB8AC3E}">
        <p14:creationId xmlns:p14="http://schemas.microsoft.com/office/powerpoint/2010/main" val="1314732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E39B38-8F93-46FC-A5FE-C8361E25B49E}" type="datetimeFigureOut">
              <a:rPr lang="en-US" smtClean="0"/>
              <a:t>8/26/2016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016F17E-4003-4B01-9E6C-7E1260D0EF27}" type="slidenum">
              <a:rPr lang="en-US" smtClean="0"/>
              <a:t>‹#›</a:t>
            </a:fld>
            <a:endParaRPr lang="en-US" dirty="0"/>
          </a:p>
        </p:txBody>
      </p:sp>
    </p:spTree>
    <p:extLst>
      <p:ext uri="{BB962C8B-B14F-4D97-AF65-F5344CB8AC3E}">
        <p14:creationId xmlns:p14="http://schemas.microsoft.com/office/powerpoint/2010/main" val="852395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atin typeface="Brandon Grotesque Bold" panose="020B0803020203060202" pitchFamily="34" charset="0"/>
              </a:defRPr>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atin typeface="Brandon Grotesque Light" panose="020B0303020203060202"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8/26/2016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283553585"/>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advClick="0" advTm="7000">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www.hatchbuck.com/lp/1-minute-quick-tour-resources/?utm_medium=resource&amp;utm_source=hatchbuck&amp;utm_campaign=marketing%20automation%20guide" TargetMode="Externa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DA7BD7-562F-481D-BFC2-49A4BB18CBFF}" type="datetimeFigureOut">
              <a:rPr lang="en-US" smtClean="0"/>
              <a:t>8/26/2016</a:t>
            </a:fld>
            <a:endParaRPr lang="en-US" dirty="0"/>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7B4A25-58CD-4D22-8682-F52D49B68999}" type="slidenum">
              <a:rPr lang="en-US" smtClean="0"/>
              <a:t>‹#›</a:t>
            </a:fld>
            <a:endParaRPr lang="en-US" dirty="0"/>
          </a:p>
        </p:txBody>
      </p:sp>
      <p:sp>
        <p:nvSpPr>
          <p:cNvPr id="8" name="Rectangle 7"/>
          <p:cNvSpPr/>
          <p:nvPr userDrawn="1"/>
        </p:nvSpPr>
        <p:spPr>
          <a:xfrm>
            <a:off x="0" y="6176963"/>
            <a:ext cx="9144000" cy="681038"/>
          </a:xfrm>
          <a:prstGeom prst="rect">
            <a:avLst/>
          </a:prstGeom>
          <a:solidFill>
            <a:srgbClr val="303E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1" name="TextBox 10"/>
          <p:cNvSpPr txBox="1"/>
          <p:nvPr userDrawn="1"/>
        </p:nvSpPr>
        <p:spPr>
          <a:xfrm>
            <a:off x="2343150" y="6397325"/>
            <a:ext cx="6172200" cy="261610"/>
          </a:xfrm>
          <a:prstGeom prst="rect">
            <a:avLst/>
          </a:prstGeom>
          <a:noFill/>
        </p:spPr>
        <p:txBody>
          <a:bodyPr wrap="square" rtlCol="0">
            <a:spAutoFit/>
          </a:bodyPr>
          <a:lstStyle/>
          <a:p>
            <a:pPr rtl="0"/>
            <a:r>
              <a:rPr lang="en-US" sz="1100" kern="1200" baseline="0" dirty="0">
                <a:solidFill>
                  <a:schemeClr val="bg1">
                    <a:lumMod val="85000"/>
                  </a:schemeClr>
                </a:solidFill>
                <a:latin typeface="+mn-lt"/>
                <a:ea typeface="+mn-ea"/>
                <a:cs typeface="+mn-cs"/>
              </a:rPr>
              <a:t>All-in-one sales and marketing software for you, the self-made. </a:t>
            </a:r>
            <a:r>
              <a:rPr lang="en-US" sz="1100" baseline="0" dirty="0">
                <a:solidFill>
                  <a:schemeClr val="bg1">
                    <a:lumMod val="85000"/>
                  </a:schemeClr>
                </a:solidFill>
                <a:hlinkClick r:id="rId5"/>
              </a:rPr>
              <a:t>Get Started</a:t>
            </a:r>
            <a:r>
              <a:rPr lang="en-US" sz="1100" baseline="0" dirty="0">
                <a:solidFill>
                  <a:schemeClr val="bg1">
                    <a:lumMod val="85000"/>
                  </a:schemeClr>
                </a:solidFill>
              </a:rPr>
              <a:t>.</a:t>
            </a:r>
            <a:endParaRPr lang="en-US" sz="1100" dirty="0">
              <a:solidFill>
                <a:schemeClr val="bg1">
                  <a:lumMod val="85000"/>
                </a:schemeClr>
              </a:solidFill>
            </a:endParaRPr>
          </a:p>
        </p:txBody>
      </p:sp>
      <p:pic>
        <p:nvPicPr>
          <p:cNvPr id="9" name="Picture 8"/>
          <p:cNvPicPr>
            <a:picLocks noChangeAspect="1"/>
          </p:cNvPicPr>
          <p:nvPr userDrawn="1"/>
        </p:nvPicPr>
        <p:blipFill>
          <a:blip r:embed="rId6"/>
          <a:stretch>
            <a:fillRect/>
          </a:stretch>
        </p:blipFill>
        <p:spPr>
          <a:xfrm>
            <a:off x="628650" y="6322554"/>
            <a:ext cx="1251908" cy="389856"/>
          </a:xfrm>
          <a:prstGeom prst="rect">
            <a:avLst/>
          </a:prstGeom>
        </p:spPr>
      </p:pic>
    </p:spTree>
    <p:extLst>
      <p:ext uri="{BB962C8B-B14F-4D97-AF65-F5344CB8AC3E}">
        <p14:creationId xmlns:p14="http://schemas.microsoft.com/office/powerpoint/2010/main" val="3910419436"/>
      </p:ext>
    </p:extLst>
  </p:cSld>
  <p:clrMap bg1="dk1" tx1="lt1" bg2="dk2" tx2="lt2" accent1="accent1" accent2="accent2" accent3="accent3" accent4="accent4" accent5="accent5" accent6="accent6" hlink="hlink" folHlink="folHlink"/>
  <p:sldLayoutIdLst>
    <p:sldLayoutId id="2147483725" r:id="rId1"/>
    <p:sldLayoutId id="2147483726" r:id="rId2"/>
    <p:sldLayoutId id="2147483727" r:id="rId3"/>
  </p:sldLayoutIdLst>
  <mc:AlternateContent xmlns:mc="http://schemas.openxmlformats.org/markup-compatibility/2006" xmlns:p14="http://schemas.microsoft.com/office/powerpoint/2010/main">
    <mc:Choice Requires="p14">
      <p:transition spd="slow" p14:dur="1500" advClick="0" advTm="7000">
        <p:fade/>
      </p:transition>
    </mc:Choice>
    <mc:Fallback xmlns="">
      <p:transition spd="slow" advClick="0" advTm="7000">
        <p:fade/>
      </p:transition>
    </mc:Fallback>
  </mc:AlternateContent>
  <p:txStyles>
    <p:titleStyle>
      <a:lvl1pPr algn="l" defTabSz="914377" rtl="0" eaLnBrk="1" latinLnBrk="0" hangingPunct="1">
        <a:lnSpc>
          <a:spcPct val="90000"/>
        </a:lnSpc>
        <a:spcBef>
          <a:spcPct val="0"/>
        </a:spcBef>
        <a:buNone/>
        <a:defRPr sz="3200" kern="1200">
          <a:solidFill>
            <a:schemeClr val="tx1"/>
          </a:solidFill>
          <a:latin typeface="Brandon Grotesque Black" panose="020B0A03020203060202" pitchFamily="34" charset="0"/>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2BAFDA"/>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E39B38-8F93-46FC-A5FE-C8361E25B49E}" type="datetimeFigureOut">
              <a:rPr lang="en-US" smtClean="0"/>
              <a:t>8/26/2016</a:t>
            </a:fld>
            <a:endParaRPr lang="en-US" dirty="0"/>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16F17E-4003-4B01-9E6C-7E1260D0EF27}" type="slidenum">
              <a:rPr lang="en-US" smtClean="0"/>
              <a:t>‹#›</a:t>
            </a:fld>
            <a:endParaRPr lang="en-US" dirty="0"/>
          </a:p>
        </p:txBody>
      </p:sp>
      <p:pic>
        <p:nvPicPr>
          <p:cNvPr id="9" name="Picture 8"/>
          <p:cNvPicPr>
            <a:picLocks noChangeAspect="1"/>
          </p:cNvPicPr>
          <p:nvPr userDrawn="1"/>
        </p:nvPicPr>
        <p:blipFill>
          <a:blip r:embed="rId4"/>
          <a:stretch>
            <a:fillRect/>
          </a:stretch>
        </p:blipFill>
        <p:spPr>
          <a:xfrm>
            <a:off x="0" y="0"/>
            <a:ext cx="9144000" cy="6858000"/>
          </a:xfrm>
          <a:prstGeom prst="rect">
            <a:avLst/>
          </a:prstGeom>
        </p:spPr>
      </p:pic>
    </p:spTree>
    <p:extLst>
      <p:ext uri="{BB962C8B-B14F-4D97-AF65-F5344CB8AC3E}">
        <p14:creationId xmlns:p14="http://schemas.microsoft.com/office/powerpoint/2010/main" val="1004693757"/>
      </p:ext>
    </p:extLst>
  </p:cSld>
  <p:clrMap bg1="lt1" tx1="dk1" bg2="lt2" tx2="dk2" accent1="accent1" accent2="accent2" accent3="accent3" accent4="accent4" accent5="accent5" accent6="accent6" hlink="hlink" folHlink="folHlink"/>
  <p:sldLayoutIdLst>
    <p:sldLayoutId id="2147483699" r:id="rId1"/>
    <p:sldLayoutId id="2147483724" r:id="rId2"/>
  </p:sldLayoutIdLst>
  <p:txStyles>
    <p:titleStyle>
      <a:lvl1pPr algn="l" defTabSz="914377"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press.linkedin.com/about-linkedin" TargetMode="External"/><Relationship Id="rId2" Type="http://schemas.openxmlformats.org/officeDocument/2006/relationships/hyperlink" Target="http://newsroom.fb.com/company-info/" TargetMode="External"/><Relationship Id="rId1" Type="http://schemas.openxmlformats.org/officeDocument/2006/relationships/slideLayout" Target="../slideLayouts/slideLayout2.xml"/><Relationship Id="rId5" Type="http://schemas.openxmlformats.org/officeDocument/2006/relationships/hyperlink" Target="http://www.outboundengine.com/blog/10-social-media-statistics-for-small-businesses-to-help-keep-you-motivated/" TargetMode="External"/><Relationship Id="rId4" Type="http://schemas.openxmlformats.org/officeDocument/2006/relationships/hyperlink" Target="https://about.twitter.com/company"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content.twitter.com/follower/" TargetMode="External"/><Relationship Id="rId2" Type="http://schemas.openxmlformats.org/officeDocument/2006/relationships/hyperlink" Target="http://sproutsocial.com/insights/facebook-stats-for-marketers/" TargetMode="External"/><Relationship Id="rId1" Type="http://schemas.openxmlformats.org/officeDocument/2006/relationships/slideLayout" Target="../slideLayouts/slideLayout2.xml"/><Relationship Id="rId5" Type="http://schemas.openxmlformats.org/officeDocument/2006/relationships/hyperlink" Target="http://ctt.ec/f4t2G" TargetMode="External"/><Relationship Id="rId4" Type="http://schemas.openxmlformats.org/officeDocument/2006/relationships/hyperlink" Target="http://ctt.ec/sQcbn"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www.business2community.com/infographics/impact-online-reviews-customers-buying-decisions-infographic-01280945#bcULReceC3YGFjlA.97" TargetMode="External"/><Relationship Id="rId2" Type="http://schemas.openxmlformats.org/officeDocument/2006/relationships/hyperlink" Target="http://www.outboundengine.com/blog/10-social-media-statistics-for-small-businesses-to-help-keep-you-motivated/" TargetMode="External"/><Relationship Id="rId1" Type="http://schemas.openxmlformats.org/officeDocument/2006/relationships/slideLayout" Target="../slideLayouts/slideLayout2.xml"/><Relationship Id="rId5" Type="http://schemas.openxmlformats.org/officeDocument/2006/relationships/hyperlink" Target="http://ctt.ec/7F0Ha" TargetMode="External"/><Relationship Id="rId4" Type="http://schemas.openxmlformats.org/officeDocument/2006/relationships/hyperlink" Target="http://ctt.ec/7v77O"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hyperlink" Target="http://ctt.ec/E0eo2" TargetMode="External"/><Relationship Id="rId2" Type="http://schemas.openxmlformats.org/officeDocument/2006/relationships/hyperlink" Target="http://www.business2community.com/infographics/small-business-blogging-statistics-for-the-skeptics-infographic-01343407#7ilpruVtkUVY1hoG.97" TargetMode="External"/><Relationship Id="rId1" Type="http://schemas.openxmlformats.org/officeDocument/2006/relationships/slideLayout" Target="../slideLayouts/slideLayout2.xml"/><Relationship Id="rId4" Type="http://schemas.openxmlformats.org/officeDocument/2006/relationships/hyperlink" Target="http://ctt.ec/rO5t7"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ctt.ec/_12b4" TargetMode="External"/><Relationship Id="rId3" Type="http://schemas.openxmlformats.org/officeDocument/2006/relationships/hyperlink" Target="http://www.slideshare.net/NewsCred/50-best-stats-presentation" TargetMode="External"/><Relationship Id="rId7" Type="http://schemas.openxmlformats.org/officeDocument/2006/relationships/hyperlink" Target="http://ctt.ec/S739W" TargetMode="External"/><Relationship Id="rId2" Type="http://schemas.openxmlformats.org/officeDocument/2006/relationships/hyperlink" Target="http://www.earnest-agency.com/" TargetMode="External"/><Relationship Id="rId1" Type="http://schemas.openxmlformats.org/officeDocument/2006/relationships/slideLayout" Target="../slideLayouts/slideLayout2.xml"/><Relationship Id="rId6" Type="http://schemas.openxmlformats.org/officeDocument/2006/relationships/hyperlink" Target="http://ctt.ec/E0eo2" TargetMode="External"/><Relationship Id="rId5" Type="http://schemas.openxmlformats.org/officeDocument/2006/relationships/hyperlink" Target="http://ctt.ec/fULQf" TargetMode="External"/><Relationship Id="rId4" Type="http://schemas.openxmlformats.org/officeDocument/2006/relationships/hyperlink" Target="http://www.marketingpilgrim.com/"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www.b2bmarketing.net/" TargetMode="External"/><Relationship Id="rId2" Type="http://schemas.openxmlformats.org/officeDocument/2006/relationships/hyperlink" Target="http://performinsider.com/" TargetMode="External"/><Relationship Id="rId1" Type="http://schemas.openxmlformats.org/officeDocument/2006/relationships/slideLayout" Target="../slideLayouts/slideLayout2.xml"/><Relationship Id="rId5" Type="http://schemas.openxmlformats.org/officeDocument/2006/relationships/hyperlink" Target="http://ctt.ec/4EwO9" TargetMode="External"/><Relationship Id="rId4" Type="http://schemas.openxmlformats.org/officeDocument/2006/relationships/hyperlink" Target="http://ctt.ec/31Wr8"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www.hatchbuck.com/resource/the-diy-guide-to-seo/" TargetMode="External"/><Relationship Id="rId2" Type="http://schemas.openxmlformats.org/officeDocument/2006/relationships/hyperlink" Target="http://digitalmarketingphilippines.com/top-6-content-marketing-trends-to-watch-out-this-2014-infographic/"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www.wordstream.com/blog/ws/2015/12/29/ppc-predictions-2016"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www.slideshare.net/WishpondTechnologiesLtd/21-random-stats-and-facts-about-google-ad-words" TargetMode="External"/><Relationship Id="rId7" Type="http://schemas.openxmlformats.org/officeDocument/2006/relationships/hyperlink" Target="http://ctt.ec/ezwvg" TargetMode="External"/><Relationship Id="rId2" Type="http://schemas.openxmlformats.org/officeDocument/2006/relationships/hyperlink" Target="http://www.powertraffick.com/ppc-trends-and-statistics" TargetMode="External"/><Relationship Id="rId1" Type="http://schemas.openxmlformats.org/officeDocument/2006/relationships/slideLayout" Target="../slideLayouts/slideLayout2.xml"/><Relationship Id="rId6" Type="http://schemas.openxmlformats.org/officeDocument/2006/relationships/hyperlink" Target="http://ctt.ec/bQCOg" TargetMode="External"/><Relationship Id="rId5" Type="http://schemas.openxmlformats.org/officeDocument/2006/relationships/hyperlink" Target="http://ctt.ec/OQ0sr" TargetMode="External"/><Relationship Id="rId4" Type="http://schemas.openxmlformats.org/officeDocument/2006/relationships/hyperlink" Target="http://ctt.ec/52ub8"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hyperlink" Target="http://www.bizactions.com/the-intrinsic-yet-tangible-value-of-trade-shows-for-increased-sales/" TargetMode="External"/><Relationship Id="rId2" Type="http://schemas.openxmlformats.org/officeDocument/2006/relationships/hyperlink" Target="http://www.ceir.org/"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hyperlink" Target="http://smallbiztrends.com/2013/08/b2b-small-business-websites-lack-call-to-action.html"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hatchbuck.com/"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www.hatchbuck.com/blog/6-sticky-lead-magnets-create-websit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www.hatchbuck.com/resources/"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www.hatchbuck.com/"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hyperlink" Target="http://www.hatchbuck.com/lp/1-minute-quick-tour-resources/?utm_medium=resource&amp;utm_source=hatchbuck&amp;utm_campaign=marketing%20automation%20guide"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p:txBody>
          <a:bodyPr/>
          <a:lstStyle/>
          <a:p>
            <a:endParaRPr lang="en-US"/>
          </a:p>
        </p:txBody>
      </p:sp>
      <p:sp>
        <p:nvSpPr>
          <p:cNvPr id="7" name="Title 6"/>
          <p:cNvSpPr>
            <a:spLocks noGrp="1"/>
          </p:cNvSpPr>
          <p:nvPr>
            <p:ph type="ctrTitle"/>
          </p:nvPr>
        </p:nvSpPr>
        <p:spPr/>
        <p:txBody>
          <a:bodyPr/>
          <a:lstStyle/>
          <a:p>
            <a:endParaRPr lang="en-US"/>
          </a:p>
        </p:txBody>
      </p:sp>
      <p:pic>
        <p:nvPicPr>
          <p:cNvPr id="3" name="Picture 2"/>
          <p:cNvPicPr>
            <a:picLocks noChangeAspect="1"/>
          </p:cNvPicPr>
          <p:nvPr/>
        </p:nvPicPr>
        <p:blipFill>
          <a:blip r:embed="rId2"/>
          <a:stretch>
            <a:fillRect/>
          </a:stretch>
        </p:blipFill>
        <p:spPr>
          <a:xfrm>
            <a:off x="0" y="0"/>
            <a:ext cx="9144000" cy="6858000"/>
          </a:xfrm>
          <a:prstGeom prst="rect">
            <a:avLst/>
          </a:prstGeom>
        </p:spPr>
      </p:pic>
    </p:spTree>
    <p:extLst>
      <p:ext uri="{BB962C8B-B14F-4D97-AF65-F5344CB8AC3E}">
        <p14:creationId xmlns:p14="http://schemas.microsoft.com/office/powerpoint/2010/main" val="138024765"/>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advClick="0" advTm="700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GETTING PERSONAL</a:t>
            </a:r>
          </a:p>
        </p:txBody>
      </p:sp>
      <p:sp>
        <p:nvSpPr>
          <p:cNvPr id="3" name="Content Placeholder 2"/>
          <p:cNvSpPr>
            <a:spLocks noGrp="1"/>
          </p:cNvSpPr>
          <p:nvPr>
            <p:ph type="body" sz="quarter" idx="11"/>
          </p:nvPr>
        </p:nvSpPr>
        <p:spPr/>
        <p:txBody>
          <a:bodyPr>
            <a:normAutofit/>
          </a:bodyPr>
          <a:lstStyle/>
          <a:p>
            <a:pPr>
              <a:lnSpc>
                <a:spcPts val="2400"/>
              </a:lnSpc>
            </a:pPr>
            <a:r>
              <a:rPr lang="en-US" dirty="0"/>
              <a:t>If your process is automated, does it depersonalize the customer experience?</a:t>
            </a:r>
          </a:p>
          <a:p>
            <a:pPr>
              <a:lnSpc>
                <a:spcPts val="2400"/>
              </a:lnSpc>
            </a:pPr>
            <a:endParaRPr lang="en-US" dirty="0"/>
          </a:p>
          <a:p>
            <a:pPr>
              <a:lnSpc>
                <a:spcPts val="2400"/>
              </a:lnSpc>
            </a:pPr>
            <a:r>
              <a:rPr lang="en-US" dirty="0"/>
              <a:t>While “sales and marketing automation” sounds impersonal, it can actually deliver a much more personalized experience. Christine Brett, Director of Digital Strategy at </a:t>
            </a:r>
            <a:r>
              <a:rPr lang="en-US" dirty="0" err="1"/>
              <a:t>GPrX</a:t>
            </a:r>
            <a:r>
              <a:rPr lang="en-US" dirty="0"/>
              <a:t> Data, said it best:</a:t>
            </a:r>
            <a:br>
              <a:rPr lang="en-US" dirty="0"/>
            </a:br>
            <a:endParaRPr lang="en-US" dirty="0"/>
          </a:p>
        </p:txBody>
      </p:sp>
      <p:sp>
        <p:nvSpPr>
          <p:cNvPr id="4" name="Text Placeholder 3"/>
          <p:cNvSpPr>
            <a:spLocks noGrp="1"/>
          </p:cNvSpPr>
          <p:nvPr>
            <p:ph type="body" sz="quarter" idx="12"/>
          </p:nvPr>
        </p:nvSpPr>
        <p:spPr/>
        <p:txBody>
          <a:bodyPr>
            <a:normAutofit/>
          </a:bodyPr>
          <a:lstStyle/>
          <a:p>
            <a:pPr>
              <a:lnSpc>
                <a:spcPts val="2400"/>
              </a:lnSpc>
            </a:pPr>
            <a:r>
              <a:rPr lang="en-US" i="1" dirty="0"/>
              <a:t>When I talk to other businesses about marketing automation it typically scares them off because they have this preconceived notion that it’s some robotic form of marketing or communication with their contacts. What I have found using Hatchbuck is it is just the opposite effect. There are a number of features that we love and that have allowed us to be much more personal and responsive to our leads and customers…</a:t>
            </a:r>
            <a:endParaRPr lang="en-US" dirty="0"/>
          </a:p>
          <a:p>
            <a:pPr>
              <a:lnSpc>
                <a:spcPts val="2400"/>
              </a:lnSpc>
            </a:pPr>
            <a:endParaRPr lang="en-US" dirty="0"/>
          </a:p>
        </p:txBody>
      </p:sp>
    </p:spTree>
    <p:extLst>
      <p:ext uri="{BB962C8B-B14F-4D97-AF65-F5344CB8AC3E}">
        <p14:creationId xmlns:p14="http://schemas.microsoft.com/office/powerpoint/2010/main" val="12130499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GETTING PERSONAL</a:t>
            </a:r>
          </a:p>
        </p:txBody>
      </p:sp>
      <p:sp>
        <p:nvSpPr>
          <p:cNvPr id="3" name="Content Placeholder 2"/>
          <p:cNvSpPr>
            <a:spLocks noGrp="1"/>
          </p:cNvSpPr>
          <p:nvPr>
            <p:ph sz="quarter" idx="11"/>
          </p:nvPr>
        </p:nvSpPr>
        <p:spPr>
          <a:xfrm>
            <a:off x="2770909" y="1924334"/>
            <a:ext cx="5687290" cy="4203416"/>
          </a:xfrm>
        </p:spPr>
        <p:txBody>
          <a:bodyPr/>
          <a:lstStyle/>
          <a:p>
            <a:pPr>
              <a:lnSpc>
                <a:spcPts val="2400"/>
              </a:lnSpc>
            </a:pPr>
            <a:r>
              <a:rPr lang="en-US" i="1" dirty="0"/>
              <a:t>I was recently at a trade show and was able to look up someone in Hatchbuck that I hadn’t met prior to the event. I noticed he had visited our website and clicked on a number of the emails I had sent him. By having insights into Bill’s activity, my conversation with him was more informed and personal than I could have ever had before. It turned the discussion from what I wanted to sell him to what was most important to him.</a:t>
            </a:r>
          </a:p>
          <a:p>
            <a:pPr>
              <a:lnSpc>
                <a:spcPts val="2400"/>
              </a:lnSpc>
            </a:pPr>
            <a:endParaRPr lang="en-US" dirty="0"/>
          </a:p>
          <a:p>
            <a:pPr algn="r">
              <a:lnSpc>
                <a:spcPts val="2400"/>
              </a:lnSpc>
            </a:pPr>
            <a:r>
              <a:rPr lang="en-US" dirty="0"/>
              <a:t>-</a:t>
            </a:r>
            <a:r>
              <a:rPr lang="en-US" b="1" dirty="0"/>
              <a:t>Christine Brett </a:t>
            </a:r>
            <a:r>
              <a:rPr lang="en-US" dirty="0"/>
              <a:t>| Director of Digital Strategy</a:t>
            </a:r>
          </a:p>
          <a:p>
            <a:pPr algn="r">
              <a:lnSpc>
                <a:spcPts val="2400"/>
              </a:lnSpc>
            </a:pPr>
            <a:r>
              <a:rPr lang="en-US" dirty="0"/>
              <a:t> @ </a:t>
            </a:r>
            <a:r>
              <a:rPr lang="en-US" dirty="0" err="1"/>
              <a:t>GPrX</a:t>
            </a:r>
            <a:r>
              <a:rPr lang="en-US" dirty="0"/>
              <a:t> Data</a:t>
            </a:r>
          </a:p>
          <a:p>
            <a:pPr>
              <a:lnSpc>
                <a:spcPts val="2400"/>
              </a:lnSpc>
            </a:pPr>
            <a:endParaRPr lang="en-US" dirty="0"/>
          </a:p>
        </p:txBody>
      </p:sp>
      <p:pic>
        <p:nvPicPr>
          <p:cNvPr id="4" name="Picture 3"/>
          <p:cNvPicPr>
            <a:picLocks noChangeAspect="1"/>
          </p:cNvPicPr>
          <p:nvPr/>
        </p:nvPicPr>
        <p:blipFill>
          <a:blip r:embed="rId2"/>
          <a:stretch>
            <a:fillRect/>
          </a:stretch>
        </p:blipFill>
        <p:spPr>
          <a:xfrm>
            <a:off x="685800" y="1924334"/>
            <a:ext cx="1562100" cy="1562100"/>
          </a:xfrm>
          <a:prstGeom prst="rect">
            <a:avLst/>
          </a:prstGeom>
        </p:spPr>
      </p:pic>
    </p:spTree>
    <p:extLst>
      <p:ext uri="{BB962C8B-B14F-4D97-AF65-F5344CB8AC3E}">
        <p14:creationId xmlns:p14="http://schemas.microsoft.com/office/powerpoint/2010/main" val="2837771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GETTING PERSONAL</a:t>
            </a:r>
          </a:p>
        </p:txBody>
      </p:sp>
      <p:sp>
        <p:nvSpPr>
          <p:cNvPr id="3" name="Text Placeholder 2"/>
          <p:cNvSpPr>
            <a:spLocks noGrp="1"/>
          </p:cNvSpPr>
          <p:nvPr>
            <p:ph type="body" sz="quarter" idx="11"/>
          </p:nvPr>
        </p:nvSpPr>
        <p:spPr>
          <a:xfrm>
            <a:off x="685800" y="1795155"/>
            <a:ext cx="3657600" cy="3993169"/>
          </a:xfrm>
        </p:spPr>
        <p:txBody>
          <a:bodyPr>
            <a:normAutofit/>
          </a:bodyPr>
          <a:lstStyle/>
          <a:p>
            <a:pPr>
              <a:lnSpc>
                <a:spcPts val="2400"/>
              </a:lnSpc>
            </a:pPr>
            <a:r>
              <a:rPr lang="en-US" dirty="0"/>
              <a:t>We love that marketing automation did exactly what it was supposed to do for Christine - help her have a meaningful conversation with a potential buyer.</a:t>
            </a:r>
          </a:p>
          <a:p>
            <a:pPr>
              <a:lnSpc>
                <a:spcPts val="2400"/>
              </a:lnSpc>
            </a:pPr>
            <a:br>
              <a:rPr lang="en-US" dirty="0"/>
            </a:br>
            <a:r>
              <a:rPr lang="en-US" dirty="0"/>
              <a:t>However, marketing automation is the last piece of the puzzle when it comes to personalizing your sales and marketing process.</a:t>
            </a:r>
          </a:p>
        </p:txBody>
      </p:sp>
      <p:sp>
        <p:nvSpPr>
          <p:cNvPr id="4" name="Text Placeholder 3"/>
          <p:cNvSpPr>
            <a:spLocks noGrp="1"/>
          </p:cNvSpPr>
          <p:nvPr>
            <p:ph type="body" sz="quarter" idx="12"/>
          </p:nvPr>
        </p:nvSpPr>
        <p:spPr/>
        <p:txBody>
          <a:bodyPr/>
          <a:lstStyle/>
          <a:p>
            <a:pPr>
              <a:lnSpc>
                <a:spcPts val="2400"/>
              </a:lnSpc>
            </a:pPr>
            <a:r>
              <a:rPr lang="en-US" dirty="0"/>
              <a:t>The first step is to understanding your ideal buyer so you can go above and beyond to deliver a sales and marketing experience that wows and attracts the right type of customer to your business.</a:t>
            </a:r>
            <a:br>
              <a:rPr lang="en-US" dirty="0"/>
            </a:br>
            <a:endParaRPr lang="en-US" dirty="0"/>
          </a:p>
        </p:txBody>
      </p:sp>
    </p:spTree>
    <p:extLst>
      <p:ext uri="{BB962C8B-B14F-4D97-AF65-F5344CB8AC3E}">
        <p14:creationId xmlns:p14="http://schemas.microsoft.com/office/powerpoint/2010/main" val="38879646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0" y="0"/>
            <a:ext cx="9144000" cy="6858000"/>
          </a:xfrm>
          <a:prstGeom prst="rect">
            <a:avLst/>
          </a:prstGeom>
        </p:spPr>
      </p:pic>
      <p:sp>
        <p:nvSpPr>
          <p:cNvPr id="2" name="TextBox 1"/>
          <p:cNvSpPr txBox="1"/>
          <p:nvPr/>
        </p:nvSpPr>
        <p:spPr>
          <a:xfrm>
            <a:off x="3056676" y="2548239"/>
            <a:ext cx="4834550" cy="2123658"/>
          </a:xfrm>
          <a:prstGeom prst="rect">
            <a:avLst/>
          </a:prstGeom>
          <a:noFill/>
        </p:spPr>
        <p:txBody>
          <a:bodyPr wrap="square" rtlCol="0">
            <a:spAutoFit/>
          </a:bodyPr>
          <a:lstStyle/>
          <a:p>
            <a:r>
              <a:rPr lang="en-US" sz="4400" dirty="0">
                <a:solidFill>
                  <a:schemeClr val="bg1"/>
                </a:solidFill>
                <a:latin typeface="Brandon Grotesque Black" panose="020B0A03020203060202" pitchFamily="34" charset="0"/>
              </a:rPr>
              <a:t>GET TO KNOW</a:t>
            </a:r>
          </a:p>
          <a:p>
            <a:r>
              <a:rPr lang="en-US" sz="4400" dirty="0">
                <a:solidFill>
                  <a:schemeClr val="bg1"/>
                </a:solidFill>
                <a:latin typeface="Brandon Grotesque Black" panose="020B0A03020203060202" pitchFamily="34" charset="0"/>
              </a:rPr>
              <a:t>YOUR IDEAL</a:t>
            </a:r>
          </a:p>
          <a:p>
            <a:r>
              <a:rPr lang="en-US" sz="4400" dirty="0">
                <a:solidFill>
                  <a:schemeClr val="bg1"/>
                </a:solidFill>
                <a:latin typeface="Brandon Grotesque Black" panose="020B0A03020203060202" pitchFamily="34" charset="0"/>
              </a:rPr>
              <a:t>BUYER</a:t>
            </a:r>
          </a:p>
        </p:txBody>
      </p:sp>
    </p:spTree>
    <p:extLst>
      <p:ext uri="{BB962C8B-B14F-4D97-AF65-F5344CB8AC3E}">
        <p14:creationId xmlns:p14="http://schemas.microsoft.com/office/powerpoint/2010/main" val="10217093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GET TO KNOW YOUR IDEAL BUYER</a:t>
            </a:r>
            <a:endParaRPr lang="en-US" b="1" dirty="0"/>
          </a:p>
        </p:txBody>
      </p:sp>
      <p:sp>
        <p:nvSpPr>
          <p:cNvPr id="3" name="Text Placeholder 2"/>
          <p:cNvSpPr>
            <a:spLocks noGrp="1"/>
          </p:cNvSpPr>
          <p:nvPr>
            <p:ph type="body" sz="quarter" idx="11"/>
          </p:nvPr>
        </p:nvSpPr>
        <p:spPr/>
        <p:txBody>
          <a:bodyPr>
            <a:normAutofit/>
          </a:bodyPr>
          <a:lstStyle/>
          <a:p>
            <a:pPr>
              <a:lnSpc>
                <a:spcPts val="2400"/>
              </a:lnSpc>
            </a:pPr>
            <a:r>
              <a:rPr lang="en-US" dirty="0"/>
              <a:t>Whether it’s a </a:t>
            </a:r>
            <a:r>
              <a:rPr lang="en-US" dirty="0" err="1"/>
              <a:t>Buzzfeed</a:t>
            </a:r>
            <a:r>
              <a:rPr lang="en-US" dirty="0"/>
              <a:t> Tasty video in your Facebook feed, or yet another cold sales email in your inbox, everyone is vying for a moment of your time. </a:t>
            </a:r>
          </a:p>
          <a:p>
            <a:pPr>
              <a:lnSpc>
                <a:spcPts val="2400"/>
              </a:lnSpc>
            </a:pPr>
            <a:endParaRPr lang="en-US" dirty="0"/>
          </a:p>
          <a:p>
            <a:pPr>
              <a:lnSpc>
                <a:spcPts val="2400"/>
              </a:lnSpc>
            </a:pPr>
            <a:r>
              <a:rPr lang="en-US" i="1" dirty="0"/>
              <a:t>“Hey, look this way!”</a:t>
            </a:r>
            <a:endParaRPr lang="en-US" dirty="0"/>
          </a:p>
        </p:txBody>
      </p:sp>
      <p:sp>
        <p:nvSpPr>
          <p:cNvPr id="4" name="Text Placeholder 3"/>
          <p:cNvSpPr>
            <a:spLocks noGrp="1"/>
          </p:cNvSpPr>
          <p:nvPr>
            <p:ph type="body" sz="quarter" idx="12"/>
          </p:nvPr>
        </p:nvSpPr>
        <p:spPr/>
        <p:txBody>
          <a:bodyPr/>
          <a:lstStyle/>
          <a:p>
            <a:pPr>
              <a:lnSpc>
                <a:spcPts val="2400"/>
              </a:lnSpc>
            </a:pPr>
            <a:r>
              <a:rPr lang="en-US" dirty="0"/>
              <a:t>Your potential customers feel it, too. So how do you get their valuable attention?</a:t>
            </a:r>
          </a:p>
          <a:p>
            <a:pPr>
              <a:lnSpc>
                <a:spcPts val="2400"/>
              </a:lnSpc>
            </a:pPr>
            <a:br>
              <a:rPr lang="en-US" dirty="0"/>
            </a:br>
            <a:r>
              <a:rPr lang="en-US" dirty="0"/>
              <a:t>You can’t be generic. You’ve got to get to the heart of the matter - for something that matters to your audience.</a:t>
            </a:r>
          </a:p>
          <a:p>
            <a:pPr>
              <a:lnSpc>
                <a:spcPts val="2400"/>
              </a:lnSpc>
            </a:pPr>
            <a:br>
              <a:rPr lang="en-US" dirty="0"/>
            </a:br>
            <a:endParaRPr lang="en-US" dirty="0"/>
          </a:p>
        </p:txBody>
      </p:sp>
      <p:pic>
        <p:nvPicPr>
          <p:cNvPr id="6" name="Picture 5"/>
          <p:cNvPicPr>
            <a:picLocks noChangeAspect="1"/>
          </p:cNvPicPr>
          <p:nvPr/>
        </p:nvPicPr>
        <p:blipFill>
          <a:blip r:embed="rId2"/>
          <a:stretch>
            <a:fillRect/>
          </a:stretch>
        </p:blipFill>
        <p:spPr>
          <a:xfrm>
            <a:off x="0" y="4164239"/>
            <a:ext cx="2008909" cy="2014021"/>
          </a:xfrm>
          <a:prstGeom prst="rect">
            <a:avLst/>
          </a:prstGeom>
        </p:spPr>
      </p:pic>
    </p:spTree>
    <p:extLst>
      <p:ext uri="{BB962C8B-B14F-4D97-AF65-F5344CB8AC3E}">
        <p14:creationId xmlns:p14="http://schemas.microsoft.com/office/powerpoint/2010/main" val="39900814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GET TO KNOW YOUR IDEAL BUYER</a:t>
            </a:r>
            <a:endParaRPr lang="en-US" b="1" dirty="0"/>
          </a:p>
        </p:txBody>
      </p:sp>
      <p:sp>
        <p:nvSpPr>
          <p:cNvPr id="3" name="Text Placeholder 2"/>
          <p:cNvSpPr>
            <a:spLocks noGrp="1"/>
          </p:cNvSpPr>
          <p:nvPr>
            <p:ph type="body" sz="quarter" idx="11"/>
          </p:nvPr>
        </p:nvSpPr>
        <p:spPr>
          <a:xfrm>
            <a:off x="685800" y="1795155"/>
            <a:ext cx="3657600" cy="3924157"/>
          </a:xfrm>
        </p:spPr>
        <p:txBody>
          <a:bodyPr>
            <a:normAutofit/>
          </a:bodyPr>
          <a:lstStyle/>
          <a:p>
            <a:pPr>
              <a:lnSpc>
                <a:spcPts val="2400"/>
              </a:lnSpc>
            </a:pPr>
            <a:r>
              <a:rPr lang="en-US" dirty="0"/>
              <a:t>Forget about what you want (another sale). Instead, create a personalized experience based on what your potential customer wants. </a:t>
            </a:r>
          </a:p>
          <a:p>
            <a:pPr>
              <a:lnSpc>
                <a:spcPts val="2400"/>
              </a:lnSpc>
            </a:pPr>
            <a:br>
              <a:rPr lang="en-US" dirty="0"/>
            </a:br>
            <a:r>
              <a:rPr lang="en-US" dirty="0"/>
              <a:t>Everyone has a unique agenda, interests and obstacles. </a:t>
            </a:r>
          </a:p>
          <a:p>
            <a:pPr>
              <a:lnSpc>
                <a:spcPts val="2400"/>
              </a:lnSpc>
            </a:pPr>
            <a:endParaRPr lang="en-US" dirty="0"/>
          </a:p>
          <a:p>
            <a:pPr>
              <a:lnSpc>
                <a:spcPts val="2400"/>
              </a:lnSpc>
            </a:pPr>
            <a:r>
              <a:rPr lang="en-US" dirty="0"/>
              <a:t>So what’s on the mind of your potential buyer? To find out, you have to commit.</a:t>
            </a:r>
            <a:br>
              <a:rPr lang="en-US" dirty="0"/>
            </a:br>
            <a:endParaRPr lang="en-US" dirty="0"/>
          </a:p>
        </p:txBody>
      </p:sp>
      <p:sp>
        <p:nvSpPr>
          <p:cNvPr id="4" name="Text Placeholder 3"/>
          <p:cNvSpPr>
            <a:spLocks noGrp="1"/>
          </p:cNvSpPr>
          <p:nvPr>
            <p:ph type="body" sz="quarter" idx="12"/>
          </p:nvPr>
        </p:nvSpPr>
        <p:spPr/>
        <p:txBody>
          <a:bodyPr/>
          <a:lstStyle/>
          <a:p>
            <a:pPr>
              <a:lnSpc>
                <a:spcPts val="2400"/>
              </a:lnSpc>
            </a:pPr>
            <a:r>
              <a:rPr lang="en-US" dirty="0"/>
              <a:t>Your target market may be hundreds, thousands, or millions of people. You could try to please them all - but with watered-down, generic marketing tactics, you’ll never get personal enough to win over anyone.</a:t>
            </a:r>
          </a:p>
          <a:p>
            <a:pPr>
              <a:lnSpc>
                <a:spcPts val="2400"/>
              </a:lnSpc>
            </a:pPr>
            <a:endParaRPr lang="en-US" dirty="0"/>
          </a:p>
          <a:p>
            <a:pPr>
              <a:lnSpc>
                <a:spcPts val="2400"/>
              </a:lnSpc>
            </a:pPr>
            <a:r>
              <a:rPr lang="en-US" dirty="0"/>
              <a:t>To become the champion of your customers you have to champion them. This means going all in to attract one specific type of buyer.</a:t>
            </a:r>
          </a:p>
          <a:p>
            <a:pPr>
              <a:lnSpc>
                <a:spcPts val="2400"/>
              </a:lnSpc>
            </a:pPr>
            <a:endParaRPr lang="en-US" dirty="0"/>
          </a:p>
        </p:txBody>
      </p:sp>
    </p:spTree>
    <p:extLst>
      <p:ext uri="{BB962C8B-B14F-4D97-AF65-F5344CB8AC3E}">
        <p14:creationId xmlns:p14="http://schemas.microsoft.com/office/powerpoint/2010/main" val="20491699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GET TO KNOW YOUR IDEAL BUYER</a:t>
            </a:r>
            <a:endParaRPr lang="en-US" b="1" dirty="0"/>
          </a:p>
        </p:txBody>
      </p:sp>
      <p:sp>
        <p:nvSpPr>
          <p:cNvPr id="3" name="Text Placeholder 2"/>
          <p:cNvSpPr>
            <a:spLocks noGrp="1"/>
          </p:cNvSpPr>
          <p:nvPr>
            <p:ph type="body" sz="quarter" idx="11"/>
          </p:nvPr>
        </p:nvSpPr>
        <p:spPr/>
        <p:txBody>
          <a:bodyPr>
            <a:normAutofit fontScale="77500" lnSpcReduction="20000"/>
          </a:bodyPr>
          <a:lstStyle/>
          <a:p>
            <a:pPr>
              <a:lnSpc>
                <a:spcPts val="2400"/>
              </a:lnSpc>
            </a:pPr>
            <a:r>
              <a:rPr lang="en-US" sz="2400" dirty="0">
                <a:latin typeface="Brandon Grotesque Black" panose="020B0A03020203060202" pitchFamily="34" charset="0"/>
              </a:rPr>
              <a:t>BUYER PERSONAS</a:t>
            </a:r>
          </a:p>
          <a:p>
            <a:pPr>
              <a:lnSpc>
                <a:spcPts val="2400"/>
              </a:lnSpc>
            </a:pPr>
            <a:r>
              <a:rPr lang="en-US" sz="2300" dirty="0"/>
              <a:t>If you want to provide a personal sales and marketing experience, you have to do it with a person in mind.</a:t>
            </a:r>
          </a:p>
          <a:p>
            <a:pPr>
              <a:lnSpc>
                <a:spcPts val="2400"/>
              </a:lnSpc>
            </a:pPr>
            <a:br>
              <a:rPr lang="en-US" sz="2300" dirty="0"/>
            </a:br>
            <a:r>
              <a:rPr lang="en-US" sz="2300" dirty="0"/>
              <a:t>That’s where buyer personas come in. A buyer persona is an archetype of the type of customer you want to attract. It helps you uncover why and how your customers make a purchasing decision.</a:t>
            </a:r>
          </a:p>
        </p:txBody>
      </p:sp>
      <p:sp>
        <p:nvSpPr>
          <p:cNvPr id="4" name="Text Placeholder 3"/>
          <p:cNvSpPr>
            <a:spLocks noGrp="1"/>
          </p:cNvSpPr>
          <p:nvPr>
            <p:ph type="body" sz="quarter" idx="12"/>
          </p:nvPr>
        </p:nvSpPr>
        <p:spPr/>
        <p:txBody>
          <a:bodyPr>
            <a:normAutofit/>
          </a:bodyPr>
          <a:lstStyle/>
          <a:p>
            <a:pPr>
              <a:lnSpc>
                <a:spcPts val="2400"/>
              </a:lnSpc>
            </a:pPr>
            <a:r>
              <a:rPr lang="en-US" sz="1800" dirty="0"/>
              <a:t>For instance, say you’re in the wellness industry and own a CrossFit gym. </a:t>
            </a:r>
          </a:p>
          <a:p>
            <a:pPr>
              <a:lnSpc>
                <a:spcPts val="2400"/>
              </a:lnSpc>
            </a:pPr>
            <a:endParaRPr lang="en-US" sz="1800" dirty="0"/>
          </a:p>
          <a:p>
            <a:pPr>
              <a:lnSpc>
                <a:spcPts val="2400"/>
              </a:lnSpc>
            </a:pPr>
            <a:r>
              <a:rPr lang="en-US" sz="1800" dirty="0"/>
              <a:t>You have several types of customers to start with:</a:t>
            </a:r>
          </a:p>
          <a:p>
            <a:pPr>
              <a:lnSpc>
                <a:spcPts val="2400"/>
              </a:lnSpc>
            </a:pPr>
            <a:endParaRPr lang="en-US" sz="1800" dirty="0"/>
          </a:p>
          <a:p>
            <a:pPr>
              <a:lnSpc>
                <a:spcPts val="2400"/>
              </a:lnSpc>
            </a:pPr>
            <a:r>
              <a:rPr lang="en-US" sz="1800" dirty="0"/>
              <a:t>Pro athletes, weekend warriors and people in the midst of their weight loss transformation.</a:t>
            </a:r>
          </a:p>
          <a:p>
            <a:pPr>
              <a:lnSpc>
                <a:spcPts val="2400"/>
              </a:lnSpc>
            </a:pPr>
            <a:endParaRPr lang="en-US" dirty="0"/>
          </a:p>
        </p:txBody>
      </p:sp>
    </p:spTree>
    <p:extLst>
      <p:ext uri="{BB962C8B-B14F-4D97-AF65-F5344CB8AC3E}">
        <p14:creationId xmlns:p14="http://schemas.microsoft.com/office/powerpoint/2010/main" val="37516861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GET TO KNOW YOUR IDEAL BUYER</a:t>
            </a:r>
            <a:endParaRPr lang="en-US" b="1" dirty="0"/>
          </a:p>
        </p:txBody>
      </p:sp>
      <p:sp>
        <p:nvSpPr>
          <p:cNvPr id="3" name="Text Placeholder 2"/>
          <p:cNvSpPr>
            <a:spLocks noGrp="1"/>
          </p:cNvSpPr>
          <p:nvPr>
            <p:ph type="body" sz="quarter" idx="11"/>
          </p:nvPr>
        </p:nvSpPr>
        <p:spPr/>
        <p:txBody>
          <a:bodyPr>
            <a:normAutofit/>
          </a:bodyPr>
          <a:lstStyle/>
          <a:p>
            <a:pPr>
              <a:lnSpc>
                <a:spcPts val="2400"/>
              </a:lnSpc>
            </a:pPr>
            <a:r>
              <a:rPr lang="en-US" sz="1900" dirty="0"/>
              <a:t>They all have different agendas and different goals. At the same time, another CrossFit gym has popped up on the other side of town.</a:t>
            </a:r>
          </a:p>
          <a:p>
            <a:pPr>
              <a:lnSpc>
                <a:spcPts val="2400"/>
              </a:lnSpc>
            </a:pPr>
            <a:br>
              <a:rPr lang="en-US" sz="1900" dirty="0"/>
            </a:br>
            <a:r>
              <a:rPr lang="en-US" sz="1900" dirty="0"/>
              <a:t>How do you attract more new clients to keep your classes full? How do you keep your loyal customers coming back when competition is at your heels?</a:t>
            </a:r>
          </a:p>
          <a:p>
            <a:pPr>
              <a:lnSpc>
                <a:spcPts val="2400"/>
              </a:lnSpc>
            </a:pPr>
            <a:endParaRPr lang="en-US" sz="2400" dirty="0">
              <a:latin typeface="+mj-lt"/>
            </a:endParaRPr>
          </a:p>
        </p:txBody>
      </p:sp>
      <p:sp>
        <p:nvSpPr>
          <p:cNvPr id="4" name="Text Placeholder 3"/>
          <p:cNvSpPr>
            <a:spLocks noGrp="1"/>
          </p:cNvSpPr>
          <p:nvPr>
            <p:ph type="body" sz="quarter" idx="12"/>
          </p:nvPr>
        </p:nvSpPr>
        <p:spPr/>
        <p:txBody>
          <a:bodyPr/>
          <a:lstStyle/>
          <a:p>
            <a:pPr lvl="0">
              <a:lnSpc>
                <a:spcPts val="2400"/>
              </a:lnSpc>
            </a:pPr>
            <a:r>
              <a:rPr lang="en-US" sz="1800" dirty="0">
                <a:solidFill>
                  <a:srgbClr val="2C3130"/>
                </a:solidFill>
              </a:rPr>
              <a:t>You do it by going all-in on one buyer persona.</a:t>
            </a:r>
          </a:p>
          <a:p>
            <a:pPr lvl="0">
              <a:lnSpc>
                <a:spcPts val="2400"/>
              </a:lnSpc>
            </a:pPr>
            <a:br>
              <a:rPr lang="en-US" sz="1800" dirty="0">
                <a:solidFill>
                  <a:srgbClr val="2C3130"/>
                </a:solidFill>
              </a:rPr>
            </a:br>
            <a:r>
              <a:rPr lang="en-US" sz="1800" dirty="0">
                <a:solidFill>
                  <a:srgbClr val="2C3130"/>
                </a:solidFill>
              </a:rPr>
              <a:t>After doing a bit of customer analysis and seeing where your business’s strengths really shine, you decide to put your stake in the ground. </a:t>
            </a:r>
          </a:p>
          <a:p>
            <a:pPr lvl="0">
              <a:lnSpc>
                <a:spcPts val="2400"/>
              </a:lnSpc>
            </a:pPr>
            <a:endParaRPr lang="en-US" sz="1800" dirty="0">
              <a:solidFill>
                <a:srgbClr val="2C3130"/>
              </a:solidFill>
            </a:endParaRPr>
          </a:p>
          <a:p>
            <a:pPr>
              <a:lnSpc>
                <a:spcPts val="2400"/>
              </a:lnSpc>
            </a:pPr>
            <a:r>
              <a:rPr lang="en-US" sz="1800" dirty="0">
                <a:latin typeface="Brandon Grotesque Medium" panose="020B0603020203060202" pitchFamily="34" charset="0"/>
              </a:rPr>
              <a:t>You decide to attract more customers like Charlie.</a:t>
            </a:r>
          </a:p>
          <a:p>
            <a:pPr lvl="0">
              <a:lnSpc>
                <a:spcPts val="2400"/>
              </a:lnSpc>
            </a:pPr>
            <a:endParaRPr lang="en-US" dirty="0">
              <a:solidFill>
                <a:srgbClr val="2C3130"/>
              </a:solidFill>
            </a:endParaRPr>
          </a:p>
        </p:txBody>
      </p:sp>
    </p:spTree>
    <p:extLst>
      <p:ext uri="{BB962C8B-B14F-4D97-AF65-F5344CB8AC3E}">
        <p14:creationId xmlns:p14="http://schemas.microsoft.com/office/powerpoint/2010/main" val="19673127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3887149" y="4650054"/>
            <a:ext cx="1357711" cy="1518748"/>
          </a:xfrm>
          <a:prstGeom prst="rect">
            <a:avLst/>
          </a:prstGeom>
        </p:spPr>
      </p:pic>
      <p:sp>
        <p:nvSpPr>
          <p:cNvPr id="2" name="Text Placeholder 1"/>
          <p:cNvSpPr>
            <a:spLocks noGrp="1"/>
          </p:cNvSpPr>
          <p:nvPr>
            <p:ph type="body" sz="quarter" idx="10"/>
          </p:nvPr>
        </p:nvSpPr>
        <p:spPr/>
        <p:txBody>
          <a:bodyPr/>
          <a:lstStyle/>
          <a:p>
            <a:pPr>
              <a:lnSpc>
                <a:spcPts val="2400"/>
              </a:lnSpc>
            </a:pPr>
            <a:r>
              <a:rPr lang="en-US" dirty="0"/>
              <a:t>GET TO KNOW YOUR IDEAL BUYER</a:t>
            </a:r>
            <a:endParaRPr lang="en-US" b="1" dirty="0"/>
          </a:p>
        </p:txBody>
      </p:sp>
      <p:sp>
        <p:nvSpPr>
          <p:cNvPr id="3" name="Text Placeholder 2"/>
          <p:cNvSpPr>
            <a:spLocks noGrp="1"/>
          </p:cNvSpPr>
          <p:nvPr>
            <p:ph type="body" sz="quarter" idx="11"/>
          </p:nvPr>
        </p:nvSpPr>
        <p:spPr/>
        <p:txBody>
          <a:bodyPr>
            <a:normAutofit/>
          </a:bodyPr>
          <a:lstStyle/>
          <a:p>
            <a:pPr>
              <a:lnSpc>
                <a:spcPts val="2400"/>
              </a:lnSpc>
            </a:pPr>
            <a:r>
              <a:rPr lang="en-US" dirty="0"/>
              <a:t>Charlie is a great customer because customers like Charlie tend to stay with your gym longer, boosting their customer lifetime value. </a:t>
            </a:r>
          </a:p>
          <a:p>
            <a:pPr>
              <a:lnSpc>
                <a:spcPts val="2400"/>
              </a:lnSpc>
            </a:pPr>
            <a:endParaRPr lang="en-US" dirty="0"/>
          </a:p>
          <a:p>
            <a:pPr>
              <a:lnSpc>
                <a:spcPts val="2400"/>
              </a:lnSpc>
            </a:pPr>
            <a:r>
              <a:rPr lang="en-US" dirty="0"/>
              <a:t>Unlike your pro athlete clients, Charlie doesn’t push for equipment and specialized training that’s outside of your scope. </a:t>
            </a:r>
          </a:p>
        </p:txBody>
      </p:sp>
      <p:sp>
        <p:nvSpPr>
          <p:cNvPr id="4" name="Text Placeholder 3"/>
          <p:cNvSpPr>
            <a:spLocks noGrp="1"/>
          </p:cNvSpPr>
          <p:nvPr>
            <p:ph type="body" sz="quarter" idx="12"/>
          </p:nvPr>
        </p:nvSpPr>
        <p:spPr/>
        <p:txBody>
          <a:bodyPr/>
          <a:lstStyle/>
          <a:p>
            <a:pPr>
              <a:lnSpc>
                <a:spcPts val="2400"/>
              </a:lnSpc>
            </a:pPr>
            <a:r>
              <a:rPr lang="en-US" dirty="0"/>
              <a:t>And unlike your weight loss focused clients, Charlie doesn’t need health and nutrition services that are outside of your expertise.</a:t>
            </a:r>
          </a:p>
          <a:p>
            <a:pPr>
              <a:lnSpc>
                <a:spcPts val="2400"/>
              </a:lnSpc>
            </a:pPr>
            <a:endParaRPr lang="en-US" dirty="0"/>
          </a:p>
          <a:p>
            <a:pPr>
              <a:lnSpc>
                <a:spcPts val="2400"/>
              </a:lnSpc>
            </a:pPr>
            <a:r>
              <a:rPr lang="en-US" dirty="0"/>
              <a:t>Charlie is an awesome, steady client that brings in lots of revenue for your business. You’d love more customers just like Charlie.</a:t>
            </a:r>
          </a:p>
          <a:p>
            <a:pPr>
              <a:lnSpc>
                <a:spcPts val="2400"/>
              </a:lnSpc>
            </a:pPr>
            <a:br>
              <a:rPr lang="en-US" dirty="0"/>
            </a:br>
            <a:endParaRPr lang="en-US" dirty="0"/>
          </a:p>
        </p:txBody>
      </p:sp>
    </p:spTree>
    <p:extLst>
      <p:ext uri="{BB962C8B-B14F-4D97-AF65-F5344CB8AC3E}">
        <p14:creationId xmlns:p14="http://schemas.microsoft.com/office/powerpoint/2010/main" val="35856308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GET TO KNOW YOUR IDEAL BUYER</a:t>
            </a:r>
            <a:endParaRPr lang="en-US" b="1" dirty="0"/>
          </a:p>
        </p:txBody>
      </p:sp>
      <p:sp>
        <p:nvSpPr>
          <p:cNvPr id="5" name="Text Placeholder 8"/>
          <p:cNvSpPr txBox="1">
            <a:spLocks/>
          </p:cNvSpPr>
          <p:nvPr/>
        </p:nvSpPr>
        <p:spPr>
          <a:xfrm>
            <a:off x="2036618" y="1463895"/>
            <a:ext cx="6704542" cy="465668"/>
          </a:xfrm>
          <a:prstGeom prst="rect">
            <a:avLst/>
          </a:prstGeom>
          <a:solidFill>
            <a:schemeClr val="accent3"/>
          </a:solidFill>
        </p:spPr>
        <p:txBody>
          <a:bodyPr anchor="ctr">
            <a:normAutofit/>
          </a:bodyPr>
          <a:lstStyle>
            <a:lvl1pPr marL="0" indent="0" algn="l" defTabSz="914377" rtl="0" eaLnBrk="1" latinLnBrk="0" hangingPunct="1">
              <a:lnSpc>
                <a:spcPct val="90000"/>
              </a:lnSpc>
              <a:spcBef>
                <a:spcPts val="1000"/>
              </a:spcBef>
              <a:buFont typeface="Arial" panose="020B0604020202020204" pitchFamily="34" charset="0"/>
              <a:buNone/>
              <a:defRPr sz="1800" kern="1200" baseline="0">
                <a:solidFill>
                  <a:schemeClr val="bg1"/>
                </a:solidFill>
                <a:latin typeface="+mj-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latin typeface="Proxima Nova" panose="02000506030000020004" pitchFamily="50" charset="0"/>
              </a:rPr>
              <a:t>Charlie</a:t>
            </a:r>
          </a:p>
        </p:txBody>
      </p:sp>
      <p:sp>
        <p:nvSpPr>
          <p:cNvPr id="7" name="TextBox 6"/>
          <p:cNvSpPr txBox="1"/>
          <p:nvPr/>
        </p:nvSpPr>
        <p:spPr>
          <a:xfrm>
            <a:off x="2646218" y="2569176"/>
            <a:ext cx="6094943" cy="341632"/>
          </a:xfrm>
          <a:prstGeom prst="rect">
            <a:avLst/>
          </a:prstGeom>
          <a:solidFill>
            <a:schemeClr val="accent3"/>
          </a:solidFill>
        </p:spPr>
        <p:txBody>
          <a:bodyPr wrap="square" rtlCol="0">
            <a:spAutoFit/>
          </a:bodyPr>
          <a:lstStyle/>
          <a:p>
            <a:pPr defTabSz="914377">
              <a:lnSpc>
                <a:spcPct val="90000"/>
              </a:lnSpc>
              <a:spcBef>
                <a:spcPts val="1000"/>
              </a:spcBef>
            </a:pPr>
            <a:r>
              <a:rPr lang="en-US" dirty="0">
                <a:solidFill>
                  <a:schemeClr val="bg1"/>
                </a:solidFill>
                <a:latin typeface="Proxima Nova" panose="02000506030000020004" pitchFamily="50" charset="0"/>
              </a:rPr>
              <a:t>Description</a:t>
            </a:r>
          </a:p>
        </p:txBody>
      </p:sp>
      <p:sp>
        <p:nvSpPr>
          <p:cNvPr id="9" name="Text Placeholder 19"/>
          <p:cNvSpPr txBox="1">
            <a:spLocks/>
          </p:cNvSpPr>
          <p:nvPr/>
        </p:nvSpPr>
        <p:spPr>
          <a:xfrm>
            <a:off x="2646219" y="2938535"/>
            <a:ext cx="6094942" cy="1454152"/>
          </a:xfrm>
          <a:prstGeom prst="rect">
            <a:avLst/>
          </a:prstGeom>
        </p:spPr>
        <p:txBody>
          <a:bodyPr>
            <a:normAutofit/>
          </a:bodyPr>
          <a:lstStyle>
            <a:lvl1pPr marL="0" indent="0" algn="l" defTabSz="914377" rtl="0" eaLnBrk="1" latinLnBrk="0" hangingPunct="1">
              <a:lnSpc>
                <a:spcPct val="90000"/>
              </a:lnSpc>
              <a:spcBef>
                <a:spcPts val="1000"/>
              </a:spcBef>
              <a:buFont typeface="Arial" panose="020B0604020202020204" pitchFamily="34" charset="0"/>
              <a:buNone/>
              <a:defRPr sz="1400" kern="1200" baseline="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700" dirty="0">
                <a:latin typeface="Brandon Grotesque Light" panose="020B0303020203060202" pitchFamily="34" charset="0"/>
              </a:rPr>
              <a:t>Charlie is a Baby Boomer who’s never going to be satisfied with retiring to the couch. </a:t>
            </a:r>
          </a:p>
          <a:p>
            <a:br>
              <a:rPr lang="en-US" sz="1600" dirty="0"/>
            </a:br>
            <a:endParaRPr lang="en-US" sz="1600" dirty="0"/>
          </a:p>
        </p:txBody>
      </p:sp>
      <p:sp>
        <p:nvSpPr>
          <p:cNvPr id="10" name="TextBox 9"/>
          <p:cNvSpPr txBox="1"/>
          <p:nvPr/>
        </p:nvSpPr>
        <p:spPr>
          <a:xfrm>
            <a:off x="326881" y="3797052"/>
            <a:ext cx="3987270" cy="369332"/>
          </a:xfrm>
          <a:prstGeom prst="rect">
            <a:avLst/>
          </a:prstGeom>
          <a:solidFill>
            <a:schemeClr val="accent3"/>
          </a:solidFill>
        </p:spPr>
        <p:txBody>
          <a:bodyPr wrap="square" rtlCol="0">
            <a:spAutoFit/>
          </a:bodyPr>
          <a:lstStyle/>
          <a:p>
            <a:r>
              <a:rPr lang="en-US" dirty="0">
                <a:solidFill>
                  <a:schemeClr val="bg1"/>
                </a:solidFill>
                <a:latin typeface="Proxima Nova" panose="02000506030000020004" pitchFamily="50" charset="0"/>
              </a:rPr>
              <a:t>Goals</a:t>
            </a:r>
          </a:p>
        </p:txBody>
      </p:sp>
      <p:sp>
        <p:nvSpPr>
          <p:cNvPr id="11" name="Text Placeholder 19"/>
          <p:cNvSpPr txBox="1">
            <a:spLocks/>
          </p:cNvSpPr>
          <p:nvPr/>
        </p:nvSpPr>
        <p:spPr>
          <a:xfrm>
            <a:off x="326881" y="4215679"/>
            <a:ext cx="3987800" cy="1787416"/>
          </a:xfrm>
          <a:prstGeom prst="rect">
            <a:avLst/>
          </a:prstGeom>
        </p:spPr>
        <p:txBody>
          <a:bodyPr>
            <a:normAutofit/>
          </a:bodyPr>
          <a:lstStyle>
            <a:lvl1pPr marL="0" indent="0" algn="l" defTabSz="914377" rtl="0" eaLnBrk="1" latinLnBrk="0" hangingPunct="1">
              <a:lnSpc>
                <a:spcPct val="90000"/>
              </a:lnSpc>
              <a:spcBef>
                <a:spcPts val="1000"/>
              </a:spcBef>
              <a:buFont typeface="Arial" panose="020B0604020202020204" pitchFamily="34" charset="0"/>
              <a:buNone/>
              <a:defRPr sz="1400" kern="1200" baseline="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700" dirty="0">
                <a:latin typeface="Brandon Grotesque Light" panose="020B0303020203060202" pitchFamily="34" charset="0"/>
              </a:rPr>
              <a:t>Travel and stay active. Charlie takes a trip to go climbing with his buddies every year. He and his wife are avid bikers. Now that the kids are gone, they look forward to big excursions. This year, they plan to travel to South America’s tropical rain forest.</a:t>
            </a:r>
          </a:p>
        </p:txBody>
      </p:sp>
      <p:sp>
        <p:nvSpPr>
          <p:cNvPr id="12" name="TextBox 11"/>
          <p:cNvSpPr txBox="1"/>
          <p:nvPr/>
        </p:nvSpPr>
        <p:spPr>
          <a:xfrm>
            <a:off x="4753889" y="3797052"/>
            <a:ext cx="3987270" cy="369332"/>
          </a:xfrm>
          <a:prstGeom prst="rect">
            <a:avLst/>
          </a:prstGeom>
          <a:solidFill>
            <a:schemeClr val="accent3"/>
          </a:solidFill>
        </p:spPr>
        <p:txBody>
          <a:bodyPr wrap="square" rtlCol="0">
            <a:spAutoFit/>
          </a:bodyPr>
          <a:lstStyle/>
          <a:p>
            <a:r>
              <a:rPr lang="en-US" dirty="0">
                <a:solidFill>
                  <a:schemeClr val="bg1"/>
                </a:solidFill>
                <a:latin typeface="Proxima Nova" panose="02000506030000020004" pitchFamily="50" charset="0"/>
              </a:rPr>
              <a:t>Obstacles</a:t>
            </a:r>
          </a:p>
        </p:txBody>
      </p:sp>
      <p:sp>
        <p:nvSpPr>
          <p:cNvPr id="13" name="Text Placeholder 19"/>
          <p:cNvSpPr txBox="1">
            <a:spLocks/>
          </p:cNvSpPr>
          <p:nvPr/>
        </p:nvSpPr>
        <p:spPr>
          <a:xfrm>
            <a:off x="4760241" y="4184874"/>
            <a:ext cx="3987271" cy="1885924"/>
          </a:xfrm>
          <a:prstGeom prst="rect">
            <a:avLst/>
          </a:prstGeom>
        </p:spPr>
        <p:txBody>
          <a:bodyPr>
            <a:noAutofit/>
          </a:bodyPr>
          <a:lstStyle>
            <a:lvl1pPr marL="0" indent="0" algn="l" defTabSz="914377" rtl="0" eaLnBrk="1" latinLnBrk="0" hangingPunct="1">
              <a:lnSpc>
                <a:spcPct val="90000"/>
              </a:lnSpc>
              <a:spcBef>
                <a:spcPts val="1000"/>
              </a:spcBef>
              <a:buFont typeface="Arial" panose="020B0604020202020204" pitchFamily="34" charset="0"/>
              <a:buNone/>
              <a:defRPr sz="1400" kern="1200" baseline="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700" dirty="0">
                <a:latin typeface="Brandon Grotesque Light" panose="020B0303020203060202" pitchFamily="34" charset="0"/>
              </a:rPr>
              <a:t>He doesn’t like to admit it, but he isn’t as young as he used to be. Being active all his life has been great for his health, but has been hard on his body at times. His knees are a trouble spot. A hip or knee replacement isn’t far off in the future.</a:t>
            </a:r>
          </a:p>
          <a:p>
            <a:br>
              <a:rPr lang="en-US" sz="1700" dirty="0">
                <a:latin typeface="Brandon Grotesque Light" panose="020B0303020203060202" pitchFamily="34" charset="0"/>
              </a:rPr>
            </a:br>
            <a:endParaRPr lang="en-US" sz="1700" dirty="0">
              <a:latin typeface="Brandon Grotesque Light" panose="020B0303020203060202" pitchFamily="34" charset="0"/>
            </a:endParaRPr>
          </a:p>
        </p:txBody>
      </p:sp>
      <p:sp>
        <p:nvSpPr>
          <p:cNvPr id="14" name="TextBox 13"/>
          <p:cNvSpPr txBox="1"/>
          <p:nvPr/>
        </p:nvSpPr>
        <p:spPr>
          <a:xfrm>
            <a:off x="326882" y="2569176"/>
            <a:ext cx="1873777" cy="341632"/>
          </a:xfrm>
          <a:prstGeom prst="rect">
            <a:avLst/>
          </a:prstGeom>
          <a:solidFill>
            <a:schemeClr val="accent3"/>
          </a:solidFill>
        </p:spPr>
        <p:txBody>
          <a:bodyPr wrap="square" rtlCol="0">
            <a:spAutoFit/>
          </a:bodyPr>
          <a:lstStyle/>
          <a:p>
            <a:pPr algn="ctr" defTabSz="914377">
              <a:lnSpc>
                <a:spcPct val="90000"/>
              </a:lnSpc>
              <a:spcBef>
                <a:spcPts val="1000"/>
              </a:spcBef>
            </a:pPr>
            <a:r>
              <a:rPr lang="en-US" dirty="0">
                <a:solidFill>
                  <a:schemeClr val="bg1"/>
                </a:solidFill>
                <a:latin typeface="Proxima Nova" panose="02000506030000020004" pitchFamily="50" charset="0"/>
              </a:rPr>
              <a:t>Age</a:t>
            </a:r>
          </a:p>
        </p:txBody>
      </p:sp>
      <p:sp>
        <p:nvSpPr>
          <p:cNvPr id="15" name="Text Placeholder 19"/>
          <p:cNvSpPr txBox="1">
            <a:spLocks/>
          </p:cNvSpPr>
          <p:nvPr/>
        </p:nvSpPr>
        <p:spPr>
          <a:xfrm>
            <a:off x="326881" y="2938535"/>
            <a:ext cx="1873778" cy="326509"/>
          </a:xfrm>
          <a:prstGeom prst="rect">
            <a:avLst/>
          </a:prstGeom>
        </p:spPr>
        <p:txBody>
          <a:bodyPr>
            <a:normAutofit lnSpcReduction="10000"/>
          </a:bodyPr>
          <a:lstStyle>
            <a:lvl1pPr marL="0" indent="0" algn="ctr" defTabSz="914377" rtl="0" eaLnBrk="1" latinLnBrk="0" hangingPunct="1">
              <a:lnSpc>
                <a:spcPct val="90000"/>
              </a:lnSpc>
              <a:spcBef>
                <a:spcPts val="1000"/>
              </a:spcBef>
              <a:buFont typeface="Arial" panose="020B0604020202020204" pitchFamily="34" charset="0"/>
              <a:buNone/>
              <a:defRPr sz="1400" kern="1200" baseline="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700" dirty="0">
                <a:latin typeface="Brandon Grotesque Light" panose="020B0303020203060202" pitchFamily="34" charset="0"/>
              </a:rPr>
              <a:t>62</a:t>
            </a:r>
          </a:p>
        </p:txBody>
      </p:sp>
      <p:pic>
        <p:nvPicPr>
          <p:cNvPr id="16" name="Picture 15"/>
          <p:cNvPicPr>
            <a:picLocks noChangeAspect="1"/>
          </p:cNvPicPr>
          <p:nvPr/>
        </p:nvPicPr>
        <p:blipFill>
          <a:blip r:embed="rId2"/>
          <a:stretch>
            <a:fillRect/>
          </a:stretch>
        </p:blipFill>
        <p:spPr>
          <a:xfrm>
            <a:off x="652818" y="1146426"/>
            <a:ext cx="1051292" cy="1175986"/>
          </a:xfrm>
          <a:prstGeom prst="rect">
            <a:avLst/>
          </a:prstGeom>
          <a:solidFill>
            <a:srgbClr val="FFFFFF">
              <a:shade val="85000"/>
            </a:srgbClr>
          </a:solidFill>
          <a:ln w="76200" cap="sq">
            <a:solidFill>
              <a:schemeClr val="tx2"/>
            </a:solidFill>
            <a:miter lim="800000"/>
          </a:ln>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2926858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37427" y="1843951"/>
            <a:ext cx="5486400" cy="2862322"/>
          </a:xfrm>
          <a:prstGeom prst="rect">
            <a:avLst/>
          </a:prstGeom>
          <a:noFill/>
        </p:spPr>
        <p:txBody>
          <a:bodyPr wrap="square" rtlCol="0">
            <a:spAutoFit/>
          </a:bodyPr>
          <a:lstStyle/>
          <a:p>
            <a:pPr>
              <a:lnSpc>
                <a:spcPts val="2400"/>
              </a:lnSpc>
            </a:pPr>
            <a:r>
              <a:rPr lang="en-US" sz="2000" dirty="0">
                <a:solidFill>
                  <a:schemeClr val="bg1"/>
                </a:solidFill>
                <a:latin typeface="Brandon Grotesque Light" panose="020B0303020203060202" pitchFamily="34" charset="0"/>
              </a:rPr>
              <a:t>As a small business owner, the center of your business operations and information revolves around you. </a:t>
            </a:r>
          </a:p>
          <a:p>
            <a:pPr>
              <a:lnSpc>
                <a:spcPts val="2400"/>
              </a:lnSpc>
            </a:pPr>
            <a:endParaRPr lang="en-US" sz="2000" dirty="0">
              <a:solidFill>
                <a:schemeClr val="bg1"/>
              </a:solidFill>
              <a:latin typeface="Brandon Grotesque Light" panose="020B0303020203060202" pitchFamily="34" charset="0"/>
            </a:endParaRPr>
          </a:p>
          <a:p>
            <a:pPr>
              <a:lnSpc>
                <a:spcPts val="2400"/>
              </a:lnSpc>
            </a:pPr>
            <a:r>
              <a:rPr lang="en-US" sz="2000" dirty="0">
                <a:solidFill>
                  <a:schemeClr val="bg1"/>
                </a:solidFill>
                <a:latin typeface="Brandon Grotesque Light" panose="020B0303020203060202" pitchFamily="34" charset="0"/>
              </a:rPr>
              <a:t>But what happens if you can’t be reached? </a:t>
            </a:r>
          </a:p>
          <a:p>
            <a:pPr>
              <a:lnSpc>
                <a:spcPts val="2400"/>
              </a:lnSpc>
            </a:pPr>
            <a:endParaRPr lang="en-US" sz="2000" dirty="0">
              <a:solidFill>
                <a:schemeClr val="bg1"/>
              </a:solidFill>
              <a:latin typeface="Brandon Grotesque Light" panose="020B0303020203060202" pitchFamily="34" charset="0"/>
            </a:endParaRPr>
          </a:p>
          <a:p>
            <a:pPr>
              <a:lnSpc>
                <a:spcPts val="2400"/>
              </a:lnSpc>
            </a:pPr>
            <a:r>
              <a:rPr lang="en-US" sz="2000" dirty="0">
                <a:solidFill>
                  <a:schemeClr val="bg1"/>
                </a:solidFill>
                <a:latin typeface="Brandon Grotesque Light" panose="020B0303020203060202" pitchFamily="34" charset="0"/>
              </a:rPr>
              <a:t>What happens if you want to take some time to work on big picture projects for your business? And, we know it’s a long shot, but what happens if you want to take a vacation? </a:t>
            </a:r>
          </a:p>
        </p:txBody>
      </p:sp>
    </p:spTree>
    <p:extLst>
      <p:ext uri="{BB962C8B-B14F-4D97-AF65-F5344CB8AC3E}">
        <p14:creationId xmlns:p14="http://schemas.microsoft.com/office/powerpoint/2010/main" val="20542896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GET TO KNOW YOUR IDEAL BUYER</a:t>
            </a:r>
            <a:endParaRPr lang="en-US" b="1" dirty="0"/>
          </a:p>
        </p:txBody>
      </p:sp>
      <p:sp>
        <p:nvSpPr>
          <p:cNvPr id="3" name="Text Placeholder 2"/>
          <p:cNvSpPr>
            <a:spLocks noGrp="1"/>
          </p:cNvSpPr>
          <p:nvPr>
            <p:ph type="body" sz="quarter" idx="11"/>
          </p:nvPr>
        </p:nvSpPr>
        <p:spPr/>
        <p:txBody>
          <a:bodyPr>
            <a:normAutofit/>
          </a:bodyPr>
          <a:lstStyle/>
          <a:p>
            <a:pPr>
              <a:lnSpc>
                <a:spcPts val="2400"/>
              </a:lnSpc>
            </a:pPr>
            <a:r>
              <a:rPr lang="en-US" sz="1700" dirty="0"/>
              <a:t>With your buyer persona, you have some awesome insights about your ideal customer.</a:t>
            </a:r>
          </a:p>
          <a:p>
            <a:pPr>
              <a:lnSpc>
                <a:spcPts val="2400"/>
              </a:lnSpc>
            </a:pPr>
            <a:endParaRPr lang="en-US" sz="1700" dirty="0"/>
          </a:p>
          <a:p>
            <a:pPr>
              <a:lnSpc>
                <a:spcPts val="2400"/>
              </a:lnSpc>
            </a:pPr>
            <a:r>
              <a:rPr lang="en-US" sz="1700" dirty="0"/>
              <a:t>Now you can get to work creating an awesome customer experience for Charlie:</a:t>
            </a:r>
          </a:p>
          <a:p>
            <a:pPr>
              <a:lnSpc>
                <a:spcPts val="2400"/>
              </a:lnSpc>
            </a:pPr>
            <a:br>
              <a:rPr lang="en-US" sz="1700" dirty="0"/>
            </a:br>
            <a:endParaRPr lang="en-US" sz="1700" dirty="0"/>
          </a:p>
        </p:txBody>
      </p:sp>
      <p:sp>
        <p:nvSpPr>
          <p:cNvPr id="4" name="Text Placeholder 3"/>
          <p:cNvSpPr>
            <a:spLocks noGrp="1"/>
          </p:cNvSpPr>
          <p:nvPr>
            <p:ph type="body" sz="quarter" idx="12"/>
          </p:nvPr>
        </p:nvSpPr>
        <p:spPr/>
        <p:txBody>
          <a:bodyPr>
            <a:normAutofit/>
          </a:bodyPr>
          <a:lstStyle/>
          <a:p>
            <a:pPr marL="342900" indent="-342900" fontAlgn="base">
              <a:lnSpc>
                <a:spcPts val="2400"/>
              </a:lnSpc>
              <a:buSzPct val="125000"/>
              <a:buFont typeface="Arial" panose="020B0604020202020204" pitchFamily="34" charset="0"/>
              <a:buChar char="•"/>
            </a:pPr>
            <a:r>
              <a:rPr lang="en-US" sz="1700" dirty="0"/>
              <a:t>You provide a modified WOD (workout of the day) to accommodate Charlie’s bad knees.</a:t>
            </a:r>
          </a:p>
          <a:p>
            <a:pPr marL="342900" indent="-342900" fontAlgn="base">
              <a:lnSpc>
                <a:spcPts val="2400"/>
              </a:lnSpc>
              <a:buSzPct val="125000"/>
              <a:buFont typeface="Arial" panose="020B0604020202020204" pitchFamily="34" charset="0"/>
              <a:buChar char="•"/>
            </a:pPr>
            <a:r>
              <a:rPr lang="en-US" sz="1700" dirty="0"/>
              <a:t>You team up with the physical therapist next door to offer help with new and recurring injuries.</a:t>
            </a:r>
          </a:p>
          <a:p>
            <a:pPr marL="342900" indent="-342900" fontAlgn="base">
              <a:lnSpc>
                <a:spcPts val="2400"/>
              </a:lnSpc>
              <a:buSzPct val="125000"/>
              <a:buFont typeface="Arial" panose="020B0604020202020204" pitchFamily="34" charset="0"/>
              <a:buChar char="•"/>
            </a:pPr>
            <a:r>
              <a:rPr lang="en-US" sz="1700" dirty="0"/>
              <a:t>You plan a yearly trip for gym members, merging Crossfit with Charlie’s desire to travel and explore.</a:t>
            </a:r>
          </a:p>
        </p:txBody>
      </p:sp>
    </p:spTree>
    <p:extLst>
      <p:ext uri="{BB962C8B-B14F-4D97-AF65-F5344CB8AC3E}">
        <p14:creationId xmlns:p14="http://schemas.microsoft.com/office/powerpoint/2010/main" val="31152152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GET TO KNOW YOUR IDEAL BUYER</a:t>
            </a:r>
            <a:endParaRPr lang="en-US" b="1" dirty="0"/>
          </a:p>
        </p:txBody>
      </p:sp>
      <p:sp>
        <p:nvSpPr>
          <p:cNvPr id="3" name="Text Placeholder 2"/>
          <p:cNvSpPr>
            <a:spLocks noGrp="1"/>
          </p:cNvSpPr>
          <p:nvPr>
            <p:ph type="body" sz="quarter" idx="11"/>
          </p:nvPr>
        </p:nvSpPr>
        <p:spPr/>
        <p:txBody>
          <a:bodyPr>
            <a:normAutofit/>
          </a:bodyPr>
          <a:lstStyle/>
          <a:p>
            <a:pPr>
              <a:lnSpc>
                <a:spcPts val="2400"/>
              </a:lnSpc>
            </a:pPr>
            <a:r>
              <a:rPr lang="en-US" sz="1700" dirty="0"/>
              <a:t>And now that you know exactly who you’re going to attract, you know how to help Charlie find you in the sales and marketing process:</a:t>
            </a:r>
          </a:p>
          <a:p>
            <a:pPr>
              <a:lnSpc>
                <a:spcPts val="2400"/>
              </a:lnSpc>
            </a:pPr>
            <a:endParaRPr lang="en-US" sz="1700" dirty="0"/>
          </a:p>
          <a:p>
            <a:pPr marL="342900" indent="-342900" fontAlgn="base">
              <a:lnSpc>
                <a:spcPts val="2400"/>
              </a:lnSpc>
              <a:buSzPct val="125000"/>
              <a:buFont typeface="Arial" panose="020B0604020202020204" pitchFamily="34" charset="0"/>
              <a:buChar char="•"/>
            </a:pPr>
            <a:r>
              <a:rPr lang="en-US" sz="1700" dirty="0"/>
              <a:t>You update your website to show </a:t>
            </a:r>
            <a:r>
              <a:rPr lang="en-US" sz="1700" dirty="0" err="1"/>
              <a:t>CrossFitters</a:t>
            </a:r>
            <a:r>
              <a:rPr lang="en-US" sz="1700" dirty="0"/>
              <a:t> who look like Charlie - not like pro athletes.</a:t>
            </a:r>
          </a:p>
          <a:p>
            <a:pPr marL="342900" indent="-342900" fontAlgn="base">
              <a:lnSpc>
                <a:spcPts val="2400"/>
              </a:lnSpc>
              <a:buSzPct val="125000"/>
              <a:buFont typeface="Arial" panose="020B0604020202020204" pitchFamily="34" charset="0"/>
              <a:buChar char="•"/>
            </a:pPr>
            <a:r>
              <a:rPr lang="en-US" sz="1700" dirty="0"/>
              <a:t>You partner with your local AARP chapter to offer a free intro class to members.</a:t>
            </a:r>
          </a:p>
          <a:p>
            <a:pPr marL="342900" indent="-342900" fontAlgn="base">
              <a:lnSpc>
                <a:spcPts val="2400"/>
              </a:lnSpc>
              <a:buSzPct val="125000"/>
              <a:buFont typeface="Arial" panose="020B0604020202020204" pitchFamily="34" charset="0"/>
              <a:buChar char="•"/>
            </a:pPr>
            <a:endParaRPr lang="en-US" sz="1700" dirty="0"/>
          </a:p>
        </p:txBody>
      </p:sp>
      <p:sp>
        <p:nvSpPr>
          <p:cNvPr id="4" name="Text Placeholder 3"/>
          <p:cNvSpPr>
            <a:spLocks noGrp="1"/>
          </p:cNvSpPr>
          <p:nvPr>
            <p:ph type="body" sz="quarter" idx="12"/>
          </p:nvPr>
        </p:nvSpPr>
        <p:spPr/>
        <p:txBody>
          <a:bodyPr>
            <a:normAutofit/>
          </a:bodyPr>
          <a:lstStyle/>
          <a:p>
            <a:pPr marL="342900" indent="-342900" fontAlgn="base">
              <a:lnSpc>
                <a:spcPts val="2400"/>
              </a:lnSpc>
              <a:buSzPct val="125000"/>
              <a:buFont typeface="Arial" panose="020B0604020202020204" pitchFamily="34" charset="0"/>
              <a:buChar char="•"/>
            </a:pPr>
            <a:r>
              <a:rPr lang="en-US" sz="1700" dirty="0"/>
              <a:t>You create a series of online training videos specifically for Charlie &amp; his unique obstacles.</a:t>
            </a:r>
          </a:p>
          <a:p>
            <a:pPr marL="342900" indent="-342900">
              <a:lnSpc>
                <a:spcPts val="2400"/>
              </a:lnSpc>
              <a:buSzPct val="125000"/>
              <a:buFont typeface="Arial" panose="020B0604020202020204" pitchFamily="34" charset="0"/>
              <a:buChar char="•"/>
            </a:pPr>
            <a:r>
              <a:rPr lang="en-US" sz="1700" dirty="0"/>
              <a:t>You offer a checklist for download on your website, “</a:t>
            </a:r>
            <a:r>
              <a:rPr lang="en-US" sz="1700" i="1" dirty="0"/>
              <a:t>Can I Really Do CrossFit? 20 Questions to Ask if You’re Over 50</a:t>
            </a:r>
            <a:r>
              <a:rPr lang="en-US" sz="1700" dirty="0"/>
              <a:t>.” </a:t>
            </a:r>
          </a:p>
        </p:txBody>
      </p:sp>
    </p:spTree>
    <p:extLst>
      <p:ext uri="{BB962C8B-B14F-4D97-AF65-F5344CB8AC3E}">
        <p14:creationId xmlns:p14="http://schemas.microsoft.com/office/powerpoint/2010/main" val="33247699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GET TO KNOW YOUR IDEAL BUYER</a:t>
            </a:r>
            <a:endParaRPr lang="en-US" b="1" dirty="0"/>
          </a:p>
        </p:txBody>
      </p:sp>
      <p:sp>
        <p:nvSpPr>
          <p:cNvPr id="3" name="Text Placeholder 2"/>
          <p:cNvSpPr>
            <a:spLocks noGrp="1"/>
          </p:cNvSpPr>
          <p:nvPr>
            <p:ph type="body" sz="quarter" idx="11"/>
          </p:nvPr>
        </p:nvSpPr>
        <p:spPr/>
        <p:txBody>
          <a:bodyPr>
            <a:normAutofit/>
          </a:bodyPr>
          <a:lstStyle/>
          <a:p>
            <a:pPr>
              <a:lnSpc>
                <a:spcPts val="2400"/>
              </a:lnSpc>
            </a:pPr>
            <a:r>
              <a:rPr lang="en-US" sz="1700" dirty="0">
                <a:latin typeface="Brandon Grotesque Medium" panose="020B0603020203060202" pitchFamily="34" charset="0"/>
              </a:rPr>
              <a:t>Buyer personas keep marketing on the right track.</a:t>
            </a:r>
          </a:p>
          <a:p>
            <a:pPr>
              <a:lnSpc>
                <a:spcPts val="2400"/>
              </a:lnSpc>
            </a:pPr>
            <a:endParaRPr lang="en-US" dirty="0"/>
          </a:p>
          <a:p>
            <a:pPr>
              <a:lnSpc>
                <a:spcPts val="2400"/>
              </a:lnSpc>
            </a:pPr>
            <a:r>
              <a:rPr lang="en-US" sz="1700" dirty="0"/>
              <a:t>Buyer personas address your ideal buyer’s challenges and motivations, whether you are creating an email marketing campaign, sending out a direct mail piece, or updating your website content.</a:t>
            </a:r>
          </a:p>
        </p:txBody>
      </p:sp>
      <p:sp>
        <p:nvSpPr>
          <p:cNvPr id="4" name="Text Placeholder 3"/>
          <p:cNvSpPr>
            <a:spLocks noGrp="1"/>
          </p:cNvSpPr>
          <p:nvPr>
            <p:ph type="body" sz="quarter" idx="12"/>
          </p:nvPr>
        </p:nvSpPr>
        <p:spPr/>
        <p:txBody>
          <a:bodyPr/>
          <a:lstStyle/>
          <a:p>
            <a:pPr>
              <a:lnSpc>
                <a:spcPts val="2400"/>
              </a:lnSpc>
            </a:pPr>
            <a:r>
              <a:rPr lang="en-US" sz="1700" dirty="0"/>
              <a:t>With buyer personas, you can champion your ideal buyer, and in return, they’ll champion your brand.</a:t>
            </a:r>
          </a:p>
          <a:p>
            <a:pPr>
              <a:lnSpc>
                <a:spcPts val="2400"/>
              </a:lnSpc>
            </a:pPr>
            <a:br>
              <a:rPr lang="en-US" dirty="0"/>
            </a:br>
            <a:endParaRPr lang="en-US" dirty="0"/>
          </a:p>
        </p:txBody>
      </p:sp>
    </p:spTree>
    <p:extLst>
      <p:ext uri="{BB962C8B-B14F-4D97-AF65-F5344CB8AC3E}">
        <p14:creationId xmlns:p14="http://schemas.microsoft.com/office/powerpoint/2010/main" val="29061180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0"/>
            <a:ext cx="9144000" cy="6858000"/>
          </a:xfrm>
          <a:prstGeom prst="rect">
            <a:avLst/>
          </a:prstGeom>
        </p:spPr>
      </p:pic>
      <p:sp>
        <p:nvSpPr>
          <p:cNvPr id="2" name="TextBox 1"/>
          <p:cNvSpPr txBox="1"/>
          <p:nvPr/>
        </p:nvSpPr>
        <p:spPr>
          <a:xfrm>
            <a:off x="3056675" y="2028617"/>
            <a:ext cx="5290619" cy="2800767"/>
          </a:xfrm>
          <a:prstGeom prst="rect">
            <a:avLst/>
          </a:prstGeom>
          <a:noFill/>
        </p:spPr>
        <p:txBody>
          <a:bodyPr wrap="square" rtlCol="0">
            <a:spAutoFit/>
          </a:bodyPr>
          <a:lstStyle/>
          <a:p>
            <a:r>
              <a:rPr lang="en-US" sz="4400" dirty="0">
                <a:solidFill>
                  <a:schemeClr val="bg1"/>
                </a:solidFill>
                <a:latin typeface="Brandon Grotesque Black" panose="020B0A03020203060202" pitchFamily="34" charset="0"/>
              </a:rPr>
              <a:t>ATTRACT</a:t>
            </a:r>
          </a:p>
          <a:p>
            <a:r>
              <a:rPr lang="en-US" sz="4400" dirty="0">
                <a:solidFill>
                  <a:schemeClr val="bg1"/>
                </a:solidFill>
                <a:latin typeface="Brandon Grotesque Black" panose="020B0A03020203060202" pitchFamily="34" charset="0"/>
              </a:rPr>
              <a:t>YOUR IDEAL BUYER</a:t>
            </a:r>
          </a:p>
          <a:p>
            <a:r>
              <a:rPr lang="en-US" sz="4400" dirty="0">
                <a:solidFill>
                  <a:schemeClr val="bg1"/>
                </a:solidFill>
                <a:latin typeface="Brandon Grotesque Black" panose="020B0A03020203060202" pitchFamily="34" charset="0"/>
              </a:rPr>
              <a:t>TO YOUR WEBSITE</a:t>
            </a:r>
          </a:p>
        </p:txBody>
      </p:sp>
    </p:spTree>
    <p:extLst>
      <p:ext uri="{BB962C8B-B14F-4D97-AF65-F5344CB8AC3E}">
        <p14:creationId xmlns:p14="http://schemas.microsoft.com/office/powerpoint/2010/main" val="15223621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ATTRACT YOUR IDEAL BUYER</a:t>
            </a:r>
          </a:p>
        </p:txBody>
      </p:sp>
      <p:sp>
        <p:nvSpPr>
          <p:cNvPr id="3" name="Text Placeholder 2"/>
          <p:cNvSpPr>
            <a:spLocks noGrp="1"/>
          </p:cNvSpPr>
          <p:nvPr>
            <p:ph type="body" sz="quarter" idx="11"/>
          </p:nvPr>
        </p:nvSpPr>
        <p:spPr/>
        <p:txBody>
          <a:bodyPr>
            <a:normAutofit/>
          </a:bodyPr>
          <a:lstStyle/>
          <a:p>
            <a:pPr>
              <a:lnSpc>
                <a:spcPts val="2400"/>
              </a:lnSpc>
            </a:pPr>
            <a:r>
              <a:rPr lang="en-US" sz="1700" dirty="0"/>
              <a:t>Now that you’ve identified your ideal buyer and created your buyer persona (Charlie), you can start attracting more Charlies to your website. </a:t>
            </a:r>
          </a:p>
          <a:p>
            <a:pPr>
              <a:lnSpc>
                <a:spcPts val="2400"/>
              </a:lnSpc>
            </a:pPr>
            <a:br>
              <a:rPr lang="en-US" sz="1700" dirty="0"/>
            </a:br>
            <a:r>
              <a:rPr lang="en-US" sz="1700" dirty="0"/>
              <a:t>That means being where Charlie is. And, in today’s fragmented digital marketing landscape, Charlie is in a lot of places.</a:t>
            </a:r>
          </a:p>
        </p:txBody>
      </p:sp>
      <p:sp>
        <p:nvSpPr>
          <p:cNvPr id="4" name="Text Placeholder 3"/>
          <p:cNvSpPr>
            <a:spLocks noGrp="1"/>
          </p:cNvSpPr>
          <p:nvPr>
            <p:ph type="body" sz="quarter" idx="12"/>
          </p:nvPr>
        </p:nvSpPr>
        <p:spPr/>
        <p:txBody>
          <a:bodyPr>
            <a:normAutofit/>
          </a:bodyPr>
          <a:lstStyle/>
          <a:p>
            <a:pPr>
              <a:lnSpc>
                <a:spcPts val="2400"/>
              </a:lnSpc>
            </a:pPr>
            <a:r>
              <a:rPr lang="en-US" sz="1700" dirty="0"/>
              <a:t>To be successful, you have to uncover which channels do the best job of bringing your ideal buyer to your website and convert him into a customer, channels like:</a:t>
            </a:r>
          </a:p>
          <a:p>
            <a:pPr>
              <a:lnSpc>
                <a:spcPts val="2400"/>
              </a:lnSpc>
            </a:pPr>
            <a:endParaRPr lang="en-US" sz="1700" dirty="0"/>
          </a:p>
          <a:p>
            <a:pPr marL="285750" indent="-285750">
              <a:lnSpc>
                <a:spcPts val="2400"/>
              </a:lnSpc>
              <a:buFont typeface="Arial" panose="020B0604020202020204" pitchFamily="34" charset="0"/>
              <a:buChar char="•"/>
            </a:pPr>
            <a:r>
              <a:rPr lang="en-US" sz="1700" dirty="0"/>
              <a:t>Social Media</a:t>
            </a:r>
          </a:p>
          <a:p>
            <a:pPr marL="285750" indent="-285750">
              <a:lnSpc>
                <a:spcPts val="2400"/>
              </a:lnSpc>
              <a:buFont typeface="Arial" panose="020B0604020202020204" pitchFamily="34" charset="0"/>
              <a:buChar char="•"/>
            </a:pPr>
            <a:r>
              <a:rPr lang="en-US" sz="1700" dirty="0"/>
              <a:t>Your Blog</a:t>
            </a:r>
          </a:p>
          <a:p>
            <a:pPr marL="285750" indent="-285750">
              <a:lnSpc>
                <a:spcPts val="2400"/>
              </a:lnSpc>
              <a:buFont typeface="Arial" panose="020B0604020202020204" pitchFamily="34" charset="0"/>
              <a:buChar char="•"/>
            </a:pPr>
            <a:r>
              <a:rPr lang="en-US" sz="1700" dirty="0"/>
              <a:t>SEO</a:t>
            </a:r>
          </a:p>
          <a:p>
            <a:pPr marL="285750" indent="-285750">
              <a:lnSpc>
                <a:spcPts val="2400"/>
              </a:lnSpc>
              <a:buFont typeface="Arial" panose="020B0604020202020204" pitchFamily="34" charset="0"/>
              <a:buChar char="•"/>
            </a:pPr>
            <a:r>
              <a:rPr lang="en-US" sz="1700" dirty="0"/>
              <a:t>PPC</a:t>
            </a:r>
          </a:p>
          <a:p>
            <a:pPr marL="285750" indent="-285750">
              <a:lnSpc>
                <a:spcPts val="2400"/>
              </a:lnSpc>
              <a:buFont typeface="Arial" panose="020B0604020202020204" pitchFamily="34" charset="0"/>
              <a:buChar char="•"/>
            </a:pPr>
            <a:r>
              <a:rPr lang="en-US" sz="1700" dirty="0"/>
              <a:t>Events</a:t>
            </a:r>
          </a:p>
        </p:txBody>
      </p:sp>
    </p:spTree>
    <p:extLst>
      <p:ext uri="{BB962C8B-B14F-4D97-AF65-F5344CB8AC3E}">
        <p14:creationId xmlns:p14="http://schemas.microsoft.com/office/powerpoint/2010/main" val="26516945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pPr>
              <a:lnSpc>
                <a:spcPts val="2400"/>
              </a:lnSpc>
            </a:pPr>
            <a:r>
              <a:rPr lang="en-US" dirty="0"/>
              <a:t>ATTRACT YOUR IDEAL BUYER</a:t>
            </a:r>
          </a:p>
        </p:txBody>
      </p:sp>
      <p:sp>
        <p:nvSpPr>
          <p:cNvPr id="3" name="Text Placeholder 2"/>
          <p:cNvSpPr>
            <a:spLocks noGrp="1"/>
          </p:cNvSpPr>
          <p:nvPr>
            <p:ph type="body" sz="quarter" idx="11"/>
          </p:nvPr>
        </p:nvSpPr>
        <p:spPr/>
        <p:txBody>
          <a:bodyPr/>
          <a:lstStyle/>
          <a:p>
            <a:pPr>
              <a:lnSpc>
                <a:spcPts val="2400"/>
              </a:lnSpc>
            </a:pPr>
            <a:r>
              <a:rPr lang="en-US" sz="2000" dirty="0">
                <a:latin typeface="Brandon Grotesque Medium" panose="020B0603020203060202" pitchFamily="34" charset="0"/>
              </a:rPr>
              <a:t>Social Media</a:t>
            </a:r>
          </a:p>
          <a:p>
            <a:pPr>
              <a:lnSpc>
                <a:spcPts val="2400"/>
              </a:lnSpc>
            </a:pPr>
            <a:r>
              <a:rPr lang="en-US" sz="1700" dirty="0"/>
              <a:t>Social media is a powerful tool for small business. It’s a terrific way to build a following, foster a two-way conversation with prospects and customers and build trust with your audience. </a:t>
            </a:r>
          </a:p>
          <a:p>
            <a:pPr>
              <a:lnSpc>
                <a:spcPts val="2400"/>
              </a:lnSpc>
            </a:pPr>
            <a:endParaRPr lang="en-US" sz="1700" dirty="0"/>
          </a:p>
          <a:p>
            <a:pPr>
              <a:lnSpc>
                <a:spcPts val="2400"/>
              </a:lnSpc>
            </a:pPr>
            <a:r>
              <a:rPr lang="en-US" sz="1700" dirty="0"/>
              <a:t>The facts back it up:</a:t>
            </a:r>
          </a:p>
        </p:txBody>
      </p:sp>
      <p:sp>
        <p:nvSpPr>
          <p:cNvPr id="4" name="Text Placeholder 3"/>
          <p:cNvSpPr>
            <a:spLocks noGrp="1"/>
          </p:cNvSpPr>
          <p:nvPr>
            <p:ph type="body" sz="quarter" idx="12"/>
          </p:nvPr>
        </p:nvSpPr>
        <p:spPr/>
        <p:txBody>
          <a:bodyPr>
            <a:normAutofit/>
          </a:bodyPr>
          <a:lstStyle/>
          <a:p>
            <a:pPr marL="342900" indent="-342900">
              <a:lnSpc>
                <a:spcPts val="2400"/>
              </a:lnSpc>
              <a:buSzPct val="125000"/>
              <a:buFont typeface="Museo Sans 300" panose="02000000000000000000" pitchFamily="50" charset="0"/>
              <a:buChar char="•"/>
            </a:pPr>
            <a:r>
              <a:rPr lang="en-US" sz="1700" dirty="0"/>
              <a:t>Unless your ideal buyer is a technophobe, they’re probably on social media. There are </a:t>
            </a:r>
            <a:r>
              <a:rPr lang="en-US" sz="1700" u="sng" dirty="0">
                <a:hlinkClick r:id="rId2"/>
              </a:rPr>
              <a:t>1.55 billion</a:t>
            </a:r>
            <a:r>
              <a:rPr lang="en-US" sz="1700" dirty="0"/>
              <a:t> monthly active users on Facebook. That’s about 1 in 5 people. LinkedIn has more than </a:t>
            </a:r>
            <a:r>
              <a:rPr lang="en-US" sz="1700" u="sng" dirty="0">
                <a:hlinkClick r:id="rId3"/>
              </a:rPr>
              <a:t>400 million</a:t>
            </a:r>
            <a:r>
              <a:rPr lang="en-US" sz="1700" dirty="0"/>
              <a:t> users, and Twitter boasts </a:t>
            </a:r>
            <a:r>
              <a:rPr lang="en-US" sz="1700" u="sng" dirty="0">
                <a:hlinkClick r:id="rId4"/>
              </a:rPr>
              <a:t>320 million</a:t>
            </a:r>
            <a:r>
              <a:rPr lang="en-US" sz="1700" dirty="0"/>
              <a:t> active users each month. (</a:t>
            </a:r>
            <a:r>
              <a:rPr lang="en-US" sz="1700" u="sng" dirty="0">
                <a:hlinkClick r:id="rId5"/>
              </a:rPr>
              <a:t>Outbound Engine</a:t>
            </a:r>
            <a:r>
              <a:rPr lang="en-US" sz="1700" dirty="0"/>
              <a:t>).</a:t>
            </a:r>
          </a:p>
        </p:txBody>
      </p:sp>
    </p:spTree>
    <p:extLst>
      <p:ext uri="{BB962C8B-B14F-4D97-AF65-F5344CB8AC3E}">
        <p14:creationId xmlns:p14="http://schemas.microsoft.com/office/powerpoint/2010/main" val="29747183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ATTRACT YOUR IDEAL BUYER</a:t>
            </a:r>
          </a:p>
        </p:txBody>
      </p:sp>
      <p:sp>
        <p:nvSpPr>
          <p:cNvPr id="3" name="Text Placeholder 2"/>
          <p:cNvSpPr>
            <a:spLocks noGrp="1"/>
          </p:cNvSpPr>
          <p:nvPr>
            <p:ph type="body" sz="quarter" idx="11"/>
          </p:nvPr>
        </p:nvSpPr>
        <p:spPr/>
        <p:txBody>
          <a:bodyPr>
            <a:normAutofit/>
          </a:bodyPr>
          <a:lstStyle/>
          <a:p>
            <a:pPr marL="342900" indent="-342900">
              <a:lnSpc>
                <a:spcPts val="2400"/>
              </a:lnSpc>
              <a:buSzPct val="125000"/>
              <a:buFont typeface="Arial" panose="020B0604020202020204" pitchFamily="34" charset="0"/>
              <a:buChar char="•"/>
            </a:pPr>
            <a:r>
              <a:rPr lang="en-US" sz="1700" dirty="0"/>
              <a:t>The average American is on Facebook for 40 minutes each day. And Facebook users are sharing roughly 1.3 million pieces of content every minute. Quality content that resonates with your ideal buyer on Facebook gets eyes on your brand. (</a:t>
            </a:r>
            <a:r>
              <a:rPr lang="en-US" sz="1700" u="sng" dirty="0" err="1">
                <a:hlinkClick r:id="rId2"/>
              </a:rPr>
              <a:t>SproutSocial</a:t>
            </a:r>
            <a:r>
              <a:rPr lang="en-US" sz="1700" dirty="0"/>
              <a:t>) </a:t>
            </a:r>
          </a:p>
          <a:p>
            <a:pPr>
              <a:lnSpc>
                <a:spcPts val="2400"/>
              </a:lnSpc>
            </a:pPr>
            <a:endParaRPr lang="en-US" dirty="0"/>
          </a:p>
        </p:txBody>
      </p:sp>
      <p:sp>
        <p:nvSpPr>
          <p:cNvPr id="4" name="Text Placeholder 3"/>
          <p:cNvSpPr>
            <a:spLocks noGrp="1"/>
          </p:cNvSpPr>
          <p:nvPr>
            <p:ph type="body" sz="quarter" idx="12"/>
          </p:nvPr>
        </p:nvSpPr>
        <p:spPr/>
        <p:txBody>
          <a:bodyPr/>
          <a:lstStyle/>
          <a:p>
            <a:pPr marL="342900" indent="-342900">
              <a:lnSpc>
                <a:spcPts val="2400"/>
              </a:lnSpc>
              <a:buSzPct val="125000"/>
              <a:buFont typeface="Arial" panose="020B0604020202020204" pitchFamily="34" charset="0"/>
              <a:buChar char="•"/>
            </a:pPr>
            <a:r>
              <a:rPr lang="en-US" sz="1700" dirty="0"/>
              <a:t>Twitter reports that 74 percent of customers follow a small business in order to receive updates on future products and services, and 70 percent will retweet content they enjoy from a brand. (</a:t>
            </a:r>
            <a:r>
              <a:rPr lang="en-US" sz="1700" u="sng" dirty="0">
                <a:hlinkClick r:id="rId3"/>
              </a:rPr>
              <a:t>Twitter</a:t>
            </a:r>
            <a:r>
              <a:rPr lang="en-US" sz="1700" dirty="0"/>
              <a:t>)</a:t>
            </a:r>
          </a:p>
          <a:p>
            <a:pPr>
              <a:lnSpc>
                <a:spcPts val="2400"/>
              </a:lnSpc>
            </a:pPr>
            <a:endParaRPr lang="en-US" dirty="0"/>
          </a:p>
        </p:txBody>
      </p:sp>
      <p:sp>
        <p:nvSpPr>
          <p:cNvPr id="5" name="Rounded Rectangle 4">
            <a:hlinkClick r:id="rId4"/>
          </p:cNvPr>
          <p:cNvSpPr/>
          <p:nvPr/>
        </p:nvSpPr>
        <p:spPr>
          <a:xfrm>
            <a:off x="1142999" y="4525806"/>
            <a:ext cx="1260695" cy="289710"/>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FC5021"/>
                </a:solidFill>
                <a:latin typeface="Brandon Grotesque Black" panose="020B0A03020203060202" pitchFamily="34" charset="0"/>
              </a:rPr>
              <a:t>TWEET THIS</a:t>
            </a:r>
          </a:p>
        </p:txBody>
      </p:sp>
      <p:sp>
        <p:nvSpPr>
          <p:cNvPr id="6" name="Rounded Rectangle 5">
            <a:hlinkClick r:id="rId5"/>
          </p:cNvPr>
          <p:cNvSpPr/>
          <p:nvPr/>
        </p:nvSpPr>
        <p:spPr>
          <a:xfrm>
            <a:off x="5221237" y="3916206"/>
            <a:ext cx="1260695" cy="289710"/>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FC5021"/>
                </a:solidFill>
                <a:latin typeface="Brandon Grotesque Black" panose="020B0A03020203060202" pitchFamily="34" charset="0"/>
              </a:rPr>
              <a:t>TWEET THIS</a:t>
            </a:r>
          </a:p>
        </p:txBody>
      </p:sp>
    </p:spTree>
    <p:extLst>
      <p:ext uri="{BB962C8B-B14F-4D97-AF65-F5344CB8AC3E}">
        <p14:creationId xmlns:p14="http://schemas.microsoft.com/office/powerpoint/2010/main" val="33665457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ATTRACT YOUR IDEAL BUYER</a:t>
            </a:r>
          </a:p>
        </p:txBody>
      </p:sp>
      <p:sp>
        <p:nvSpPr>
          <p:cNvPr id="3" name="Text Placeholder 2"/>
          <p:cNvSpPr>
            <a:spLocks noGrp="1"/>
          </p:cNvSpPr>
          <p:nvPr>
            <p:ph type="body" sz="quarter" idx="11"/>
          </p:nvPr>
        </p:nvSpPr>
        <p:spPr/>
        <p:txBody>
          <a:bodyPr>
            <a:normAutofit/>
          </a:bodyPr>
          <a:lstStyle/>
          <a:p>
            <a:pPr marL="342900" indent="-342900">
              <a:lnSpc>
                <a:spcPts val="2400"/>
              </a:lnSpc>
              <a:buSzPct val="125000"/>
              <a:buFont typeface="Arial" panose="020B0604020202020204" pitchFamily="34" charset="0"/>
              <a:buChar char="•"/>
            </a:pPr>
            <a:r>
              <a:rPr lang="en-US" sz="1700" dirty="0"/>
              <a:t>Twitter also found that 47 percent of customers who follow a brand are more inclined to actually visit the company’s website as well, and 72 percent of a business’s followers are likely to make a purchase. (</a:t>
            </a:r>
            <a:r>
              <a:rPr lang="en-US" sz="1700" u="sng" dirty="0">
                <a:hlinkClick r:id="rId2"/>
              </a:rPr>
              <a:t>Twitter</a:t>
            </a:r>
            <a:r>
              <a:rPr lang="en-US" sz="1700" dirty="0"/>
              <a:t>)</a:t>
            </a:r>
          </a:p>
        </p:txBody>
      </p:sp>
      <p:sp>
        <p:nvSpPr>
          <p:cNvPr id="4" name="Text Placeholder 3"/>
          <p:cNvSpPr>
            <a:spLocks noGrp="1"/>
          </p:cNvSpPr>
          <p:nvPr>
            <p:ph type="body" sz="quarter" idx="12"/>
          </p:nvPr>
        </p:nvSpPr>
        <p:spPr/>
        <p:txBody>
          <a:bodyPr>
            <a:normAutofit/>
          </a:bodyPr>
          <a:lstStyle/>
          <a:p>
            <a:pPr marL="342900" indent="-342900" fontAlgn="base">
              <a:lnSpc>
                <a:spcPts val="2400"/>
              </a:lnSpc>
              <a:buFont typeface="Arial" panose="020B0604020202020204" pitchFamily="34" charset="0"/>
              <a:buChar char="•"/>
            </a:pPr>
            <a:r>
              <a:rPr lang="en-US" sz="1700" dirty="0"/>
              <a:t>Before using a business, 90 percent of consumers research it online, and 88 percent find online reviews just as trustworthy as personal recommendations. (</a:t>
            </a:r>
            <a:r>
              <a:rPr lang="en-US" sz="1700" u="sng" dirty="0">
                <a:hlinkClick r:id="rId3"/>
              </a:rPr>
              <a:t>B2C</a:t>
            </a:r>
            <a:r>
              <a:rPr lang="en-US" sz="1700" dirty="0"/>
              <a:t>). Your social media profiles often show up in the top search results for your brand, so what your customers say has major influence on prospects.</a:t>
            </a:r>
          </a:p>
          <a:p>
            <a:pPr>
              <a:lnSpc>
                <a:spcPts val="2400"/>
              </a:lnSpc>
            </a:pPr>
            <a:endParaRPr lang="en-US" sz="1700" dirty="0"/>
          </a:p>
        </p:txBody>
      </p:sp>
      <p:sp>
        <p:nvSpPr>
          <p:cNvPr id="5" name="Rounded Rectangle 4">
            <a:hlinkClick r:id="rId4"/>
          </p:cNvPr>
          <p:cNvSpPr/>
          <p:nvPr/>
        </p:nvSpPr>
        <p:spPr>
          <a:xfrm>
            <a:off x="1109804" y="3840078"/>
            <a:ext cx="1260695" cy="289710"/>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FC5021"/>
                </a:solidFill>
                <a:latin typeface="Brandon Grotesque Black" panose="020B0A03020203060202" pitchFamily="34" charset="0"/>
              </a:rPr>
              <a:t>TWEET THIS</a:t>
            </a:r>
          </a:p>
        </p:txBody>
      </p:sp>
      <p:sp>
        <p:nvSpPr>
          <p:cNvPr id="6" name="Rounded Rectangle 5">
            <a:hlinkClick r:id="rId5"/>
          </p:cNvPr>
          <p:cNvSpPr/>
          <p:nvPr/>
        </p:nvSpPr>
        <p:spPr>
          <a:xfrm>
            <a:off x="5230291" y="4770030"/>
            <a:ext cx="1260695" cy="289710"/>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FC5021"/>
                </a:solidFill>
                <a:latin typeface="Brandon Grotesque Black" panose="020B0A03020203060202" pitchFamily="34" charset="0"/>
              </a:rPr>
              <a:t>TWEET THIS</a:t>
            </a:r>
          </a:p>
        </p:txBody>
      </p:sp>
    </p:spTree>
    <p:extLst>
      <p:ext uri="{BB962C8B-B14F-4D97-AF65-F5344CB8AC3E}">
        <p14:creationId xmlns:p14="http://schemas.microsoft.com/office/powerpoint/2010/main" val="4362859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ATTRACT YOUR IDEAL BUYER</a:t>
            </a:r>
          </a:p>
        </p:txBody>
      </p:sp>
      <p:sp>
        <p:nvSpPr>
          <p:cNvPr id="3" name="Text Placeholder 2"/>
          <p:cNvSpPr>
            <a:spLocks noGrp="1"/>
          </p:cNvSpPr>
          <p:nvPr>
            <p:ph type="body" sz="quarter" idx="11"/>
          </p:nvPr>
        </p:nvSpPr>
        <p:spPr/>
        <p:txBody>
          <a:bodyPr>
            <a:normAutofit/>
          </a:bodyPr>
          <a:lstStyle/>
          <a:p>
            <a:pPr>
              <a:lnSpc>
                <a:spcPts val="2400"/>
              </a:lnSpc>
            </a:pPr>
            <a:r>
              <a:rPr lang="en-US" sz="1700" dirty="0"/>
              <a:t>To get the most out of your social media presence, share great content that resonates with your ideal buyer. Encourage reviews and participate in conversations with your prospects and customers. </a:t>
            </a:r>
          </a:p>
          <a:p>
            <a:pPr>
              <a:lnSpc>
                <a:spcPts val="2400"/>
              </a:lnSpc>
            </a:pPr>
            <a:endParaRPr lang="en-US" sz="1700" dirty="0"/>
          </a:p>
          <a:p>
            <a:r>
              <a:rPr lang="en-US" sz="1700" dirty="0"/>
              <a:t>And, don’t forget to make it easy for interested prospects to get to your website when they are ready to buy.</a:t>
            </a:r>
          </a:p>
          <a:p>
            <a:pPr>
              <a:lnSpc>
                <a:spcPts val="2400"/>
              </a:lnSpc>
            </a:pPr>
            <a:endParaRPr lang="en-US" sz="1700" dirty="0"/>
          </a:p>
        </p:txBody>
      </p:sp>
      <p:sp>
        <p:nvSpPr>
          <p:cNvPr id="4" name="Text Placeholder 3"/>
          <p:cNvSpPr>
            <a:spLocks noGrp="1"/>
          </p:cNvSpPr>
          <p:nvPr>
            <p:ph type="body" sz="quarter" idx="12"/>
          </p:nvPr>
        </p:nvSpPr>
        <p:spPr/>
        <p:txBody>
          <a:bodyPr/>
          <a:lstStyle/>
          <a:p>
            <a:pPr>
              <a:lnSpc>
                <a:spcPts val="2400"/>
              </a:lnSpc>
            </a:pPr>
            <a:r>
              <a:rPr lang="en-US" sz="2000" dirty="0">
                <a:latin typeface="Brandon Grotesque Medium" panose="020B0603020203060202" pitchFamily="34" charset="0"/>
              </a:rPr>
              <a:t>Your Blog</a:t>
            </a:r>
          </a:p>
          <a:p>
            <a:pPr>
              <a:lnSpc>
                <a:spcPts val="2400"/>
              </a:lnSpc>
            </a:pPr>
            <a:r>
              <a:rPr lang="en-US" sz="1700" dirty="0"/>
              <a:t>You don’t have to have a blog. But if you want potential customers to find your business online, you should probably have a blog. </a:t>
            </a:r>
          </a:p>
          <a:p>
            <a:pPr>
              <a:lnSpc>
                <a:spcPts val="2400"/>
              </a:lnSpc>
            </a:pPr>
            <a:endParaRPr lang="en-US" sz="1700" dirty="0"/>
          </a:p>
          <a:p>
            <a:pPr>
              <a:lnSpc>
                <a:spcPts val="2400"/>
              </a:lnSpc>
            </a:pPr>
            <a:r>
              <a:rPr lang="en-US" sz="1700" dirty="0"/>
              <a:t>Interesting content is one of the top three reasons why people follow brands on social media. </a:t>
            </a:r>
          </a:p>
          <a:p>
            <a:pPr>
              <a:lnSpc>
                <a:spcPts val="2400"/>
              </a:lnSpc>
            </a:pPr>
            <a:endParaRPr lang="en-US" dirty="0"/>
          </a:p>
        </p:txBody>
      </p:sp>
    </p:spTree>
    <p:extLst>
      <p:ext uri="{BB962C8B-B14F-4D97-AF65-F5344CB8AC3E}">
        <p14:creationId xmlns:p14="http://schemas.microsoft.com/office/powerpoint/2010/main" val="40641212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ATTRACT YOUR IDEAL BUYER</a:t>
            </a:r>
          </a:p>
        </p:txBody>
      </p:sp>
      <p:sp>
        <p:nvSpPr>
          <p:cNvPr id="3" name="Text Placeholder 2"/>
          <p:cNvSpPr>
            <a:spLocks noGrp="1"/>
          </p:cNvSpPr>
          <p:nvPr>
            <p:ph type="body" sz="quarter" idx="11"/>
          </p:nvPr>
        </p:nvSpPr>
        <p:spPr>
          <a:xfrm>
            <a:off x="685800" y="1795155"/>
            <a:ext cx="3657600" cy="4143917"/>
          </a:xfrm>
        </p:spPr>
        <p:txBody>
          <a:bodyPr>
            <a:normAutofit/>
          </a:bodyPr>
          <a:lstStyle/>
          <a:p>
            <a:r>
              <a:rPr lang="en-US" sz="1700" dirty="0"/>
              <a:t>And since we’ve already covered why social media is so important, creating original, relevant content to share there dovetails nicely with your sales and marketing strategy.</a:t>
            </a:r>
          </a:p>
          <a:p>
            <a:pPr>
              <a:lnSpc>
                <a:spcPts val="2400"/>
              </a:lnSpc>
            </a:pPr>
            <a:endParaRPr lang="en-US" sz="1700" dirty="0"/>
          </a:p>
          <a:p>
            <a:pPr>
              <a:lnSpc>
                <a:spcPts val="2400"/>
              </a:lnSpc>
            </a:pPr>
            <a:r>
              <a:rPr lang="en-US" sz="1700" dirty="0"/>
              <a:t>With solid blog content, you have fuel to stoke the fire on social media. Blog content also drives inbound links to your site when brands related to your audience pick up and share your articles.</a:t>
            </a:r>
          </a:p>
        </p:txBody>
      </p:sp>
      <p:sp>
        <p:nvSpPr>
          <p:cNvPr id="4" name="Text Placeholder 3"/>
          <p:cNvSpPr>
            <a:spLocks noGrp="1"/>
          </p:cNvSpPr>
          <p:nvPr>
            <p:ph type="body" sz="quarter" idx="12"/>
          </p:nvPr>
        </p:nvSpPr>
        <p:spPr/>
        <p:txBody>
          <a:bodyPr>
            <a:normAutofit/>
          </a:bodyPr>
          <a:lstStyle/>
          <a:p>
            <a:pPr>
              <a:lnSpc>
                <a:spcPts val="2400"/>
              </a:lnSpc>
            </a:pPr>
            <a:r>
              <a:rPr lang="en-US" sz="1700" dirty="0"/>
              <a:t>It’s also no secret that search engines like Google and Bing love good blogs. The more quality content you produce, the more likely it is that your company will be found in search results.</a:t>
            </a:r>
          </a:p>
          <a:p>
            <a:pPr>
              <a:lnSpc>
                <a:spcPts val="2400"/>
              </a:lnSpc>
            </a:pPr>
            <a:br>
              <a:rPr lang="en-US" sz="1700" dirty="0"/>
            </a:br>
            <a:endParaRPr lang="en-US" sz="1700" dirty="0"/>
          </a:p>
        </p:txBody>
      </p:sp>
    </p:spTree>
    <p:extLst>
      <p:ext uri="{BB962C8B-B14F-4D97-AF65-F5344CB8AC3E}">
        <p14:creationId xmlns:p14="http://schemas.microsoft.com/office/powerpoint/2010/main" val="519580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8800" y="2459504"/>
            <a:ext cx="5486400" cy="1631216"/>
          </a:xfrm>
          <a:prstGeom prst="rect">
            <a:avLst/>
          </a:prstGeom>
          <a:noFill/>
        </p:spPr>
        <p:txBody>
          <a:bodyPr wrap="square" rtlCol="0">
            <a:spAutoFit/>
          </a:bodyPr>
          <a:lstStyle/>
          <a:p>
            <a:pPr>
              <a:lnSpc>
                <a:spcPts val="2400"/>
              </a:lnSpc>
            </a:pPr>
            <a:r>
              <a:rPr lang="en-US" sz="2000" dirty="0">
                <a:solidFill>
                  <a:schemeClr val="bg1"/>
                </a:solidFill>
                <a:latin typeface="Brandon Grotesque Light" panose="020B0303020203060202" pitchFamily="34" charset="0"/>
              </a:rPr>
              <a:t>The fact is, you’re never too small to put a process in place. </a:t>
            </a:r>
          </a:p>
          <a:p>
            <a:pPr>
              <a:lnSpc>
                <a:spcPts val="2400"/>
              </a:lnSpc>
            </a:pPr>
            <a:endParaRPr lang="en-US" sz="2000" dirty="0">
              <a:solidFill>
                <a:schemeClr val="bg1"/>
              </a:solidFill>
              <a:latin typeface="Brandon Grotesque Light" panose="020B0303020203060202" pitchFamily="34" charset="0"/>
            </a:endParaRPr>
          </a:p>
          <a:p>
            <a:pPr>
              <a:lnSpc>
                <a:spcPts val="2400"/>
              </a:lnSpc>
            </a:pPr>
            <a:r>
              <a:rPr lang="en-US" sz="2000" dirty="0">
                <a:solidFill>
                  <a:schemeClr val="bg1"/>
                </a:solidFill>
                <a:latin typeface="Brandon Grotesque Light" panose="020B0303020203060202" pitchFamily="34" charset="0"/>
              </a:rPr>
              <a:t>Yet, for small businesses, creating a sales and marketing process is one of the biggest hurdles faced. </a:t>
            </a:r>
          </a:p>
        </p:txBody>
      </p:sp>
    </p:spTree>
    <p:extLst>
      <p:ext uri="{BB962C8B-B14F-4D97-AF65-F5344CB8AC3E}">
        <p14:creationId xmlns:p14="http://schemas.microsoft.com/office/powerpoint/2010/main" val="5147352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ATTRACT YOUR IDEAL BUYER</a:t>
            </a:r>
          </a:p>
        </p:txBody>
      </p:sp>
      <p:sp>
        <p:nvSpPr>
          <p:cNvPr id="3" name="Text Placeholder 2"/>
          <p:cNvSpPr>
            <a:spLocks noGrp="1"/>
          </p:cNvSpPr>
          <p:nvPr>
            <p:ph type="body" sz="quarter" idx="11"/>
          </p:nvPr>
        </p:nvSpPr>
        <p:spPr/>
        <p:txBody>
          <a:bodyPr>
            <a:normAutofit/>
          </a:bodyPr>
          <a:lstStyle/>
          <a:p>
            <a:pPr>
              <a:lnSpc>
                <a:spcPts val="2400"/>
              </a:lnSpc>
            </a:pPr>
            <a:r>
              <a:rPr lang="en-US" dirty="0"/>
              <a:t>If you’re skeptical, consider these blogging stats from </a:t>
            </a:r>
            <a:r>
              <a:rPr lang="en-US" u="sng" dirty="0">
                <a:hlinkClick r:id="rId2"/>
              </a:rPr>
              <a:t>Business2Community</a:t>
            </a:r>
            <a:r>
              <a:rPr lang="en-US" dirty="0"/>
              <a:t>:</a:t>
            </a:r>
          </a:p>
          <a:p>
            <a:pPr marL="342900" indent="-342900">
              <a:lnSpc>
                <a:spcPts val="2400"/>
              </a:lnSpc>
              <a:buSzPct val="125000"/>
              <a:buFont typeface="Arial" panose="020B0604020202020204" pitchFamily="34" charset="0"/>
              <a:buChar char="•"/>
            </a:pPr>
            <a:endParaRPr lang="en-US" dirty="0"/>
          </a:p>
          <a:p>
            <a:pPr marL="342900" indent="-342900">
              <a:lnSpc>
                <a:spcPts val="2400"/>
              </a:lnSpc>
              <a:buSzPct val="125000"/>
              <a:buFont typeface="Arial" panose="020B0604020202020204" pitchFamily="34" charset="0"/>
              <a:buChar char="•"/>
            </a:pPr>
            <a:r>
              <a:rPr lang="en-US" dirty="0"/>
              <a:t>Small businesses that blog get 126% more lead growth that those who don’t.</a:t>
            </a:r>
          </a:p>
          <a:p>
            <a:pPr>
              <a:buSzPct val="125000"/>
            </a:pPr>
            <a:endParaRPr lang="en-US" dirty="0"/>
          </a:p>
          <a:p>
            <a:pPr marL="342900" indent="-342900">
              <a:buSzPct val="125000"/>
              <a:buFont typeface="Arial" panose="020B0604020202020204" pitchFamily="34" charset="0"/>
              <a:buChar char="•"/>
            </a:pPr>
            <a:r>
              <a:rPr lang="en-US" dirty="0"/>
              <a:t>79% of companies with a blog reported a positive ROI for inbound marketing.</a:t>
            </a:r>
          </a:p>
          <a:p>
            <a:pPr marL="342900" indent="-342900">
              <a:buSzPct val="125000"/>
              <a:buFont typeface="Arial" panose="020B0604020202020204" pitchFamily="34" charset="0"/>
              <a:buChar char="•"/>
            </a:pPr>
            <a:endParaRPr lang="en-US" dirty="0"/>
          </a:p>
          <a:p>
            <a:pPr marL="342900" indent="-342900">
              <a:buSzPct val="125000"/>
              <a:buFont typeface="Arial" panose="020B0604020202020204" pitchFamily="34" charset="0"/>
              <a:buChar char="•"/>
            </a:pPr>
            <a:r>
              <a:rPr lang="en-US" dirty="0"/>
              <a:t>B2B marketers who blog generate 67% more leads than those who don’t.</a:t>
            </a:r>
          </a:p>
          <a:p>
            <a:pPr>
              <a:buSzPct val="125000"/>
            </a:pPr>
            <a:endParaRPr lang="en-US" dirty="0"/>
          </a:p>
          <a:p>
            <a:pPr marL="342900" indent="-342900">
              <a:lnSpc>
                <a:spcPts val="2400"/>
              </a:lnSpc>
              <a:buSzPct val="125000"/>
              <a:buFont typeface="Arial" panose="020B0604020202020204" pitchFamily="34" charset="0"/>
              <a:buChar char="•"/>
            </a:pPr>
            <a:endParaRPr lang="en-US" dirty="0"/>
          </a:p>
          <a:p>
            <a:pPr>
              <a:lnSpc>
                <a:spcPts val="2400"/>
              </a:lnSpc>
            </a:pPr>
            <a:endParaRPr lang="en-US" dirty="0"/>
          </a:p>
        </p:txBody>
      </p:sp>
      <p:sp>
        <p:nvSpPr>
          <p:cNvPr id="4" name="Text Placeholder 3"/>
          <p:cNvSpPr>
            <a:spLocks noGrp="1"/>
          </p:cNvSpPr>
          <p:nvPr>
            <p:ph type="body" sz="quarter" idx="12"/>
          </p:nvPr>
        </p:nvSpPr>
        <p:spPr>
          <a:xfrm>
            <a:off x="4800600" y="1795155"/>
            <a:ext cx="3657600" cy="4152971"/>
          </a:xfrm>
        </p:spPr>
        <p:txBody>
          <a:bodyPr>
            <a:normAutofit/>
          </a:bodyPr>
          <a:lstStyle/>
          <a:p>
            <a:pPr marL="285750" indent="-285750" fontAlgn="base">
              <a:lnSpc>
                <a:spcPts val="2400"/>
              </a:lnSpc>
              <a:buSzPct val="125000"/>
              <a:buFont typeface="Arial" panose="020B0604020202020204" pitchFamily="34" charset="0"/>
              <a:buChar char="•"/>
            </a:pPr>
            <a:r>
              <a:rPr lang="en-US" dirty="0"/>
              <a:t>Blogs are 63% more likely to influence purchase decisions than magazines.</a:t>
            </a:r>
          </a:p>
          <a:p>
            <a:pPr marL="285750" indent="-285750" fontAlgn="base">
              <a:lnSpc>
                <a:spcPts val="2400"/>
              </a:lnSpc>
              <a:buSzPct val="125000"/>
              <a:buFont typeface="Arial" panose="020B0604020202020204" pitchFamily="34" charset="0"/>
              <a:buChar char="•"/>
            </a:pPr>
            <a:endParaRPr lang="en-US" dirty="0"/>
          </a:p>
          <a:p>
            <a:pPr marL="342900" indent="-342900" fontAlgn="base">
              <a:lnSpc>
                <a:spcPts val="2400"/>
              </a:lnSpc>
              <a:buSzPct val="125000"/>
              <a:buFont typeface="Arial" panose="020B0604020202020204" pitchFamily="34" charset="0"/>
              <a:buChar char="•"/>
            </a:pPr>
            <a:r>
              <a:rPr lang="en-US" dirty="0"/>
              <a:t>70% of customers say blogs influence what they buy.</a:t>
            </a:r>
          </a:p>
          <a:p>
            <a:pPr marL="342900" indent="-342900" fontAlgn="base">
              <a:lnSpc>
                <a:spcPts val="2400"/>
              </a:lnSpc>
              <a:buSzPct val="125000"/>
              <a:buFont typeface="Arial" panose="020B0604020202020204" pitchFamily="34" charset="0"/>
              <a:buChar char="•"/>
            </a:pPr>
            <a:endParaRPr lang="en-US" dirty="0"/>
          </a:p>
          <a:p>
            <a:pPr marL="342900" indent="-342900" fontAlgn="base">
              <a:lnSpc>
                <a:spcPts val="2400"/>
              </a:lnSpc>
              <a:buSzPct val="125000"/>
              <a:buFont typeface="Arial" panose="020B0604020202020204" pitchFamily="34" charset="0"/>
              <a:buChar char="•"/>
            </a:pPr>
            <a:r>
              <a:rPr lang="en-US" dirty="0"/>
              <a:t>78% of consumers believe businesses that provide custom content are interested in building good relationships.</a:t>
            </a:r>
          </a:p>
        </p:txBody>
      </p:sp>
      <p:sp>
        <p:nvSpPr>
          <p:cNvPr id="5" name="Rounded Rectangle 4">
            <a:hlinkClick r:id="rId3"/>
          </p:cNvPr>
          <p:cNvSpPr/>
          <p:nvPr/>
        </p:nvSpPr>
        <p:spPr>
          <a:xfrm>
            <a:off x="5184390" y="2473367"/>
            <a:ext cx="1260695" cy="289710"/>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FC5021"/>
                </a:solidFill>
                <a:latin typeface="Brandon Grotesque Black" panose="020B0A03020203060202" pitchFamily="34" charset="0"/>
              </a:rPr>
              <a:t>TWEET THIS</a:t>
            </a:r>
          </a:p>
        </p:txBody>
      </p:sp>
      <p:sp>
        <p:nvSpPr>
          <p:cNvPr id="11" name="Rounded Rectangle 10">
            <a:hlinkClick r:id="rId4"/>
          </p:cNvPr>
          <p:cNvSpPr/>
          <p:nvPr/>
        </p:nvSpPr>
        <p:spPr>
          <a:xfrm>
            <a:off x="1093037" y="3381138"/>
            <a:ext cx="1260695" cy="289710"/>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FC5021"/>
                </a:solidFill>
                <a:latin typeface="Brandon Grotesque Black" panose="020B0A03020203060202" pitchFamily="34" charset="0"/>
              </a:rPr>
              <a:t>TWEET THIS</a:t>
            </a:r>
          </a:p>
        </p:txBody>
      </p:sp>
      <p:sp>
        <p:nvSpPr>
          <p:cNvPr id="12" name="Rounded Rectangle 10">
            <a:hlinkClick r:id="rId4"/>
          </p:cNvPr>
          <p:cNvSpPr/>
          <p:nvPr/>
        </p:nvSpPr>
        <p:spPr>
          <a:xfrm>
            <a:off x="1093037" y="4307261"/>
            <a:ext cx="1260695" cy="289710"/>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FC5021"/>
                </a:solidFill>
                <a:latin typeface="Brandon Grotesque Black" panose="020B0A03020203060202" pitchFamily="34" charset="0"/>
              </a:rPr>
              <a:t>TWEET THIS</a:t>
            </a:r>
          </a:p>
        </p:txBody>
      </p:sp>
      <p:sp>
        <p:nvSpPr>
          <p:cNvPr id="13" name="Rounded Rectangle 4">
            <a:hlinkClick r:id="rId3"/>
          </p:cNvPr>
          <p:cNvSpPr/>
          <p:nvPr/>
        </p:nvSpPr>
        <p:spPr>
          <a:xfrm>
            <a:off x="5184390" y="3385114"/>
            <a:ext cx="1260695" cy="289710"/>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FC5021"/>
                </a:solidFill>
                <a:latin typeface="Brandon Grotesque Black" panose="020B0A03020203060202" pitchFamily="34" charset="0"/>
              </a:rPr>
              <a:t>TWEET THIS</a:t>
            </a:r>
          </a:p>
        </p:txBody>
      </p:sp>
      <p:sp>
        <p:nvSpPr>
          <p:cNvPr id="14" name="Rounded Rectangle 4">
            <a:hlinkClick r:id="rId3"/>
          </p:cNvPr>
          <p:cNvSpPr/>
          <p:nvPr/>
        </p:nvSpPr>
        <p:spPr>
          <a:xfrm>
            <a:off x="5184390" y="4911767"/>
            <a:ext cx="1260695" cy="289710"/>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FC5021"/>
                </a:solidFill>
                <a:latin typeface="Brandon Grotesque Black" panose="020B0A03020203060202" pitchFamily="34" charset="0"/>
              </a:rPr>
              <a:t>TWEET THIS</a:t>
            </a:r>
          </a:p>
        </p:txBody>
      </p:sp>
      <p:sp>
        <p:nvSpPr>
          <p:cNvPr id="15" name="Rounded Rectangle 4">
            <a:hlinkClick r:id="rId3"/>
          </p:cNvPr>
          <p:cNvSpPr/>
          <p:nvPr/>
        </p:nvSpPr>
        <p:spPr>
          <a:xfrm>
            <a:off x="1093036" y="5202250"/>
            <a:ext cx="1260695" cy="289710"/>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FC5021"/>
                </a:solidFill>
                <a:latin typeface="Brandon Grotesque Black" panose="020B0A03020203060202" pitchFamily="34" charset="0"/>
              </a:rPr>
              <a:t>TWEET THIS</a:t>
            </a:r>
          </a:p>
        </p:txBody>
      </p:sp>
    </p:spTree>
    <p:extLst>
      <p:ext uri="{BB962C8B-B14F-4D97-AF65-F5344CB8AC3E}">
        <p14:creationId xmlns:p14="http://schemas.microsoft.com/office/powerpoint/2010/main" val="15290186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ATTRACT YOUR IDEAL BUYER</a:t>
            </a:r>
          </a:p>
        </p:txBody>
      </p:sp>
      <p:sp>
        <p:nvSpPr>
          <p:cNvPr id="3" name="Text Placeholder 2"/>
          <p:cNvSpPr>
            <a:spLocks noGrp="1"/>
          </p:cNvSpPr>
          <p:nvPr>
            <p:ph type="body" sz="quarter" idx="11"/>
          </p:nvPr>
        </p:nvSpPr>
        <p:spPr>
          <a:xfrm>
            <a:off x="685800" y="1795155"/>
            <a:ext cx="3657600" cy="4451735"/>
          </a:xfrm>
        </p:spPr>
        <p:txBody>
          <a:bodyPr>
            <a:normAutofit/>
          </a:bodyPr>
          <a:lstStyle/>
          <a:p>
            <a:r>
              <a:rPr lang="en-US" sz="1700" dirty="0"/>
              <a:t>Keep your business blog up to date with content that resonates with your ideal buyer if you want to extend your reach, get found online, and generate sales leads.</a:t>
            </a:r>
          </a:p>
          <a:p>
            <a:endParaRPr lang="en-US" sz="1700" dirty="0"/>
          </a:p>
          <a:p>
            <a:r>
              <a:rPr lang="en-US" sz="2000" dirty="0">
                <a:latin typeface="Brandon Grotesque Medium" panose="020B0603020203060202" pitchFamily="34" charset="0"/>
              </a:rPr>
              <a:t>SEO</a:t>
            </a:r>
          </a:p>
          <a:p>
            <a:r>
              <a:rPr lang="en-US" sz="1700" dirty="0"/>
              <a:t>If you made a purchase recently - whether it was to buy a new pair of shoes or invest in software for your business - you probably didn’t spend a dime without typing a phrase into Google, first. </a:t>
            </a:r>
          </a:p>
          <a:p>
            <a:pPr>
              <a:lnSpc>
                <a:spcPts val="2400"/>
              </a:lnSpc>
            </a:pPr>
            <a:endParaRPr lang="en-US" sz="1700" dirty="0"/>
          </a:p>
        </p:txBody>
      </p:sp>
      <p:sp>
        <p:nvSpPr>
          <p:cNvPr id="4" name="Text Placeholder 3"/>
          <p:cNvSpPr>
            <a:spLocks noGrp="1"/>
          </p:cNvSpPr>
          <p:nvPr>
            <p:ph type="body" sz="quarter" idx="12"/>
          </p:nvPr>
        </p:nvSpPr>
        <p:spPr/>
        <p:txBody>
          <a:bodyPr/>
          <a:lstStyle/>
          <a:p>
            <a:pPr>
              <a:lnSpc>
                <a:spcPts val="2400"/>
              </a:lnSpc>
            </a:pPr>
            <a:r>
              <a:rPr lang="en-US" sz="1700" dirty="0"/>
              <a:t>SEO is all about getting your business’s website to appear in the search results. </a:t>
            </a:r>
          </a:p>
          <a:p>
            <a:pPr>
              <a:lnSpc>
                <a:spcPts val="2400"/>
              </a:lnSpc>
            </a:pPr>
            <a:endParaRPr lang="en-US" sz="1700" dirty="0"/>
          </a:p>
          <a:p>
            <a:pPr>
              <a:lnSpc>
                <a:spcPts val="2400"/>
              </a:lnSpc>
            </a:pPr>
            <a:r>
              <a:rPr lang="en-US" sz="1700" dirty="0"/>
              <a:t>So, if Charlie goes to Google and types in:</a:t>
            </a:r>
            <a:br>
              <a:rPr lang="en-US" sz="1700" dirty="0"/>
            </a:br>
            <a:endParaRPr lang="en-US" sz="1700" dirty="0"/>
          </a:p>
          <a:p>
            <a:pPr marL="342900" indent="-342900">
              <a:lnSpc>
                <a:spcPts val="2400"/>
              </a:lnSpc>
              <a:buSzPct val="125000"/>
              <a:buFont typeface="Arial" panose="020B0604020202020204" pitchFamily="34" charset="0"/>
              <a:buChar char="•"/>
            </a:pPr>
            <a:r>
              <a:rPr lang="en-US" sz="1700" dirty="0" err="1"/>
              <a:t>Crossfit</a:t>
            </a:r>
            <a:r>
              <a:rPr lang="en-US" sz="1700" dirty="0"/>
              <a:t> near me</a:t>
            </a:r>
          </a:p>
          <a:p>
            <a:pPr marL="342900" indent="-342900" fontAlgn="base">
              <a:lnSpc>
                <a:spcPts val="2400"/>
              </a:lnSpc>
              <a:buSzPct val="125000"/>
              <a:buFont typeface="Arial" panose="020B0604020202020204" pitchFamily="34" charset="0"/>
              <a:buChar char="•"/>
            </a:pPr>
            <a:r>
              <a:rPr lang="en-US" sz="1700" dirty="0" err="1"/>
              <a:t>Crossfit</a:t>
            </a:r>
            <a:r>
              <a:rPr lang="en-US" sz="1700" dirty="0"/>
              <a:t> for bad knees</a:t>
            </a:r>
          </a:p>
          <a:p>
            <a:pPr marL="342900" indent="-342900" fontAlgn="base">
              <a:lnSpc>
                <a:spcPts val="2400"/>
              </a:lnSpc>
              <a:buSzPct val="125000"/>
              <a:buFont typeface="Arial" panose="020B0604020202020204" pitchFamily="34" charset="0"/>
              <a:buChar char="•"/>
            </a:pPr>
            <a:r>
              <a:rPr lang="en-US" sz="1700" dirty="0" err="1"/>
              <a:t>Crossfit</a:t>
            </a:r>
            <a:r>
              <a:rPr lang="en-US" sz="1700" dirty="0"/>
              <a:t> training videos</a:t>
            </a:r>
          </a:p>
          <a:p>
            <a:pPr marL="342900" indent="-342900" fontAlgn="base">
              <a:lnSpc>
                <a:spcPts val="2400"/>
              </a:lnSpc>
              <a:buSzPct val="125000"/>
              <a:buFont typeface="Arial" panose="020B0604020202020204" pitchFamily="34" charset="0"/>
              <a:buChar char="•"/>
            </a:pPr>
            <a:r>
              <a:rPr lang="en-US" sz="1700" dirty="0" err="1"/>
              <a:t>Crossfit</a:t>
            </a:r>
            <a:r>
              <a:rPr lang="en-US" sz="1700" dirty="0"/>
              <a:t> over 50…</a:t>
            </a:r>
          </a:p>
        </p:txBody>
      </p:sp>
    </p:spTree>
    <p:extLst>
      <p:ext uri="{BB962C8B-B14F-4D97-AF65-F5344CB8AC3E}">
        <p14:creationId xmlns:p14="http://schemas.microsoft.com/office/powerpoint/2010/main" val="39087154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ATTRACT YOUR IDEAL BUYER</a:t>
            </a:r>
          </a:p>
        </p:txBody>
      </p:sp>
      <p:sp>
        <p:nvSpPr>
          <p:cNvPr id="3" name="Text Placeholder 2"/>
          <p:cNvSpPr>
            <a:spLocks noGrp="1"/>
          </p:cNvSpPr>
          <p:nvPr>
            <p:ph type="body" sz="quarter" idx="11"/>
          </p:nvPr>
        </p:nvSpPr>
        <p:spPr/>
        <p:txBody>
          <a:bodyPr>
            <a:normAutofit/>
          </a:bodyPr>
          <a:lstStyle/>
          <a:p>
            <a:pPr>
              <a:lnSpc>
                <a:spcPts val="2400"/>
              </a:lnSpc>
            </a:pPr>
            <a:r>
              <a:rPr lang="en-US" sz="1700" dirty="0"/>
              <a:t>…you want to be at the top of the search results.</a:t>
            </a:r>
          </a:p>
          <a:p>
            <a:pPr>
              <a:lnSpc>
                <a:spcPts val="2400"/>
              </a:lnSpc>
            </a:pPr>
            <a:endParaRPr lang="en-US" sz="1700" dirty="0"/>
          </a:p>
          <a:p>
            <a:pPr>
              <a:lnSpc>
                <a:spcPts val="2400"/>
              </a:lnSpc>
            </a:pPr>
            <a:r>
              <a:rPr lang="en-US" sz="1700" dirty="0"/>
              <a:t>Here’s why:</a:t>
            </a:r>
          </a:p>
          <a:p>
            <a:pPr>
              <a:lnSpc>
                <a:spcPts val="2400"/>
              </a:lnSpc>
            </a:pPr>
            <a:endParaRPr lang="en-US" sz="1700" dirty="0"/>
          </a:p>
          <a:p>
            <a:pPr marL="342900" indent="-342900">
              <a:lnSpc>
                <a:spcPts val="2400"/>
              </a:lnSpc>
              <a:buSzPct val="125000"/>
              <a:buFont typeface="Arial" panose="020B0604020202020204" pitchFamily="34" charset="0"/>
              <a:buChar char="•"/>
            </a:pPr>
            <a:r>
              <a:rPr lang="en-US" sz="1700" dirty="0"/>
              <a:t>81% of B2B purchase cycles start with web search. 90% of buyers say when they are ready to buy, “they’ll find you.” (</a:t>
            </a:r>
            <a:r>
              <a:rPr lang="en-US" sz="1700" u="sng" dirty="0">
                <a:hlinkClick r:id="rId2"/>
              </a:rPr>
              <a:t>Earnest Agency, 2014</a:t>
            </a:r>
            <a:r>
              <a:rPr lang="en-US" sz="1700" dirty="0"/>
              <a:t>)</a:t>
            </a:r>
          </a:p>
        </p:txBody>
      </p:sp>
      <p:sp>
        <p:nvSpPr>
          <p:cNvPr id="4" name="Text Placeholder 3"/>
          <p:cNvSpPr>
            <a:spLocks noGrp="1"/>
          </p:cNvSpPr>
          <p:nvPr>
            <p:ph type="body" sz="quarter" idx="12"/>
          </p:nvPr>
        </p:nvSpPr>
        <p:spPr>
          <a:xfrm>
            <a:off x="4800600" y="1795155"/>
            <a:ext cx="3657600" cy="4116757"/>
          </a:xfrm>
        </p:spPr>
        <p:txBody>
          <a:bodyPr>
            <a:normAutofit/>
          </a:bodyPr>
          <a:lstStyle/>
          <a:p>
            <a:pPr marL="342900" indent="-342900" fontAlgn="base">
              <a:lnSpc>
                <a:spcPts val="2400"/>
              </a:lnSpc>
              <a:buSzPct val="125000"/>
              <a:buFont typeface="Arial" panose="020B0604020202020204" pitchFamily="34" charset="0"/>
              <a:buChar char="•"/>
            </a:pPr>
            <a:r>
              <a:rPr lang="en-US" dirty="0"/>
              <a:t>57% of B2B marketers say SEO has the biggest impact on lead generation. (</a:t>
            </a:r>
            <a:r>
              <a:rPr lang="en-US" u="sng" dirty="0">
                <a:hlinkClick r:id="rId3"/>
              </a:rPr>
              <a:t>NewsCred, 2014</a:t>
            </a:r>
            <a:r>
              <a:rPr lang="en-US" dirty="0"/>
              <a:t>)</a:t>
            </a:r>
          </a:p>
          <a:p>
            <a:pPr fontAlgn="base">
              <a:lnSpc>
                <a:spcPts val="2400"/>
              </a:lnSpc>
              <a:buSzPct val="125000"/>
            </a:pPr>
            <a:endParaRPr lang="en-US" dirty="0"/>
          </a:p>
          <a:p>
            <a:pPr marL="342900" indent="-342900" fontAlgn="base">
              <a:lnSpc>
                <a:spcPts val="2400"/>
              </a:lnSpc>
              <a:buSzPct val="125000"/>
              <a:buFont typeface="Arial" panose="020B0604020202020204" pitchFamily="34" charset="0"/>
              <a:buChar char="•"/>
            </a:pPr>
            <a:r>
              <a:rPr lang="en-US" dirty="0"/>
              <a:t>On average, organic search leads have a 14.6% close rate, versus 1.7% for outbound marketing leads. (</a:t>
            </a:r>
            <a:r>
              <a:rPr lang="en-US" u="sng" dirty="0">
                <a:hlinkClick r:id="rId3"/>
              </a:rPr>
              <a:t>NewsCred, 2014</a:t>
            </a:r>
            <a:r>
              <a:rPr lang="en-US" dirty="0"/>
              <a:t>)</a:t>
            </a:r>
          </a:p>
          <a:p>
            <a:pPr fontAlgn="base">
              <a:lnSpc>
                <a:spcPts val="2400"/>
              </a:lnSpc>
              <a:buSzPct val="125000"/>
            </a:pPr>
            <a:endParaRPr lang="en-US" dirty="0"/>
          </a:p>
          <a:p>
            <a:pPr marL="342900" indent="-342900" fontAlgn="base">
              <a:lnSpc>
                <a:spcPts val="2400"/>
              </a:lnSpc>
              <a:buSzPct val="125000"/>
              <a:buFont typeface="Arial" panose="020B0604020202020204" pitchFamily="34" charset="0"/>
              <a:buChar char="•"/>
            </a:pPr>
            <a:r>
              <a:rPr lang="en-US" dirty="0"/>
              <a:t>The highest spenders are more likely to turn to organic search for information. (</a:t>
            </a:r>
            <a:r>
              <a:rPr lang="en-US" u="sng" dirty="0">
                <a:hlinkClick r:id="rId4"/>
              </a:rPr>
              <a:t>Marketing Pilgrim, 2014</a:t>
            </a:r>
            <a:r>
              <a:rPr lang="en-US" dirty="0"/>
              <a:t>)</a:t>
            </a:r>
          </a:p>
          <a:p>
            <a:pPr fontAlgn="base">
              <a:lnSpc>
                <a:spcPts val="2400"/>
              </a:lnSpc>
              <a:buSzPct val="125000"/>
            </a:pPr>
            <a:endParaRPr lang="en-US" dirty="0"/>
          </a:p>
          <a:p>
            <a:pPr>
              <a:lnSpc>
                <a:spcPts val="2400"/>
              </a:lnSpc>
            </a:pPr>
            <a:endParaRPr lang="en-US" dirty="0"/>
          </a:p>
        </p:txBody>
      </p:sp>
      <p:sp>
        <p:nvSpPr>
          <p:cNvPr id="5" name="Rounded Rectangle 4">
            <a:hlinkClick r:id="rId5"/>
          </p:cNvPr>
          <p:cNvSpPr/>
          <p:nvPr/>
        </p:nvSpPr>
        <p:spPr>
          <a:xfrm>
            <a:off x="1104179" y="4618484"/>
            <a:ext cx="1260695" cy="289710"/>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FC5021"/>
                </a:solidFill>
                <a:latin typeface="Brandon Grotesque Black" panose="020B0A03020203060202" pitchFamily="34" charset="0"/>
              </a:rPr>
              <a:t>TWEET THIS</a:t>
            </a:r>
          </a:p>
        </p:txBody>
      </p:sp>
      <p:sp>
        <p:nvSpPr>
          <p:cNvPr id="6" name="Rounded Rectangle 5">
            <a:hlinkClick r:id="rId6"/>
          </p:cNvPr>
          <p:cNvSpPr/>
          <p:nvPr/>
        </p:nvSpPr>
        <p:spPr>
          <a:xfrm>
            <a:off x="5232907" y="2787220"/>
            <a:ext cx="1260695" cy="289710"/>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FC5021"/>
                </a:solidFill>
                <a:latin typeface="Brandon Grotesque Black" panose="020B0A03020203060202" pitchFamily="34" charset="0"/>
              </a:rPr>
              <a:t>TWEET THIS</a:t>
            </a:r>
          </a:p>
        </p:txBody>
      </p:sp>
      <p:sp>
        <p:nvSpPr>
          <p:cNvPr id="7" name="Rounded Rectangle 6">
            <a:hlinkClick r:id="rId7"/>
          </p:cNvPr>
          <p:cNvSpPr/>
          <p:nvPr/>
        </p:nvSpPr>
        <p:spPr>
          <a:xfrm>
            <a:off x="5232906" y="4293809"/>
            <a:ext cx="1260695" cy="289710"/>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FC5021"/>
                </a:solidFill>
                <a:latin typeface="Brandon Grotesque Black" panose="020B0A03020203060202" pitchFamily="34" charset="0"/>
              </a:rPr>
              <a:t>TWEET THIS</a:t>
            </a:r>
          </a:p>
        </p:txBody>
      </p:sp>
      <p:sp>
        <p:nvSpPr>
          <p:cNvPr id="8" name="Rounded Rectangle 7">
            <a:hlinkClick r:id="rId8"/>
          </p:cNvPr>
          <p:cNvSpPr/>
          <p:nvPr/>
        </p:nvSpPr>
        <p:spPr>
          <a:xfrm>
            <a:off x="5232905" y="5545857"/>
            <a:ext cx="1260695" cy="289710"/>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FC5021"/>
                </a:solidFill>
                <a:latin typeface="Brandon Grotesque Black" panose="020B0A03020203060202" pitchFamily="34" charset="0"/>
              </a:rPr>
              <a:t>TWEET THIS</a:t>
            </a:r>
          </a:p>
        </p:txBody>
      </p:sp>
    </p:spTree>
    <p:extLst>
      <p:ext uri="{BB962C8B-B14F-4D97-AF65-F5344CB8AC3E}">
        <p14:creationId xmlns:p14="http://schemas.microsoft.com/office/powerpoint/2010/main" val="10086614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ATTRACT YOUR IDEAL BUYER</a:t>
            </a:r>
          </a:p>
        </p:txBody>
      </p:sp>
      <p:sp>
        <p:nvSpPr>
          <p:cNvPr id="3" name="Text Placeholder 2"/>
          <p:cNvSpPr>
            <a:spLocks noGrp="1"/>
          </p:cNvSpPr>
          <p:nvPr>
            <p:ph type="body" sz="quarter" idx="11"/>
          </p:nvPr>
        </p:nvSpPr>
        <p:spPr/>
        <p:txBody>
          <a:bodyPr/>
          <a:lstStyle/>
          <a:p>
            <a:pPr marL="342900" indent="-342900" fontAlgn="base">
              <a:lnSpc>
                <a:spcPts val="2400"/>
              </a:lnSpc>
              <a:buSzPct val="125000"/>
              <a:buFont typeface="Arial" panose="020B0604020202020204" pitchFamily="34" charset="0"/>
              <a:buChar char="•"/>
            </a:pPr>
            <a:r>
              <a:rPr lang="en-US" sz="1700" dirty="0"/>
              <a:t>On average, conversion rates are 10 times higher from search than from social on desktops. (</a:t>
            </a:r>
            <a:r>
              <a:rPr lang="en-US" sz="1700" u="sng" dirty="0">
                <a:hlinkClick r:id="rId2"/>
              </a:rPr>
              <a:t>Perform Insider, 2015</a:t>
            </a:r>
            <a:r>
              <a:rPr lang="en-US" sz="1700" dirty="0"/>
              <a:t>)</a:t>
            </a:r>
          </a:p>
          <a:p>
            <a:pPr fontAlgn="base">
              <a:lnSpc>
                <a:spcPts val="2400"/>
              </a:lnSpc>
              <a:buSzPct val="125000"/>
            </a:pPr>
            <a:endParaRPr lang="en-US" sz="1700" dirty="0"/>
          </a:p>
          <a:p>
            <a:pPr marL="342900" indent="-342900" fontAlgn="base">
              <a:buSzPct val="125000"/>
              <a:buFont typeface="Arial" panose="020B0604020202020204" pitchFamily="34" charset="0"/>
              <a:buChar char="•"/>
            </a:pPr>
            <a:r>
              <a:rPr lang="en-US" sz="1700" dirty="0"/>
              <a:t>Every month there are more than 10.3 billion Google searches, with 78% of U.S. internet users researching products and services online. (</a:t>
            </a:r>
            <a:r>
              <a:rPr lang="en-US" sz="1700" u="sng" dirty="0">
                <a:hlinkClick r:id="rId3"/>
              </a:rPr>
              <a:t>B2B Marketing, 2014</a:t>
            </a:r>
            <a:r>
              <a:rPr lang="en-US" sz="1700" dirty="0"/>
              <a:t>)</a:t>
            </a:r>
          </a:p>
          <a:p>
            <a:pPr marL="342900" indent="-342900" fontAlgn="base">
              <a:lnSpc>
                <a:spcPts val="2400"/>
              </a:lnSpc>
              <a:buSzPct val="125000"/>
              <a:buFont typeface="Arial" panose="020B0604020202020204" pitchFamily="34" charset="0"/>
              <a:buChar char="•"/>
            </a:pPr>
            <a:endParaRPr lang="en-US" sz="1700" dirty="0"/>
          </a:p>
          <a:p>
            <a:pPr>
              <a:lnSpc>
                <a:spcPts val="2400"/>
              </a:lnSpc>
            </a:pPr>
            <a:endParaRPr lang="en-US" dirty="0"/>
          </a:p>
        </p:txBody>
      </p:sp>
      <p:sp>
        <p:nvSpPr>
          <p:cNvPr id="4" name="Text Placeholder 3"/>
          <p:cNvSpPr>
            <a:spLocks noGrp="1"/>
          </p:cNvSpPr>
          <p:nvPr>
            <p:ph type="body" sz="quarter" idx="12"/>
          </p:nvPr>
        </p:nvSpPr>
        <p:spPr/>
        <p:txBody>
          <a:bodyPr/>
          <a:lstStyle/>
          <a:p>
            <a:pPr>
              <a:lnSpc>
                <a:spcPts val="2400"/>
              </a:lnSpc>
            </a:pPr>
            <a:r>
              <a:rPr lang="en-US" sz="1700" dirty="0"/>
              <a:t>Fresh, quality content - like we touched on when we talked blogging - is essential to SEO. It helps you tell search engines what topics are relevant to your business.</a:t>
            </a:r>
            <a:br>
              <a:rPr lang="en-US" sz="1700" dirty="0"/>
            </a:br>
            <a:endParaRPr lang="en-US" sz="1700" dirty="0"/>
          </a:p>
          <a:p>
            <a:pPr>
              <a:lnSpc>
                <a:spcPts val="2400"/>
              </a:lnSpc>
            </a:pPr>
            <a:r>
              <a:rPr lang="en-US" sz="1700" dirty="0"/>
              <a:t>Plus, publishing new content frequently encourages search engines to crawl your site more often, getting your content in the search results faster.</a:t>
            </a:r>
          </a:p>
          <a:p>
            <a:pPr>
              <a:lnSpc>
                <a:spcPts val="2400"/>
              </a:lnSpc>
            </a:pPr>
            <a:endParaRPr lang="en-US" dirty="0"/>
          </a:p>
        </p:txBody>
      </p:sp>
      <p:sp>
        <p:nvSpPr>
          <p:cNvPr id="5" name="Rounded Rectangle 4">
            <a:hlinkClick r:id="rId4"/>
          </p:cNvPr>
          <p:cNvSpPr/>
          <p:nvPr/>
        </p:nvSpPr>
        <p:spPr>
          <a:xfrm>
            <a:off x="1115842" y="3078073"/>
            <a:ext cx="1260695" cy="289710"/>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FC5021"/>
                </a:solidFill>
                <a:latin typeface="Brandon Grotesque Black" panose="020B0A03020203060202" pitchFamily="34" charset="0"/>
              </a:rPr>
              <a:t>TWEET THIS</a:t>
            </a:r>
          </a:p>
        </p:txBody>
      </p:sp>
      <p:sp>
        <p:nvSpPr>
          <p:cNvPr id="6" name="Rounded Rectangle 5">
            <a:hlinkClick r:id="rId5"/>
          </p:cNvPr>
          <p:cNvSpPr/>
          <p:nvPr/>
        </p:nvSpPr>
        <p:spPr>
          <a:xfrm>
            <a:off x="1115842" y="4923937"/>
            <a:ext cx="1260695" cy="289710"/>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FC5021"/>
                </a:solidFill>
                <a:latin typeface="Brandon Grotesque Black" panose="020B0A03020203060202" pitchFamily="34" charset="0"/>
              </a:rPr>
              <a:t>TWEET THIS</a:t>
            </a:r>
          </a:p>
        </p:txBody>
      </p:sp>
    </p:spTree>
    <p:extLst>
      <p:ext uri="{BB962C8B-B14F-4D97-AF65-F5344CB8AC3E}">
        <p14:creationId xmlns:p14="http://schemas.microsoft.com/office/powerpoint/2010/main" val="9219163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ATTRACT YOUR IDEAL BUYER</a:t>
            </a:r>
          </a:p>
        </p:txBody>
      </p:sp>
      <p:sp>
        <p:nvSpPr>
          <p:cNvPr id="3" name="Text Placeholder 2"/>
          <p:cNvSpPr>
            <a:spLocks noGrp="1"/>
          </p:cNvSpPr>
          <p:nvPr>
            <p:ph type="body" sz="quarter" idx="11"/>
          </p:nvPr>
        </p:nvSpPr>
        <p:spPr/>
        <p:txBody>
          <a:bodyPr>
            <a:normAutofit/>
          </a:bodyPr>
          <a:lstStyle/>
          <a:p>
            <a:pPr>
              <a:lnSpc>
                <a:spcPts val="2400"/>
              </a:lnSpc>
            </a:pPr>
            <a:r>
              <a:rPr lang="en-US" sz="1700" dirty="0"/>
              <a:t>In addition to good content, social media may influence your search engine ranking. (</a:t>
            </a:r>
            <a:r>
              <a:rPr lang="en-US" sz="1700" u="sng" dirty="0">
                <a:hlinkClick r:id="rId2"/>
              </a:rPr>
              <a:t>Digital Marketing, 2014</a:t>
            </a:r>
            <a:r>
              <a:rPr lang="en-US" sz="1700" dirty="0"/>
              <a:t>). </a:t>
            </a:r>
          </a:p>
          <a:p>
            <a:pPr>
              <a:lnSpc>
                <a:spcPts val="2400"/>
              </a:lnSpc>
            </a:pPr>
            <a:endParaRPr lang="en-US" sz="1700" dirty="0"/>
          </a:p>
          <a:p>
            <a:pPr>
              <a:lnSpc>
                <a:spcPts val="2400"/>
              </a:lnSpc>
            </a:pPr>
            <a:r>
              <a:rPr lang="en-US" sz="1700" dirty="0"/>
              <a:t>Although we don’t know the exact algorithm Google uses, brands do see a correlation between social media engagement and search rankings.</a:t>
            </a:r>
          </a:p>
        </p:txBody>
      </p:sp>
      <p:sp>
        <p:nvSpPr>
          <p:cNvPr id="4" name="Text Placeholder 3"/>
          <p:cNvSpPr>
            <a:spLocks noGrp="1"/>
          </p:cNvSpPr>
          <p:nvPr>
            <p:ph type="body" sz="quarter" idx="12"/>
          </p:nvPr>
        </p:nvSpPr>
        <p:spPr/>
        <p:txBody>
          <a:bodyPr>
            <a:normAutofit/>
          </a:bodyPr>
          <a:lstStyle/>
          <a:p>
            <a:pPr>
              <a:lnSpc>
                <a:spcPts val="2400"/>
              </a:lnSpc>
            </a:pPr>
            <a:r>
              <a:rPr lang="en-US" sz="1700" dirty="0"/>
              <a:t>So if you’re already working on your blog and social media, you have a leg up on SEO. However there’s still a lot to learn. If you want to dig deeper into SEO, our </a:t>
            </a:r>
            <a:r>
              <a:rPr lang="en-US" sz="1700" u="sng" dirty="0">
                <a:hlinkClick r:id="rId3"/>
              </a:rPr>
              <a:t>DIY Guide to SEO</a:t>
            </a:r>
            <a:r>
              <a:rPr lang="en-US" sz="1700" dirty="0"/>
              <a:t> is a resource you need to check out.</a:t>
            </a:r>
          </a:p>
          <a:p>
            <a:pPr>
              <a:lnSpc>
                <a:spcPts val="2400"/>
              </a:lnSpc>
            </a:pPr>
            <a:br>
              <a:rPr lang="en-US" sz="1700" dirty="0"/>
            </a:br>
            <a:endParaRPr lang="en-US" sz="1700" dirty="0"/>
          </a:p>
        </p:txBody>
      </p:sp>
    </p:spTree>
    <p:extLst>
      <p:ext uri="{BB962C8B-B14F-4D97-AF65-F5344CB8AC3E}">
        <p14:creationId xmlns:p14="http://schemas.microsoft.com/office/powerpoint/2010/main" val="5429068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ATTRACT YOUR IDEAL BUYER</a:t>
            </a:r>
          </a:p>
        </p:txBody>
      </p:sp>
      <p:sp>
        <p:nvSpPr>
          <p:cNvPr id="3" name="Text Placeholder 2"/>
          <p:cNvSpPr>
            <a:spLocks noGrp="1"/>
          </p:cNvSpPr>
          <p:nvPr>
            <p:ph type="body" sz="quarter" idx="11"/>
          </p:nvPr>
        </p:nvSpPr>
        <p:spPr/>
        <p:txBody>
          <a:bodyPr>
            <a:normAutofit/>
          </a:bodyPr>
          <a:lstStyle/>
          <a:p>
            <a:r>
              <a:rPr lang="en-US" sz="2000" dirty="0">
                <a:latin typeface="Brandon Grotesque Medium" panose="020B0603020203060202" pitchFamily="34" charset="0"/>
              </a:rPr>
              <a:t>PPC</a:t>
            </a:r>
          </a:p>
          <a:p>
            <a:pPr>
              <a:lnSpc>
                <a:spcPts val="2400"/>
              </a:lnSpc>
            </a:pPr>
            <a:r>
              <a:rPr lang="en-US" sz="1700" dirty="0"/>
              <a:t>Social media, blogging, and SEO drive quality, organic traffic to your website. However, a lot of that traffic may not be ready to buy just yet.</a:t>
            </a:r>
          </a:p>
          <a:p>
            <a:pPr>
              <a:lnSpc>
                <a:spcPts val="2400"/>
              </a:lnSpc>
            </a:pPr>
            <a:endParaRPr lang="en-US" sz="1700" dirty="0"/>
          </a:p>
          <a:p>
            <a:r>
              <a:rPr lang="en-US" sz="1700" dirty="0"/>
              <a:t>If you’re looking for the instant sale, invest in PPC (Pay Per Click) advertising to bring hot prospects to your website.</a:t>
            </a:r>
          </a:p>
          <a:p>
            <a:pPr>
              <a:lnSpc>
                <a:spcPts val="2400"/>
              </a:lnSpc>
            </a:pPr>
            <a:endParaRPr lang="en-US" sz="1700" dirty="0"/>
          </a:p>
        </p:txBody>
      </p:sp>
      <p:sp>
        <p:nvSpPr>
          <p:cNvPr id="4" name="Text Placeholder 3"/>
          <p:cNvSpPr>
            <a:spLocks noGrp="1"/>
          </p:cNvSpPr>
          <p:nvPr>
            <p:ph type="body" sz="quarter" idx="12"/>
          </p:nvPr>
        </p:nvSpPr>
        <p:spPr/>
        <p:txBody>
          <a:bodyPr/>
          <a:lstStyle/>
          <a:p>
            <a:pPr>
              <a:lnSpc>
                <a:spcPts val="2400"/>
              </a:lnSpc>
            </a:pPr>
            <a:r>
              <a:rPr lang="en-US" sz="1700" dirty="0"/>
              <a:t>With PPC, you bid on search terms that are highly relevant to your business, or use data-driven targeting to serve up your ad to extremely relevant audiences. </a:t>
            </a:r>
          </a:p>
          <a:p>
            <a:pPr>
              <a:lnSpc>
                <a:spcPts val="2400"/>
              </a:lnSpc>
            </a:pPr>
            <a:endParaRPr lang="en-US" sz="1700" dirty="0"/>
          </a:p>
          <a:p>
            <a:pPr>
              <a:lnSpc>
                <a:spcPts val="2400"/>
              </a:lnSpc>
            </a:pPr>
            <a:r>
              <a:rPr lang="en-US" sz="1700" dirty="0"/>
              <a:t>Most digital marketers consider Google </a:t>
            </a:r>
            <a:r>
              <a:rPr lang="en-US" sz="1700" dirty="0" err="1"/>
              <a:t>Adwords</a:t>
            </a:r>
            <a:r>
              <a:rPr lang="en-US" sz="1700" dirty="0"/>
              <a:t> as table stakes for PPC. Google </a:t>
            </a:r>
            <a:r>
              <a:rPr lang="en-US" sz="1700" dirty="0" err="1"/>
              <a:t>Adwords</a:t>
            </a:r>
            <a:r>
              <a:rPr lang="en-US" sz="1700" dirty="0"/>
              <a:t> shows the text ads that appear at the top of organic Google search results.</a:t>
            </a:r>
          </a:p>
          <a:p>
            <a:pPr>
              <a:lnSpc>
                <a:spcPts val="2400"/>
              </a:lnSpc>
            </a:pPr>
            <a:endParaRPr lang="en-US" dirty="0"/>
          </a:p>
          <a:p>
            <a:pPr>
              <a:lnSpc>
                <a:spcPts val="2400"/>
              </a:lnSpc>
            </a:pPr>
            <a:endParaRPr lang="en-US" dirty="0"/>
          </a:p>
        </p:txBody>
      </p:sp>
    </p:spTree>
    <p:extLst>
      <p:ext uri="{BB962C8B-B14F-4D97-AF65-F5344CB8AC3E}">
        <p14:creationId xmlns:p14="http://schemas.microsoft.com/office/powerpoint/2010/main" val="28602422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800600" y="3603279"/>
            <a:ext cx="3754925" cy="1439501"/>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 Placeholder 1"/>
          <p:cNvSpPr>
            <a:spLocks noGrp="1"/>
          </p:cNvSpPr>
          <p:nvPr>
            <p:ph type="body" sz="quarter" idx="10"/>
          </p:nvPr>
        </p:nvSpPr>
        <p:spPr/>
        <p:txBody>
          <a:bodyPr/>
          <a:lstStyle/>
          <a:p>
            <a:pPr>
              <a:lnSpc>
                <a:spcPts val="2400"/>
              </a:lnSpc>
            </a:pPr>
            <a:r>
              <a:rPr lang="en-US" dirty="0"/>
              <a:t>ATTRACT YOUR IDEAL BUYER</a:t>
            </a:r>
          </a:p>
        </p:txBody>
      </p:sp>
      <p:sp>
        <p:nvSpPr>
          <p:cNvPr id="3" name="Text Placeholder 2"/>
          <p:cNvSpPr>
            <a:spLocks noGrp="1"/>
          </p:cNvSpPr>
          <p:nvPr>
            <p:ph type="body" sz="quarter" idx="11"/>
          </p:nvPr>
        </p:nvSpPr>
        <p:spPr/>
        <p:txBody>
          <a:bodyPr>
            <a:normAutofit/>
          </a:bodyPr>
          <a:lstStyle/>
          <a:p>
            <a:pPr>
              <a:lnSpc>
                <a:spcPts val="2400"/>
              </a:lnSpc>
            </a:pPr>
            <a:r>
              <a:rPr lang="en-US" sz="1700" dirty="0"/>
              <a:t>So, when Charlie types into his Google search bar:</a:t>
            </a:r>
            <a:br>
              <a:rPr lang="en-US" sz="1700" dirty="0"/>
            </a:br>
            <a:br>
              <a:rPr lang="en-US" sz="1700" dirty="0"/>
            </a:br>
            <a:r>
              <a:rPr lang="en-US" sz="1700" i="1" dirty="0"/>
              <a:t>CrossFit Gyms</a:t>
            </a:r>
            <a:endParaRPr lang="en-US" sz="1700" dirty="0"/>
          </a:p>
          <a:p>
            <a:pPr>
              <a:lnSpc>
                <a:spcPts val="2400"/>
              </a:lnSpc>
            </a:pPr>
            <a:br>
              <a:rPr lang="en-US" sz="1700" dirty="0"/>
            </a:br>
            <a:r>
              <a:rPr lang="en-US" sz="1700" dirty="0"/>
              <a:t>Your ad shows up on the top of the page, above even the organic search results.</a:t>
            </a:r>
          </a:p>
        </p:txBody>
      </p:sp>
      <p:sp>
        <p:nvSpPr>
          <p:cNvPr id="4" name="Text Placeholder 3"/>
          <p:cNvSpPr>
            <a:spLocks noGrp="1"/>
          </p:cNvSpPr>
          <p:nvPr>
            <p:ph type="body" sz="quarter" idx="12"/>
          </p:nvPr>
        </p:nvSpPr>
        <p:spPr/>
        <p:txBody>
          <a:bodyPr>
            <a:normAutofit/>
          </a:bodyPr>
          <a:lstStyle/>
          <a:p>
            <a:pPr>
              <a:lnSpc>
                <a:spcPts val="2400"/>
              </a:lnSpc>
            </a:pPr>
            <a:r>
              <a:rPr lang="en-US" sz="1700" dirty="0"/>
              <a:t>To make sure you get all of the Charlie’s in the door (and to avoid attracting those pro-athletes that are a bit of a drain on your gym) use ad copy strategically:</a:t>
            </a:r>
          </a:p>
          <a:p>
            <a:pPr>
              <a:lnSpc>
                <a:spcPts val="2400"/>
              </a:lnSpc>
            </a:pPr>
            <a:br>
              <a:rPr lang="en-US" sz="2000" dirty="0">
                <a:latin typeface="Brandon Grotesque Medium" panose="020B0603020203060202" pitchFamily="34" charset="0"/>
              </a:rPr>
            </a:br>
            <a:r>
              <a:rPr lang="en-US" sz="2000" dirty="0">
                <a:latin typeface="Brandon Grotesque Medium" panose="020B0603020203060202" pitchFamily="34" charset="0"/>
              </a:rPr>
              <a:t>CrossFit for Boomers</a:t>
            </a:r>
          </a:p>
          <a:p>
            <a:pPr>
              <a:lnSpc>
                <a:spcPts val="2400"/>
              </a:lnSpc>
            </a:pPr>
            <a:r>
              <a:rPr lang="en-US" sz="1700" dirty="0"/>
              <a:t>For guys who aren’t ready to retire </a:t>
            </a:r>
          </a:p>
          <a:p>
            <a:pPr>
              <a:lnSpc>
                <a:spcPts val="2400"/>
              </a:lnSpc>
            </a:pPr>
            <a:r>
              <a:rPr lang="en-US" sz="1700" dirty="0"/>
              <a:t>to the couch. Beginners welcome.</a:t>
            </a:r>
          </a:p>
          <a:p>
            <a:pPr>
              <a:lnSpc>
                <a:spcPts val="2400"/>
              </a:lnSpc>
            </a:pPr>
            <a:r>
              <a:rPr lang="en-US" sz="1700" u="sng" dirty="0">
                <a:solidFill>
                  <a:schemeClr val="accent3"/>
                </a:solidFill>
              </a:rPr>
              <a:t>Try a free class.</a:t>
            </a:r>
          </a:p>
          <a:p>
            <a:pPr>
              <a:lnSpc>
                <a:spcPts val="2400"/>
              </a:lnSpc>
            </a:pPr>
            <a:endParaRPr lang="en-US" dirty="0"/>
          </a:p>
        </p:txBody>
      </p:sp>
    </p:spTree>
    <p:extLst>
      <p:ext uri="{BB962C8B-B14F-4D97-AF65-F5344CB8AC3E}">
        <p14:creationId xmlns:p14="http://schemas.microsoft.com/office/powerpoint/2010/main" val="15943736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ATTRACT YOUR IDEAL BUYER</a:t>
            </a:r>
          </a:p>
        </p:txBody>
      </p:sp>
      <p:sp>
        <p:nvSpPr>
          <p:cNvPr id="3" name="Text Placeholder 2"/>
          <p:cNvSpPr>
            <a:spLocks noGrp="1"/>
          </p:cNvSpPr>
          <p:nvPr>
            <p:ph type="body" sz="quarter" idx="11"/>
          </p:nvPr>
        </p:nvSpPr>
        <p:spPr/>
        <p:txBody>
          <a:bodyPr>
            <a:normAutofit/>
          </a:bodyPr>
          <a:lstStyle/>
          <a:p>
            <a:pPr>
              <a:lnSpc>
                <a:spcPts val="2400"/>
              </a:lnSpc>
            </a:pPr>
            <a:r>
              <a:rPr lang="en-US" sz="1700" dirty="0"/>
              <a:t>In addition to text ads, Google </a:t>
            </a:r>
            <a:r>
              <a:rPr lang="en-US" sz="1700" dirty="0" err="1"/>
              <a:t>Adwords</a:t>
            </a:r>
            <a:r>
              <a:rPr lang="en-US" sz="1700" dirty="0"/>
              <a:t> serves display ads on websites that are part of the Google Ad Display Network (that’s over 1 million websites).</a:t>
            </a:r>
          </a:p>
          <a:p>
            <a:pPr>
              <a:lnSpc>
                <a:spcPts val="2400"/>
              </a:lnSpc>
            </a:pPr>
            <a:endParaRPr lang="en-US" sz="1700" dirty="0"/>
          </a:p>
          <a:p>
            <a:pPr>
              <a:lnSpc>
                <a:spcPts val="2400"/>
              </a:lnSpc>
            </a:pPr>
            <a:r>
              <a:rPr lang="en-US" sz="1700" dirty="0"/>
              <a:t>Say Charlie visits your website, but doesn’t sign-up for a class.</a:t>
            </a:r>
          </a:p>
        </p:txBody>
      </p:sp>
      <p:sp>
        <p:nvSpPr>
          <p:cNvPr id="4" name="Text Placeholder 3"/>
          <p:cNvSpPr>
            <a:spLocks noGrp="1"/>
          </p:cNvSpPr>
          <p:nvPr>
            <p:ph type="body" sz="quarter" idx="12"/>
          </p:nvPr>
        </p:nvSpPr>
        <p:spPr/>
        <p:txBody>
          <a:bodyPr>
            <a:normAutofit/>
          </a:bodyPr>
          <a:lstStyle/>
          <a:p>
            <a:pPr>
              <a:lnSpc>
                <a:spcPts val="2400"/>
              </a:lnSpc>
            </a:pPr>
            <a:r>
              <a:rPr lang="en-US" sz="1700" dirty="0"/>
              <a:t>Google follows him to other sites he visits around the web, and show your display ads there. That way, your business stays top-of-mind for Charlie.</a:t>
            </a:r>
          </a:p>
          <a:p>
            <a:pPr>
              <a:lnSpc>
                <a:spcPts val="2400"/>
              </a:lnSpc>
            </a:pPr>
            <a:br>
              <a:rPr lang="en-US" sz="1700" dirty="0"/>
            </a:br>
            <a:r>
              <a:rPr lang="en-US" sz="1700" i="1" dirty="0"/>
              <a:t>Oh, yeah, I wanted to sign-up for CrossFit. Let’s do it!</a:t>
            </a:r>
            <a:endParaRPr lang="en-US" sz="1700" dirty="0"/>
          </a:p>
          <a:p>
            <a:pPr>
              <a:lnSpc>
                <a:spcPts val="2400"/>
              </a:lnSpc>
            </a:pPr>
            <a:br>
              <a:rPr lang="en-US" sz="1700" dirty="0"/>
            </a:br>
            <a:endParaRPr lang="en-US" sz="1700" dirty="0"/>
          </a:p>
        </p:txBody>
      </p:sp>
      <p:pic>
        <p:nvPicPr>
          <p:cNvPr id="5" name="Picture 4"/>
          <p:cNvPicPr>
            <a:picLocks noChangeAspect="1"/>
          </p:cNvPicPr>
          <p:nvPr/>
        </p:nvPicPr>
        <p:blipFill>
          <a:blip r:embed="rId2"/>
          <a:stretch>
            <a:fillRect/>
          </a:stretch>
        </p:blipFill>
        <p:spPr>
          <a:xfrm>
            <a:off x="7809946" y="4507299"/>
            <a:ext cx="1490472" cy="1667256"/>
          </a:xfrm>
          <a:prstGeom prst="rect">
            <a:avLst/>
          </a:prstGeom>
        </p:spPr>
      </p:pic>
    </p:spTree>
    <p:extLst>
      <p:ext uri="{BB962C8B-B14F-4D97-AF65-F5344CB8AC3E}">
        <p14:creationId xmlns:p14="http://schemas.microsoft.com/office/powerpoint/2010/main" val="18005776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ATTRACT YOUR IDEAL BUYER</a:t>
            </a:r>
          </a:p>
        </p:txBody>
      </p:sp>
      <p:sp>
        <p:nvSpPr>
          <p:cNvPr id="3" name="Text Placeholder 2"/>
          <p:cNvSpPr>
            <a:spLocks noGrp="1"/>
          </p:cNvSpPr>
          <p:nvPr>
            <p:ph type="body" sz="quarter" idx="11"/>
          </p:nvPr>
        </p:nvSpPr>
        <p:spPr>
          <a:xfrm>
            <a:off x="685800" y="1795156"/>
            <a:ext cx="3657600" cy="4089596"/>
          </a:xfrm>
        </p:spPr>
        <p:txBody>
          <a:bodyPr>
            <a:normAutofit/>
          </a:bodyPr>
          <a:lstStyle/>
          <a:p>
            <a:r>
              <a:rPr lang="en-US" sz="1700" dirty="0"/>
              <a:t>While </a:t>
            </a:r>
            <a:r>
              <a:rPr lang="en-US" sz="1700" dirty="0" err="1"/>
              <a:t>Adwords</a:t>
            </a:r>
            <a:r>
              <a:rPr lang="en-US" sz="1700" dirty="0"/>
              <a:t> is most popular, the search engine, Bing, is rising as an affordable alternative. In fact, in </a:t>
            </a:r>
            <a:r>
              <a:rPr lang="en-US" sz="1700" dirty="0" err="1"/>
              <a:t>Wordstream’s</a:t>
            </a:r>
            <a:r>
              <a:rPr lang="en-US" sz="1700" dirty="0"/>
              <a:t> article, </a:t>
            </a:r>
            <a:r>
              <a:rPr lang="en-US" sz="1700" u="sng" dirty="0">
                <a:hlinkClick r:id="rId2"/>
              </a:rPr>
              <a:t>What’s in Store for PPC in 2016?</a:t>
            </a:r>
            <a:r>
              <a:rPr lang="en-US" sz="1700" dirty="0"/>
              <a:t>, search engine analyst David </a:t>
            </a:r>
            <a:r>
              <a:rPr lang="en-US" sz="1700" dirty="0" err="1"/>
              <a:t>Szetela</a:t>
            </a:r>
            <a:r>
              <a:rPr lang="en-US" sz="1700" dirty="0"/>
              <a:t> predicts that Bing Ads will be viewed as must-have by a growing number of advertisers in 2016. “This will be driven by the fact that the increasing click inventory will continue to be priced below Google CPCs,” </a:t>
            </a:r>
            <a:r>
              <a:rPr lang="en-US" sz="1700" dirty="0" err="1"/>
              <a:t>Szetela</a:t>
            </a:r>
            <a:r>
              <a:rPr lang="en-US" sz="1700" dirty="0"/>
              <a:t> says.</a:t>
            </a:r>
          </a:p>
        </p:txBody>
      </p:sp>
      <p:sp>
        <p:nvSpPr>
          <p:cNvPr id="4" name="Text Placeholder 3"/>
          <p:cNvSpPr>
            <a:spLocks noGrp="1"/>
          </p:cNvSpPr>
          <p:nvPr>
            <p:ph type="body" sz="quarter" idx="12"/>
          </p:nvPr>
        </p:nvSpPr>
        <p:spPr/>
        <p:txBody>
          <a:bodyPr>
            <a:normAutofit/>
          </a:bodyPr>
          <a:lstStyle/>
          <a:p>
            <a:pPr>
              <a:lnSpc>
                <a:spcPts val="2400"/>
              </a:lnSpc>
            </a:pPr>
            <a:r>
              <a:rPr lang="en-US" sz="1700" dirty="0"/>
              <a:t>In addition to Google </a:t>
            </a:r>
            <a:r>
              <a:rPr lang="en-US" sz="1700" dirty="0" err="1"/>
              <a:t>Adwords</a:t>
            </a:r>
            <a:r>
              <a:rPr lang="en-US" sz="1700" dirty="0"/>
              <a:t> and Bing Ads, Facebook and Twitter pay-per-click ads are getting a lot of attention. With the vast amount of user data on these platforms, businesses can reach super targeted audiences at a lower cost-per-click. </a:t>
            </a:r>
          </a:p>
          <a:p>
            <a:pPr>
              <a:lnSpc>
                <a:spcPts val="2400"/>
              </a:lnSpc>
            </a:pPr>
            <a:endParaRPr lang="en-US" sz="1700" dirty="0"/>
          </a:p>
          <a:p>
            <a:pPr>
              <a:lnSpc>
                <a:spcPts val="2400"/>
              </a:lnSpc>
            </a:pPr>
            <a:r>
              <a:rPr lang="en-US" sz="1700" dirty="0"/>
              <a:t>If you still aren’t persuaded to try PPC, here are a few stats that might sway you:</a:t>
            </a:r>
          </a:p>
          <a:p>
            <a:pPr>
              <a:lnSpc>
                <a:spcPts val="2400"/>
              </a:lnSpc>
            </a:pPr>
            <a:endParaRPr lang="en-US" sz="1700" dirty="0"/>
          </a:p>
        </p:txBody>
      </p:sp>
    </p:spTree>
    <p:extLst>
      <p:ext uri="{BB962C8B-B14F-4D97-AF65-F5344CB8AC3E}">
        <p14:creationId xmlns:p14="http://schemas.microsoft.com/office/powerpoint/2010/main" val="4783714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ATTRACT YOUR IDEAL BUYER</a:t>
            </a:r>
          </a:p>
        </p:txBody>
      </p:sp>
      <p:sp>
        <p:nvSpPr>
          <p:cNvPr id="3" name="Text Placeholder 2"/>
          <p:cNvSpPr>
            <a:spLocks noGrp="1"/>
          </p:cNvSpPr>
          <p:nvPr>
            <p:ph type="body" sz="quarter" idx="11"/>
          </p:nvPr>
        </p:nvSpPr>
        <p:spPr>
          <a:xfrm>
            <a:off x="685800" y="1795155"/>
            <a:ext cx="3657600" cy="4279719"/>
          </a:xfrm>
          <a:noFill/>
        </p:spPr>
        <p:txBody>
          <a:bodyPr>
            <a:normAutofit/>
          </a:bodyPr>
          <a:lstStyle/>
          <a:p>
            <a:pPr marL="342900" indent="-342900" fontAlgn="base">
              <a:buSzPct val="125000"/>
              <a:buFont typeface="Arial" panose="020B0604020202020204" pitchFamily="34" charset="0"/>
              <a:buChar char="•"/>
            </a:pPr>
            <a:r>
              <a:rPr lang="en-US" sz="1700" dirty="0"/>
              <a:t>Businesses make an average of $2 in revenue for every $1 they spend on AdWords. </a:t>
            </a:r>
            <a:r>
              <a:rPr lang="en-US" sz="1700" dirty="0">
                <a:solidFill>
                  <a:schemeClr val="accent3"/>
                </a:solidFill>
              </a:rPr>
              <a:t>(Google Economic Impact Report).</a:t>
            </a:r>
          </a:p>
          <a:p>
            <a:pPr fontAlgn="base">
              <a:lnSpc>
                <a:spcPts val="2400"/>
              </a:lnSpc>
              <a:buSzPct val="125000"/>
            </a:pPr>
            <a:endParaRPr lang="en-US" sz="1700" dirty="0"/>
          </a:p>
          <a:p>
            <a:pPr marL="342900" indent="-342900" fontAlgn="base">
              <a:lnSpc>
                <a:spcPts val="2400"/>
              </a:lnSpc>
              <a:buSzPct val="125000"/>
              <a:buFont typeface="Arial" panose="020B0604020202020204" pitchFamily="34" charset="0"/>
              <a:buChar char="•"/>
            </a:pPr>
            <a:r>
              <a:rPr lang="en-US" sz="1700" dirty="0"/>
              <a:t>The top 3 paid advertising spots on the search results page get 46% of the total clicks on the page. </a:t>
            </a:r>
            <a:r>
              <a:rPr lang="en-US" sz="1700" dirty="0">
                <a:solidFill>
                  <a:schemeClr val="accent3"/>
                </a:solidFill>
              </a:rPr>
              <a:t>(</a:t>
            </a:r>
            <a:r>
              <a:rPr lang="en-US" sz="1700" dirty="0" err="1">
                <a:solidFill>
                  <a:schemeClr val="accent3"/>
                </a:solidFill>
                <a:hlinkClick r:id="rId2"/>
              </a:rPr>
              <a:t>PowerTraffick</a:t>
            </a:r>
            <a:r>
              <a:rPr lang="en-US" sz="1700" dirty="0">
                <a:solidFill>
                  <a:schemeClr val="accent3"/>
                </a:solidFill>
              </a:rPr>
              <a:t>).</a:t>
            </a:r>
          </a:p>
          <a:p>
            <a:pPr>
              <a:lnSpc>
                <a:spcPts val="2400"/>
              </a:lnSpc>
            </a:pPr>
            <a:endParaRPr lang="en-US" sz="1700" dirty="0"/>
          </a:p>
        </p:txBody>
      </p:sp>
      <p:sp>
        <p:nvSpPr>
          <p:cNvPr id="4" name="Text Placeholder 3"/>
          <p:cNvSpPr>
            <a:spLocks noGrp="1"/>
          </p:cNvSpPr>
          <p:nvPr>
            <p:ph type="body" sz="quarter" idx="12"/>
          </p:nvPr>
        </p:nvSpPr>
        <p:spPr/>
        <p:txBody>
          <a:bodyPr>
            <a:normAutofit/>
          </a:bodyPr>
          <a:lstStyle/>
          <a:p>
            <a:pPr marL="342900" indent="-342900" fontAlgn="base">
              <a:lnSpc>
                <a:spcPts val="2400"/>
              </a:lnSpc>
              <a:buSzPct val="125000"/>
              <a:buFont typeface="Arial" panose="020B0604020202020204" pitchFamily="34" charset="0"/>
              <a:buChar char="•"/>
            </a:pPr>
            <a:r>
              <a:rPr lang="en-US" sz="1700" dirty="0"/>
              <a:t>YouTube (part of the Google Ad Display Network) has a monthly viewership equivalent to roughly 10 Super Bowl audiences. </a:t>
            </a:r>
            <a:r>
              <a:rPr lang="en-US" sz="1700" dirty="0">
                <a:solidFill>
                  <a:schemeClr val="accent3"/>
                </a:solidFill>
              </a:rPr>
              <a:t>(</a:t>
            </a:r>
            <a:r>
              <a:rPr lang="en-US" sz="1700" dirty="0" err="1">
                <a:solidFill>
                  <a:schemeClr val="accent3"/>
                </a:solidFill>
                <a:hlinkClick r:id="rId3"/>
              </a:rPr>
              <a:t>Wishpond</a:t>
            </a:r>
            <a:r>
              <a:rPr lang="en-US" sz="1700" dirty="0">
                <a:solidFill>
                  <a:schemeClr val="accent3"/>
                </a:solidFill>
              </a:rPr>
              <a:t>).</a:t>
            </a:r>
          </a:p>
          <a:p>
            <a:pPr marL="342900" indent="-342900" fontAlgn="base">
              <a:lnSpc>
                <a:spcPts val="2400"/>
              </a:lnSpc>
              <a:buSzPct val="125000"/>
              <a:buFont typeface="Arial" panose="020B0604020202020204" pitchFamily="34" charset="0"/>
              <a:buChar char="•"/>
            </a:pPr>
            <a:endParaRPr lang="en-US" sz="1700" dirty="0">
              <a:solidFill>
                <a:schemeClr val="accent3"/>
              </a:solidFill>
            </a:endParaRPr>
          </a:p>
          <a:p>
            <a:pPr marL="342900" indent="-342900" fontAlgn="base">
              <a:lnSpc>
                <a:spcPts val="2400"/>
              </a:lnSpc>
              <a:buSzPct val="125000"/>
              <a:buFont typeface="Arial" panose="020B0604020202020204" pitchFamily="34" charset="0"/>
              <a:buChar char="•"/>
            </a:pPr>
            <a:r>
              <a:rPr lang="en-US" sz="1700" dirty="0"/>
              <a:t>45% of people can’t tell the difference between organic and paid search results. </a:t>
            </a:r>
            <a:r>
              <a:rPr lang="en-US" sz="1700" dirty="0">
                <a:solidFill>
                  <a:schemeClr val="accent3"/>
                </a:solidFill>
              </a:rPr>
              <a:t>(</a:t>
            </a:r>
            <a:r>
              <a:rPr lang="en-US" sz="1700" dirty="0">
                <a:solidFill>
                  <a:schemeClr val="accent3"/>
                </a:solidFill>
                <a:hlinkClick r:id="rId3"/>
              </a:rPr>
              <a:t>Wishpond</a:t>
            </a:r>
            <a:r>
              <a:rPr lang="en-US" sz="1700" dirty="0">
                <a:solidFill>
                  <a:schemeClr val="accent3"/>
                </a:solidFill>
              </a:rPr>
              <a:t>).</a:t>
            </a:r>
          </a:p>
          <a:p>
            <a:pPr>
              <a:lnSpc>
                <a:spcPts val="2400"/>
              </a:lnSpc>
            </a:pPr>
            <a:endParaRPr lang="en-US" sz="1700" dirty="0"/>
          </a:p>
        </p:txBody>
      </p:sp>
      <p:sp>
        <p:nvSpPr>
          <p:cNvPr id="5" name="Rounded Rectangle 4">
            <a:hlinkClick r:id="rId4"/>
          </p:cNvPr>
          <p:cNvSpPr/>
          <p:nvPr/>
        </p:nvSpPr>
        <p:spPr>
          <a:xfrm>
            <a:off x="1100724" y="3071936"/>
            <a:ext cx="1260695" cy="289710"/>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FC5021"/>
                </a:solidFill>
                <a:latin typeface="Brandon Grotesque Black" panose="020B0A03020203060202" pitchFamily="34" charset="0"/>
              </a:rPr>
              <a:t>TWEET THIS</a:t>
            </a:r>
          </a:p>
        </p:txBody>
      </p:sp>
      <p:sp>
        <p:nvSpPr>
          <p:cNvPr id="6" name="Rounded Rectangle 5">
            <a:hlinkClick r:id="rId5"/>
          </p:cNvPr>
          <p:cNvSpPr/>
          <p:nvPr/>
        </p:nvSpPr>
        <p:spPr>
          <a:xfrm>
            <a:off x="1100724" y="4619404"/>
            <a:ext cx="1260695" cy="289710"/>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FC5021"/>
                </a:solidFill>
                <a:latin typeface="Brandon Grotesque Black" panose="020B0A03020203060202" pitchFamily="34" charset="0"/>
              </a:rPr>
              <a:t>TWEET THIS</a:t>
            </a:r>
          </a:p>
        </p:txBody>
      </p:sp>
      <p:sp>
        <p:nvSpPr>
          <p:cNvPr id="8" name="Rounded Rectangle 7">
            <a:hlinkClick r:id="rId6"/>
          </p:cNvPr>
          <p:cNvSpPr/>
          <p:nvPr/>
        </p:nvSpPr>
        <p:spPr>
          <a:xfrm>
            <a:off x="5219701" y="4283346"/>
            <a:ext cx="1260695" cy="289710"/>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FC5021"/>
                </a:solidFill>
                <a:latin typeface="Brandon Grotesque Black" panose="020B0A03020203060202" pitchFamily="34" charset="0"/>
              </a:rPr>
              <a:t>TWEET THIS</a:t>
            </a:r>
          </a:p>
        </p:txBody>
      </p:sp>
      <p:sp>
        <p:nvSpPr>
          <p:cNvPr id="9" name="Rounded Rectangle 8">
            <a:hlinkClick r:id="rId7"/>
          </p:cNvPr>
          <p:cNvSpPr/>
          <p:nvPr/>
        </p:nvSpPr>
        <p:spPr>
          <a:xfrm>
            <a:off x="5219702" y="3060213"/>
            <a:ext cx="1260695" cy="289710"/>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FC5021"/>
                </a:solidFill>
                <a:latin typeface="Brandon Grotesque Black" panose="020B0A03020203060202" pitchFamily="34" charset="0"/>
              </a:rPr>
              <a:t>TWEET THIS</a:t>
            </a:r>
          </a:p>
        </p:txBody>
      </p:sp>
    </p:spTree>
    <p:extLst>
      <p:ext uri="{BB962C8B-B14F-4D97-AF65-F5344CB8AC3E}">
        <p14:creationId xmlns:p14="http://schemas.microsoft.com/office/powerpoint/2010/main" val="973808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37427" y="2190200"/>
            <a:ext cx="5486400" cy="2554545"/>
          </a:xfrm>
          <a:prstGeom prst="rect">
            <a:avLst/>
          </a:prstGeom>
          <a:noFill/>
        </p:spPr>
        <p:txBody>
          <a:bodyPr wrap="square" rtlCol="0">
            <a:spAutoFit/>
          </a:bodyPr>
          <a:lstStyle/>
          <a:p>
            <a:pPr>
              <a:lnSpc>
                <a:spcPts val="2400"/>
              </a:lnSpc>
            </a:pPr>
            <a:r>
              <a:rPr lang="en-US" sz="2000" dirty="0">
                <a:solidFill>
                  <a:schemeClr val="bg1"/>
                </a:solidFill>
                <a:latin typeface="Brandon Grotesque Light" panose="020B0303020203060202" pitchFamily="34" charset="0"/>
              </a:rPr>
              <a:t>If you know you can leave the office and your business will hum along to a happy tune, congratulations. You probably have a great sales and marketing process.</a:t>
            </a:r>
          </a:p>
          <a:p>
            <a:pPr>
              <a:lnSpc>
                <a:spcPts val="2400"/>
              </a:lnSpc>
            </a:pPr>
            <a:br>
              <a:rPr lang="en-US" sz="2000" dirty="0">
                <a:solidFill>
                  <a:schemeClr val="bg1"/>
                </a:solidFill>
                <a:latin typeface="Brandon Grotesque Light" panose="020B0303020203060202" pitchFamily="34" charset="0"/>
              </a:rPr>
            </a:br>
            <a:r>
              <a:rPr lang="en-US" sz="2000" dirty="0">
                <a:solidFill>
                  <a:schemeClr val="bg1"/>
                </a:solidFill>
                <a:latin typeface="Brandon Grotesque Light" panose="020B0303020203060202" pitchFamily="34" charset="0"/>
              </a:rPr>
              <a:t>But, if you spend all day putting out fires and feel like your business would burn to the ground without you, this is your guide.</a:t>
            </a:r>
          </a:p>
        </p:txBody>
      </p:sp>
    </p:spTree>
    <p:extLst>
      <p:ext uri="{BB962C8B-B14F-4D97-AF65-F5344CB8AC3E}">
        <p14:creationId xmlns:p14="http://schemas.microsoft.com/office/powerpoint/2010/main" val="27410369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ATTRACT YOUR IDEAL BUYER</a:t>
            </a:r>
          </a:p>
        </p:txBody>
      </p:sp>
      <p:sp>
        <p:nvSpPr>
          <p:cNvPr id="3" name="Text Placeholder 2"/>
          <p:cNvSpPr>
            <a:spLocks noGrp="1"/>
          </p:cNvSpPr>
          <p:nvPr>
            <p:ph type="body" sz="quarter" idx="11"/>
          </p:nvPr>
        </p:nvSpPr>
        <p:spPr/>
        <p:txBody>
          <a:bodyPr>
            <a:normAutofit/>
          </a:bodyPr>
          <a:lstStyle/>
          <a:p>
            <a:pPr>
              <a:buSzPct val="125000"/>
            </a:pPr>
            <a:r>
              <a:rPr lang="en-US" sz="1700" dirty="0"/>
              <a:t>Pay-per-click, like SEO, is another meaty subject. But like other marketing channels, the goal is the same: drive your ideal buyer to your website where you can convert them into a customer.</a:t>
            </a:r>
          </a:p>
        </p:txBody>
      </p:sp>
      <p:sp>
        <p:nvSpPr>
          <p:cNvPr id="4" name="Text Placeholder 3"/>
          <p:cNvSpPr>
            <a:spLocks noGrp="1"/>
          </p:cNvSpPr>
          <p:nvPr>
            <p:ph type="body" sz="quarter" idx="12"/>
          </p:nvPr>
        </p:nvSpPr>
        <p:spPr>
          <a:xfrm>
            <a:off x="4800600" y="1795155"/>
            <a:ext cx="3657600" cy="4017169"/>
          </a:xfrm>
        </p:spPr>
        <p:txBody>
          <a:bodyPr>
            <a:normAutofit/>
          </a:bodyPr>
          <a:lstStyle/>
          <a:p>
            <a:pPr>
              <a:lnSpc>
                <a:spcPts val="2400"/>
              </a:lnSpc>
            </a:pPr>
            <a:r>
              <a:rPr lang="en-US" sz="2000" dirty="0">
                <a:latin typeface="Brandon Grotesque Medium" panose="020B0603020203060202" pitchFamily="34" charset="0"/>
              </a:rPr>
              <a:t>Events</a:t>
            </a:r>
            <a:endParaRPr lang="en-US" sz="2000" b="1" dirty="0">
              <a:latin typeface="Brandon Grotesque Medium" panose="020B0603020203060202" pitchFamily="34" charset="0"/>
            </a:endParaRPr>
          </a:p>
          <a:p>
            <a:pPr>
              <a:lnSpc>
                <a:spcPts val="2400"/>
              </a:lnSpc>
            </a:pPr>
            <a:r>
              <a:rPr lang="en-US" sz="1700" dirty="0"/>
              <a:t>While your ideal buyer is going to be online at some point during the sales and marketing process, that doesn’t mean he or she won’t pop up at an event, like a trade show, conference or happy hour. </a:t>
            </a:r>
          </a:p>
          <a:p>
            <a:pPr>
              <a:lnSpc>
                <a:spcPts val="2400"/>
              </a:lnSpc>
            </a:pPr>
            <a:endParaRPr lang="en-US" sz="1700" dirty="0"/>
          </a:p>
          <a:p>
            <a:pPr>
              <a:lnSpc>
                <a:spcPts val="2400"/>
              </a:lnSpc>
            </a:pPr>
            <a:r>
              <a:rPr lang="en-US" sz="1700" dirty="0"/>
              <a:t>Networking face-to-face at events can be valuable to your business, as </a:t>
            </a:r>
            <a:r>
              <a:rPr lang="en-US" sz="1700" u="sng" dirty="0">
                <a:hlinkClick r:id="rId2"/>
              </a:rPr>
              <a:t>Center for Exhibition Industry Research (CEIR)</a:t>
            </a:r>
            <a:r>
              <a:rPr lang="en-US" sz="1700" dirty="0"/>
              <a:t> and </a:t>
            </a:r>
            <a:r>
              <a:rPr lang="en-US" sz="1700" u="sng" dirty="0" err="1">
                <a:hlinkClick r:id="rId3"/>
              </a:rPr>
              <a:t>BizActions</a:t>
            </a:r>
            <a:r>
              <a:rPr lang="en-US" sz="1700" dirty="0"/>
              <a:t> have found:</a:t>
            </a:r>
          </a:p>
        </p:txBody>
      </p:sp>
    </p:spTree>
    <p:extLst>
      <p:ext uri="{BB962C8B-B14F-4D97-AF65-F5344CB8AC3E}">
        <p14:creationId xmlns:p14="http://schemas.microsoft.com/office/powerpoint/2010/main" val="5866765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ATTRACT YOUR IDEAL BUYER</a:t>
            </a:r>
          </a:p>
        </p:txBody>
      </p:sp>
      <p:sp>
        <p:nvSpPr>
          <p:cNvPr id="3" name="Text Placeholder 2"/>
          <p:cNvSpPr>
            <a:spLocks noGrp="1"/>
          </p:cNvSpPr>
          <p:nvPr>
            <p:ph type="body" sz="quarter" idx="11"/>
          </p:nvPr>
        </p:nvSpPr>
        <p:spPr/>
        <p:txBody>
          <a:bodyPr>
            <a:normAutofit/>
          </a:bodyPr>
          <a:lstStyle/>
          <a:p>
            <a:pPr marL="342900" indent="-342900" fontAlgn="base">
              <a:buSzPct val="125000"/>
              <a:buFont typeface="Arial" panose="020B0604020202020204" pitchFamily="34" charset="0"/>
              <a:buChar char="•"/>
            </a:pPr>
            <a:r>
              <a:rPr lang="en-US" sz="1700" dirty="0"/>
              <a:t>99% of exhibitors find unique value delivered by B2B tradeshows which are not provided by other marketing channels.</a:t>
            </a:r>
          </a:p>
          <a:p>
            <a:pPr marL="342900" indent="-342900" fontAlgn="base">
              <a:lnSpc>
                <a:spcPts val="2400"/>
              </a:lnSpc>
              <a:buSzPct val="125000"/>
              <a:buFont typeface="Arial" panose="020B0604020202020204" pitchFamily="34" charset="0"/>
              <a:buChar char="•"/>
            </a:pPr>
            <a:r>
              <a:rPr lang="en-US" sz="1700" dirty="0"/>
              <a:t>77% of executive decision makers found at least one new supplier at the last show they attended.</a:t>
            </a:r>
          </a:p>
          <a:p>
            <a:pPr marL="342900" indent="-342900" fontAlgn="base">
              <a:lnSpc>
                <a:spcPts val="2400"/>
              </a:lnSpc>
              <a:buSzPct val="125000"/>
              <a:buFont typeface="Arial" panose="020B0604020202020204" pitchFamily="34" charset="0"/>
              <a:buChar char="•"/>
            </a:pPr>
            <a:r>
              <a:rPr lang="en-US" sz="1700" dirty="0"/>
              <a:t>51% of tradeshow attendees requested that a sales representative visit their company after the show.</a:t>
            </a:r>
          </a:p>
        </p:txBody>
      </p:sp>
      <p:sp>
        <p:nvSpPr>
          <p:cNvPr id="4" name="Text Placeholder 3"/>
          <p:cNvSpPr>
            <a:spLocks noGrp="1"/>
          </p:cNvSpPr>
          <p:nvPr>
            <p:ph type="body" sz="quarter" idx="12"/>
          </p:nvPr>
        </p:nvSpPr>
        <p:spPr/>
        <p:txBody>
          <a:bodyPr>
            <a:normAutofit/>
          </a:bodyPr>
          <a:lstStyle/>
          <a:p>
            <a:pPr marL="342900" indent="-342900">
              <a:lnSpc>
                <a:spcPts val="2400"/>
              </a:lnSpc>
              <a:buSzPct val="125000"/>
              <a:buFont typeface="Arial" panose="020B0604020202020204" pitchFamily="34" charset="0"/>
              <a:buChar char="•"/>
            </a:pPr>
            <a:r>
              <a:rPr lang="en-US" sz="1700" dirty="0"/>
              <a:t>46% of executive decision makers made purchase decisions while attending a show.</a:t>
            </a:r>
          </a:p>
          <a:p>
            <a:pPr marL="342900" indent="-342900">
              <a:lnSpc>
                <a:spcPts val="2400"/>
              </a:lnSpc>
              <a:buSzPct val="125000"/>
              <a:buFont typeface="Arial" panose="020B0604020202020204" pitchFamily="34" charset="0"/>
              <a:buChar char="•"/>
            </a:pPr>
            <a:r>
              <a:rPr lang="en-US" sz="1700" dirty="0"/>
              <a:t>The cost of a face-to-face meeting with a prospect at a tradeshow is $142. The cost of a face-to-face meeting at a prospect’s office is $259.</a:t>
            </a:r>
          </a:p>
          <a:p>
            <a:pPr marL="342900" indent="-342900">
              <a:lnSpc>
                <a:spcPts val="2400"/>
              </a:lnSpc>
              <a:buSzPct val="125000"/>
              <a:buFont typeface="Arial" panose="020B0604020202020204" pitchFamily="34" charset="0"/>
              <a:buChar char="•"/>
            </a:pPr>
            <a:r>
              <a:rPr lang="en-US" sz="1700" dirty="0"/>
              <a:t>76% of executive decision makers asked for a price quotation at the last show they attended.</a:t>
            </a:r>
          </a:p>
          <a:p>
            <a:pPr marL="342900" indent="-342900">
              <a:lnSpc>
                <a:spcPts val="2400"/>
              </a:lnSpc>
              <a:buSzPct val="125000"/>
              <a:buFont typeface="Arial" panose="020B0604020202020204" pitchFamily="34" charset="0"/>
              <a:buChar char="•"/>
            </a:pPr>
            <a:endParaRPr lang="en-US" sz="1700" dirty="0"/>
          </a:p>
        </p:txBody>
      </p:sp>
    </p:spTree>
    <p:extLst>
      <p:ext uri="{BB962C8B-B14F-4D97-AF65-F5344CB8AC3E}">
        <p14:creationId xmlns:p14="http://schemas.microsoft.com/office/powerpoint/2010/main" val="29223941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ATTRACT YOUR IDEAL BUYER</a:t>
            </a:r>
          </a:p>
        </p:txBody>
      </p:sp>
      <p:sp>
        <p:nvSpPr>
          <p:cNvPr id="3" name="Text Placeholder 2"/>
          <p:cNvSpPr>
            <a:spLocks noGrp="1"/>
          </p:cNvSpPr>
          <p:nvPr>
            <p:ph type="body" sz="quarter" idx="11"/>
          </p:nvPr>
        </p:nvSpPr>
        <p:spPr/>
        <p:txBody>
          <a:bodyPr>
            <a:normAutofit/>
          </a:bodyPr>
          <a:lstStyle/>
          <a:p>
            <a:pPr marL="342900" indent="-342900" fontAlgn="base">
              <a:lnSpc>
                <a:spcPts val="2400"/>
              </a:lnSpc>
              <a:buSzPct val="125000"/>
              <a:buFont typeface="Arial" panose="020B0604020202020204" pitchFamily="34" charset="0"/>
              <a:buChar char="•"/>
            </a:pPr>
            <a:r>
              <a:rPr lang="en-US" sz="1700" dirty="0"/>
              <a:t>88% participate in trade shows to raise awareness of the company and its brand.</a:t>
            </a:r>
          </a:p>
          <a:p>
            <a:pPr marL="342900" indent="-342900" fontAlgn="base">
              <a:buSzPct val="125000"/>
              <a:buFont typeface="Arial" panose="020B0604020202020204" pitchFamily="34" charset="0"/>
              <a:buChar char="•"/>
            </a:pPr>
            <a:r>
              <a:rPr lang="en-US" sz="1700" dirty="0"/>
              <a:t>72% participate to get leads from new buyers and prospects.</a:t>
            </a:r>
          </a:p>
          <a:p>
            <a:pPr marL="342900" indent="-342900" fontAlgn="base">
              <a:buSzPct val="125000"/>
              <a:buFont typeface="Arial" panose="020B0604020202020204" pitchFamily="34" charset="0"/>
              <a:buChar char="•"/>
            </a:pPr>
            <a:r>
              <a:rPr lang="en-US" sz="1700" dirty="0"/>
              <a:t>70% to strengthen relationships or partnerships.</a:t>
            </a:r>
          </a:p>
          <a:p>
            <a:pPr marL="342900" indent="-342900" fontAlgn="base">
              <a:buSzPct val="125000"/>
              <a:buFont typeface="Arial" panose="020B0604020202020204" pitchFamily="34" charset="0"/>
              <a:buChar char="•"/>
            </a:pPr>
            <a:r>
              <a:rPr lang="en-US" sz="1700" dirty="0"/>
              <a:t>65% attend to see current clients – it is harder to get face to face time with clients.</a:t>
            </a:r>
          </a:p>
          <a:p>
            <a:pPr marL="342900" indent="-342900" fontAlgn="base">
              <a:lnSpc>
                <a:spcPts val="2400"/>
              </a:lnSpc>
              <a:buSzPct val="125000"/>
              <a:buFont typeface="Arial" panose="020B0604020202020204" pitchFamily="34" charset="0"/>
              <a:buChar char="•"/>
            </a:pPr>
            <a:endParaRPr lang="en-US" sz="1700" dirty="0"/>
          </a:p>
          <a:p>
            <a:pPr>
              <a:lnSpc>
                <a:spcPts val="2400"/>
              </a:lnSpc>
            </a:pPr>
            <a:endParaRPr lang="en-US" sz="1700" dirty="0"/>
          </a:p>
        </p:txBody>
      </p:sp>
      <p:sp>
        <p:nvSpPr>
          <p:cNvPr id="4" name="Text Placeholder 3"/>
          <p:cNvSpPr>
            <a:spLocks noGrp="1"/>
          </p:cNvSpPr>
          <p:nvPr>
            <p:ph type="body" sz="quarter" idx="12"/>
          </p:nvPr>
        </p:nvSpPr>
        <p:spPr>
          <a:xfrm>
            <a:off x="4800600" y="1795156"/>
            <a:ext cx="3657600" cy="3953794"/>
          </a:xfrm>
        </p:spPr>
        <p:txBody>
          <a:bodyPr>
            <a:normAutofit/>
          </a:bodyPr>
          <a:lstStyle/>
          <a:p>
            <a:pPr>
              <a:lnSpc>
                <a:spcPts val="2400"/>
              </a:lnSpc>
            </a:pPr>
            <a:r>
              <a:rPr lang="en-US" sz="1700" dirty="0"/>
              <a:t>Your business can get the most out of live events by making sure you can get in touch with attendees before, during and after the event.</a:t>
            </a:r>
          </a:p>
          <a:p>
            <a:pPr>
              <a:lnSpc>
                <a:spcPts val="2400"/>
              </a:lnSpc>
            </a:pPr>
            <a:endParaRPr lang="en-US" sz="1700" dirty="0"/>
          </a:p>
          <a:p>
            <a:pPr>
              <a:lnSpc>
                <a:spcPts val="2400"/>
              </a:lnSpc>
            </a:pPr>
            <a:r>
              <a:rPr lang="en-US" sz="1700" dirty="0"/>
              <a:t>A good communication strategy drives attendees to your business during the event and continues the conversation long after the event has ended, directing your ideal buyer back to your website where they can convert into a customer.</a:t>
            </a:r>
          </a:p>
          <a:p>
            <a:pPr>
              <a:lnSpc>
                <a:spcPts val="2400"/>
              </a:lnSpc>
            </a:pPr>
            <a:endParaRPr lang="en-US" sz="1700" dirty="0"/>
          </a:p>
        </p:txBody>
      </p:sp>
    </p:spTree>
    <p:extLst>
      <p:ext uri="{BB962C8B-B14F-4D97-AF65-F5344CB8AC3E}">
        <p14:creationId xmlns:p14="http://schemas.microsoft.com/office/powerpoint/2010/main" val="17972946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ATTRACT YOUR IDEAL BUYER</a:t>
            </a:r>
          </a:p>
        </p:txBody>
      </p:sp>
      <p:sp>
        <p:nvSpPr>
          <p:cNvPr id="3" name="Text Placeholder 2"/>
          <p:cNvSpPr>
            <a:spLocks noGrp="1"/>
          </p:cNvSpPr>
          <p:nvPr>
            <p:ph type="body" sz="quarter" idx="11"/>
          </p:nvPr>
        </p:nvSpPr>
        <p:spPr/>
        <p:txBody>
          <a:bodyPr>
            <a:normAutofit/>
          </a:bodyPr>
          <a:lstStyle/>
          <a:p>
            <a:pPr>
              <a:lnSpc>
                <a:spcPts val="2400"/>
              </a:lnSpc>
            </a:pPr>
            <a:r>
              <a:rPr lang="en-US" sz="1700" dirty="0"/>
              <a:t>A healthy sales and marketing strategy drives your ideal buyer - you know, more Charlies - to your website. And, ideally, your business should test a few, if not all of these channels to increase relevant traffic to your website.</a:t>
            </a:r>
          </a:p>
          <a:p>
            <a:pPr>
              <a:lnSpc>
                <a:spcPts val="2400"/>
              </a:lnSpc>
            </a:pPr>
            <a:endParaRPr lang="en-US" sz="1700" dirty="0"/>
          </a:p>
          <a:p>
            <a:r>
              <a:rPr lang="en-US" sz="1700" dirty="0"/>
              <a:t>But, what happens when your ideal buyer lands on your website?</a:t>
            </a:r>
          </a:p>
        </p:txBody>
      </p:sp>
      <p:sp>
        <p:nvSpPr>
          <p:cNvPr id="4" name="Text Placeholder 3"/>
          <p:cNvSpPr>
            <a:spLocks noGrp="1"/>
          </p:cNvSpPr>
          <p:nvPr>
            <p:ph type="body" sz="quarter" idx="12"/>
          </p:nvPr>
        </p:nvSpPr>
        <p:spPr/>
        <p:txBody>
          <a:bodyPr>
            <a:normAutofit/>
          </a:bodyPr>
          <a:lstStyle/>
          <a:p>
            <a:pPr>
              <a:lnSpc>
                <a:spcPts val="2400"/>
              </a:lnSpc>
            </a:pPr>
            <a:r>
              <a:rPr lang="en-US" sz="1700" dirty="0"/>
              <a:t>Does Charlie have a clear path to becoming your newest CrossFit client when he hits your landing page?</a:t>
            </a:r>
          </a:p>
          <a:p>
            <a:pPr>
              <a:lnSpc>
                <a:spcPts val="2400"/>
              </a:lnSpc>
            </a:pPr>
            <a:endParaRPr lang="en-US" sz="1700" dirty="0"/>
          </a:p>
          <a:p>
            <a:pPr>
              <a:lnSpc>
                <a:spcPts val="2400"/>
              </a:lnSpc>
            </a:pPr>
            <a:r>
              <a:rPr lang="en-US" sz="1700" dirty="0"/>
              <a:t>Or does he bounce immediately, leaving you with no way to get in touch with him, the perfect potential client?</a:t>
            </a:r>
          </a:p>
        </p:txBody>
      </p:sp>
    </p:spTree>
    <p:extLst>
      <p:ext uri="{BB962C8B-B14F-4D97-AF65-F5344CB8AC3E}">
        <p14:creationId xmlns:p14="http://schemas.microsoft.com/office/powerpoint/2010/main" val="135374152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0"/>
            <a:ext cx="9144000" cy="6858000"/>
          </a:xfrm>
          <a:prstGeom prst="rect">
            <a:avLst/>
          </a:prstGeom>
        </p:spPr>
      </p:pic>
      <p:sp>
        <p:nvSpPr>
          <p:cNvPr id="2" name="TextBox 1"/>
          <p:cNvSpPr txBox="1"/>
          <p:nvPr/>
        </p:nvSpPr>
        <p:spPr>
          <a:xfrm>
            <a:off x="3056676" y="2028617"/>
            <a:ext cx="5272512" cy="2800767"/>
          </a:xfrm>
          <a:prstGeom prst="rect">
            <a:avLst/>
          </a:prstGeom>
          <a:noFill/>
        </p:spPr>
        <p:txBody>
          <a:bodyPr wrap="square" rtlCol="0">
            <a:spAutoFit/>
          </a:bodyPr>
          <a:lstStyle/>
          <a:p>
            <a:r>
              <a:rPr lang="en-US" sz="4400" dirty="0">
                <a:solidFill>
                  <a:schemeClr val="bg1"/>
                </a:solidFill>
                <a:latin typeface="Brandon Grotesque Black" panose="020B0A03020203060202" pitchFamily="34" charset="0"/>
              </a:rPr>
              <a:t>CONNECT WITH</a:t>
            </a:r>
          </a:p>
          <a:p>
            <a:r>
              <a:rPr lang="en-US" sz="4400" dirty="0">
                <a:solidFill>
                  <a:schemeClr val="bg1"/>
                </a:solidFill>
                <a:latin typeface="Brandon Grotesque Black" panose="020B0A03020203060202" pitchFamily="34" charset="0"/>
              </a:rPr>
              <a:t>YOUR IDEAL BUYER</a:t>
            </a:r>
          </a:p>
          <a:p>
            <a:r>
              <a:rPr lang="en-US" sz="4400" dirty="0">
                <a:solidFill>
                  <a:schemeClr val="bg1"/>
                </a:solidFill>
                <a:latin typeface="Brandon Grotesque Black" panose="020B0A03020203060202" pitchFamily="34" charset="0"/>
              </a:rPr>
              <a:t>ON YOUR WEBSITE</a:t>
            </a:r>
          </a:p>
        </p:txBody>
      </p:sp>
    </p:spTree>
    <p:extLst>
      <p:ext uri="{BB962C8B-B14F-4D97-AF65-F5344CB8AC3E}">
        <p14:creationId xmlns:p14="http://schemas.microsoft.com/office/powerpoint/2010/main" val="6247711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CONNECT WITH YOUR IDEAL BUYER</a:t>
            </a:r>
          </a:p>
        </p:txBody>
      </p:sp>
      <p:sp>
        <p:nvSpPr>
          <p:cNvPr id="3" name="Text Placeholder 2"/>
          <p:cNvSpPr>
            <a:spLocks noGrp="1"/>
          </p:cNvSpPr>
          <p:nvPr>
            <p:ph type="body" sz="quarter" idx="11"/>
          </p:nvPr>
        </p:nvSpPr>
        <p:spPr/>
        <p:txBody>
          <a:bodyPr>
            <a:normAutofit/>
          </a:bodyPr>
          <a:lstStyle/>
          <a:p>
            <a:pPr>
              <a:lnSpc>
                <a:spcPts val="2400"/>
              </a:lnSpc>
            </a:pPr>
            <a:r>
              <a:rPr lang="en-US" sz="1700" dirty="0"/>
              <a:t>When it comes to small business websites, they tend to be more like a digital brochure, showing off products or services. </a:t>
            </a:r>
          </a:p>
          <a:p>
            <a:pPr>
              <a:lnSpc>
                <a:spcPts val="2400"/>
              </a:lnSpc>
            </a:pPr>
            <a:endParaRPr lang="en-US" sz="1700" dirty="0"/>
          </a:p>
          <a:p>
            <a:pPr>
              <a:lnSpc>
                <a:spcPts val="2400"/>
              </a:lnSpc>
            </a:pPr>
            <a:r>
              <a:rPr lang="en-US" sz="1700" dirty="0"/>
              <a:t>Small businesses don’t always think about opening their virtual door to greet the good leads that visit their site.</a:t>
            </a:r>
          </a:p>
        </p:txBody>
      </p:sp>
      <p:sp>
        <p:nvSpPr>
          <p:cNvPr id="4" name="Text Placeholder 3"/>
          <p:cNvSpPr>
            <a:spLocks noGrp="1"/>
          </p:cNvSpPr>
          <p:nvPr>
            <p:ph type="body" sz="quarter" idx="12"/>
          </p:nvPr>
        </p:nvSpPr>
        <p:spPr/>
        <p:txBody>
          <a:bodyPr>
            <a:normAutofit/>
          </a:bodyPr>
          <a:lstStyle/>
          <a:p>
            <a:pPr>
              <a:lnSpc>
                <a:spcPts val="2400"/>
              </a:lnSpc>
            </a:pPr>
            <a:r>
              <a:rPr lang="en-US" sz="1700" dirty="0"/>
              <a:t>In fact the majority – 70% of small business B2B websites – lack a call to action, according to Anita Campbell of </a:t>
            </a:r>
            <a:r>
              <a:rPr lang="en-US" sz="1700" u="sng" dirty="0">
                <a:hlinkClick r:id="rId2"/>
              </a:rPr>
              <a:t>Small Business Trends</a:t>
            </a:r>
            <a:r>
              <a:rPr lang="en-US" sz="1700" dirty="0"/>
              <a:t>.</a:t>
            </a:r>
          </a:p>
          <a:p>
            <a:pPr>
              <a:lnSpc>
                <a:spcPts val="2400"/>
              </a:lnSpc>
            </a:pPr>
            <a:endParaRPr lang="en-US" sz="1700" dirty="0"/>
          </a:p>
          <a:p>
            <a:pPr>
              <a:lnSpc>
                <a:spcPts val="2400"/>
              </a:lnSpc>
            </a:pPr>
            <a:r>
              <a:rPr lang="en-US" sz="1700" dirty="0"/>
              <a:t>A Call to Action (CTA) is a text hyperlink, button, or image on your website designed to encourage potential visitors to take an action.</a:t>
            </a:r>
          </a:p>
        </p:txBody>
      </p:sp>
    </p:spTree>
    <p:extLst>
      <p:ext uri="{BB962C8B-B14F-4D97-AF65-F5344CB8AC3E}">
        <p14:creationId xmlns:p14="http://schemas.microsoft.com/office/powerpoint/2010/main" val="37898013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CONNECT WITH YOUR IDEAL BUYER</a:t>
            </a:r>
          </a:p>
        </p:txBody>
      </p:sp>
      <p:sp>
        <p:nvSpPr>
          <p:cNvPr id="3" name="Text Placeholder 2"/>
          <p:cNvSpPr>
            <a:spLocks noGrp="1"/>
          </p:cNvSpPr>
          <p:nvPr>
            <p:ph type="body" sz="quarter" idx="11"/>
          </p:nvPr>
        </p:nvSpPr>
        <p:spPr>
          <a:xfrm>
            <a:off x="685800" y="1795156"/>
            <a:ext cx="3657600" cy="3926634"/>
          </a:xfrm>
        </p:spPr>
        <p:txBody>
          <a:bodyPr>
            <a:normAutofit/>
          </a:bodyPr>
          <a:lstStyle/>
          <a:p>
            <a:pPr>
              <a:lnSpc>
                <a:spcPts val="2400"/>
              </a:lnSpc>
            </a:pPr>
            <a:r>
              <a:rPr lang="en-US" sz="1700" dirty="0"/>
              <a:t>Placing clear CTAs throughout your site in exchange for valuable resources – like webinars, how to guides, checklists, and product offers – transforms your website from a digital brochure to a lead generation engine.</a:t>
            </a:r>
          </a:p>
          <a:p>
            <a:pPr>
              <a:lnSpc>
                <a:spcPts val="2400"/>
              </a:lnSpc>
            </a:pPr>
            <a:endParaRPr lang="en-US" sz="1700" dirty="0"/>
          </a:p>
          <a:p>
            <a:r>
              <a:rPr lang="en-US" sz="1700" dirty="0"/>
              <a:t>CTAs also help your visitors to better understand what you expect them to do (</a:t>
            </a:r>
            <a:r>
              <a:rPr lang="en-US" sz="1700" i="1" dirty="0"/>
              <a:t>learn more!</a:t>
            </a:r>
            <a:r>
              <a:rPr lang="en-US" sz="1700" dirty="0"/>
              <a:t>) and what actions to take next (</a:t>
            </a:r>
            <a:r>
              <a:rPr lang="en-US" sz="1700" i="1" dirty="0"/>
              <a:t>schedule a call!</a:t>
            </a:r>
            <a:r>
              <a:rPr lang="en-US" sz="1700" dirty="0"/>
              <a:t>).</a:t>
            </a:r>
          </a:p>
        </p:txBody>
      </p:sp>
      <p:sp>
        <p:nvSpPr>
          <p:cNvPr id="4" name="Text Placeholder 3"/>
          <p:cNvSpPr>
            <a:spLocks noGrp="1"/>
          </p:cNvSpPr>
          <p:nvPr>
            <p:ph type="body" sz="quarter" idx="12"/>
          </p:nvPr>
        </p:nvSpPr>
        <p:spPr>
          <a:xfrm>
            <a:off x="4800600" y="1795155"/>
            <a:ext cx="3657600" cy="4143917"/>
          </a:xfrm>
        </p:spPr>
        <p:txBody>
          <a:bodyPr>
            <a:normAutofit/>
          </a:bodyPr>
          <a:lstStyle/>
          <a:p>
            <a:pPr>
              <a:lnSpc>
                <a:spcPts val="2400"/>
              </a:lnSpc>
            </a:pPr>
            <a:r>
              <a:rPr lang="en-US" sz="1700" dirty="0"/>
              <a:t>Without these call-to-action prompts on your website, your visitors will bounce without learning anything more about your business, and without leaving any follow-up information behind.</a:t>
            </a:r>
          </a:p>
          <a:p>
            <a:pPr>
              <a:lnSpc>
                <a:spcPts val="2400"/>
              </a:lnSpc>
            </a:pPr>
            <a:endParaRPr lang="en-US" sz="1700" dirty="0"/>
          </a:p>
          <a:p>
            <a:pPr>
              <a:lnSpc>
                <a:spcPts val="2400"/>
              </a:lnSpc>
            </a:pPr>
            <a:r>
              <a:rPr lang="en-US" sz="1700" dirty="0"/>
              <a:t>“Download Our Resource,” “Check Out Our Product,” and “Buy Our Product are CTAs to consider adding to your website to keep the conversation going with your ideal buyer.</a:t>
            </a:r>
          </a:p>
        </p:txBody>
      </p:sp>
    </p:spTree>
    <p:extLst>
      <p:ext uri="{BB962C8B-B14F-4D97-AF65-F5344CB8AC3E}">
        <p14:creationId xmlns:p14="http://schemas.microsoft.com/office/powerpoint/2010/main" val="14067328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CONNECT WITH YOUR IDEAL BUYER</a:t>
            </a:r>
          </a:p>
        </p:txBody>
      </p:sp>
      <p:sp>
        <p:nvSpPr>
          <p:cNvPr id="3" name="Text Placeholder 2"/>
          <p:cNvSpPr>
            <a:spLocks noGrp="1"/>
          </p:cNvSpPr>
          <p:nvPr>
            <p:ph type="body" sz="quarter" idx="11"/>
          </p:nvPr>
        </p:nvSpPr>
        <p:spPr>
          <a:xfrm>
            <a:off x="685800" y="1795156"/>
            <a:ext cx="3657600" cy="4125810"/>
          </a:xfrm>
        </p:spPr>
        <p:txBody>
          <a:bodyPr>
            <a:normAutofit/>
          </a:bodyPr>
          <a:lstStyle/>
          <a:p>
            <a:pPr>
              <a:lnSpc>
                <a:spcPts val="2400"/>
              </a:lnSpc>
            </a:pPr>
            <a:r>
              <a:rPr lang="en-US" sz="2000" dirty="0">
                <a:latin typeface="Brandon Grotesque Medium" panose="020B0603020203060202" pitchFamily="34" charset="0"/>
              </a:rPr>
              <a:t>Download Our Resource</a:t>
            </a:r>
          </a:p>
          <a:p>
            <a:pPr>
              <a:lnSpc>
                <a:spcPts val="2400"/>
              </a:lnSpc>
            </a:pPr>
            <a:r>
              <a:rPr lang="en-US" sz="1700" dirty="0"/>
              <a:t>According to </a:t>
            </a:r>
            <a:r>
              <a:rPr lang="en-US" sz="1700" dirty="0" err="1"/>
              <a:t>Kissmetrics</a:t>
            </a:r>
            <a:r>
              <a:rPr lang="en-US" sz="1700" dirty="0"/>
              <a:t>, 96% of people are not ready to buy from you the first time they visit your website, but that doesn’t mean you aren’t able to capture your ideal buyer early in the buying process.</a:t>
            </a:r>
          </a:p>
          <a:p>
            <a:pPr>
              <a:lnSpc>
                <a:spcPts val="2400"/>
              </a:lnSpc>
            </a:pPr>
            <a:endParaRPr lang="en-US" sz="1700" dirty="0"/>
          </a:p>
          <a:p>
            <a:r>
              <a:rPr lang="en-US" sz="1700" dirty="0"/>
              <a:t>Don’t let good prospects bounce. Offering a lead magnet on your website grows your sales pipeline.</a:t>
            </a:r>
          </a:p>
        </p:txBody>
      </p:sp>
      <p:sp>
        <p:nvSpPr>
          <p:cNvPr id="4" name="Text Placeholder 3"/>
          <p:cNvSpPr>
            <a:spLocks noGrp="1"/>
          </p:cNvSpPr>
          <p:nvPr>
            <p:ph type="body" sz="quarter" idx="12"/>
          </p:nvPr>
        </p:nvSpPr>
        <p:spPr/>
        <p:txBody>
          <a:bodyPr>
            <a:normAutofit/>
          </a:bodyPr>
          <a:lstStyle/>
          <a:p>
            <a:pPr>
              <a:lnSpc>
                <a:spcPts val="2400"/>
              </a:lnSpc>
            </a:pPr>
            <a:r>
              <a:rPr lang="en-US" sz="1700" dirty="0"/>
              <a:t>A good lead magnet attracts your ideal customer early in the sales process by addressing a specific problem they might be struggling with. </a:t>
            </a:r>
          </a:p>
          <a:p>
            <a:pPr>
              <a:lnSpc>
                <a:spcPts val="2400"/>
              </a:lnSpc>
            </a:pPr>
            <a:endParaRPr lang="en-US" sz="1700" dirty="0"/>
          </a:p>
          <a:p>
            <a:pPr>
              <a:lnSpc>
                <a:spcPts val="2400"/>
              </a:lnSpc>
            </a:pPr>
            <a:r>
              <a:rPr lang="en-US" sz="1700" dirty="0"/>
              <a:t>If you’re trying to connect with Charlie, for instance, you could offer a free download of “</a:t>
            </a:r>
            <a:r>
              <a:rPr lang="en-US" sz="1700" i="1" dirty="0"/>
              <a:t>10 WODs to Try for </a:t>
            </a:r>
            <a:r>
              <a:rPr lang="en-US" sz="1700" i="1" dirty="0" err="1"/>
              <a:t>Crossfitters</a:t>
            </a:r>
            <a:r>
              <a:rPr lang="en-US" sz="1700" i="1" dirty="0"/>
              <a:t> over 50</a:t>
            </a:r>
            <a:r>
              <a:rPr lang="en-US" sz="1700" dirty="0"/>
              <a:t>.” </a:t>
            </a:r>
          </a:p>
          <a:p>
            <a:pPr>
              <a:lnSpc>
                <a:spcPts val="2400"/>
              </a:lnSpc>
            </a:pPr>
            <a:endParaRPr lang="en-US" sz="1700" dirty="0"/>
          </a:p>
        </p:txBody>
      </p:sp>
    </p:spTree>
    <p:extLst>
      <p:ext uri="{BB962C8B-B14F-4D97-AF65-F5344CB8AC3E}">
        <p14:creationId xmlns:p14="http://schemas.microsoft.com/office/powerpoint/2010/main" val="274050564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CONNECT WITH YOUR IDEAL BUYER</a:t>
            </a:r>
          </a:p>
        </p:txBody>
      </p:sp>
      <p:sp>
        <p:nvSpPr>
          <p:cNvPr id="3" name="Text Placeholder 2"/>
          <p:cNvSpPr>
            <a:spLocks noGrp="1"/>
          </p:cNvSpPr>
          <p:nvPr>
            <p:ph type="body" sz="quarter" idx="11"/>
          </p:nvPr>
        </p:nvSpPr>
        <p:spPr/>
        <p:txBody>
          <a:bodyPr>
            <a:normAutofit/>
          </a:bodyPr>
          <a:lstStyle/>
          <a:p>
            <a:r>
              <a:rPr lang="en-US" sz="1700" dirty="0"/>
              <a:t>Offering a resource in exchange for your ideal buyer’s contact information gives your visitors tools they can use to be successful - and grows your lead pipeline at the same time.</a:t>
            </a:r>
          </a:p>
          <a:p>
            <a:endParaRPr lang="en-US" sz="1700" dirty="0"/>
          </a:p>
          <a:p>
            <a:r>
              <a:rPr lang="en-US" sz="1700" dirty="0"/>
              <a:t>Here is another great example of a lead magnet from the </a:t>
            </a:r>
            <a:r>
              <a:rPr lang="en-US" sz="1700" u="sng" dirty="0">
                <a:hlinkClick r:id="rId2"/>
              </a:rPr>
              <a:t>Hatchbuck</a:t>
            </a:r>
            <a:r>
              <a:rPr lang="en-US" sz="1700" dirty="0"/>
              <a:t> homepage:</a:t>
            </a:r>
          </a:p>
          <a:p>
            <a:pPr>
              <a:lnSpc>
                <a:spcPts val="2400"/>
              </a:lnSpc>
            </a:pPr>
            <a:endParaRPr lang="en-US" sz="1700" dirty="0"/>
          </a:p>
        </p:txBody>
      </p:sp>
      <p:sp>
        <p:nvSpPr>
          <p:cNvPr id="4" name="Text Placeholder 3"/>
          <p:cNvSpPr>
            <a:spLocks noGrp="1"/>
          </p:cNvSpPr>
          <p:nvPr>
            <p:ph type="body" sz="quarter" idx="12"/>
          </p:nvPr>
        </p:nvSpPr>
        <p:spPr/>
        <p:txBody>
          <a:bodyPr/>
          <a:lstStyle/>
          <a:p>
            <a:pPr>
              <a:lnSpc>
                <a:spcPts val="2400"/>
              </a:lnSpc>
            </a:pPr>
            <a:br>
              <a:rPr lang="en-US" dirty="0"/>
            </a:br>
            <a:endParaRPr lang="en-US" dirty="0"/>
          </a:p>
        </p:txBody>
      </p:sp>
      <p:pic>
        <p:nvPicPr>
          <p:cNvPr id="5" name="Picture 2" descr="CTA-1"/>
          <p:cNvPicPr>
            <a:picLocks noChangeAspect="1" noChangeArrowheads="1"/>
          </p:cNvPicPr>
          <p:nvPr/>
        </p:nvPicPr>
        <p:blipFill rotWithShape="1">
          <a:blip r:embed="rId3">
            <a:extLst>
              <a:ext uri="{28A0092B-C50C-407E-A947-70E740481C1C}">
                <a14:useLocalDpi xmlns:a14="http://schemas.microsoft.com/office/drawing/2010/main" val="0"/>
              </a:ext>
            </a:extLst>
          </a:blip>
          <a:srcRect l="9993"/>
          <a:stretch/>
        </p:blipFill>
        <p:spPr bwMode="auto">
          <a:xfrm>
            <a:off x="4800600" y="1795156"/>
            <a:ext cx="5438869" cy="36605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174849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CONNECT WITH YOUR IDEAL BUYER</a:t>
            </a:r>
          </a:p>
        </p:txBody>
      </p:sp>
      <p:sp>
        <p:nvSpPr>
          <p:cNvPr id="3" name="Text Placeholder 2"/>
          <p:cNvSpPr>
            <a:spLocks noGrp="1"/>
          </p:cNvSpPr>
          <p:nvPr>
            <p:ph type="body" sz="quarter" idx="11"/>
          </p:nvPr>
        </p:nvSpPr>
        <p:spPr/>
        <p:txBody>
          <a:bodyPr>
            <a:normAutofit/>
          </a:bodyPr>
          <a:lstStyle/>
          <a:p>
            <a:pPr>
              <a:lnSpc>
                <a:spcPts val="2400"/>
              </a:lnSpc>
            </a:pPr>
            <a:r>
              <a:rPr lang="en-US" sz="1700" dirty="0"/>
              <a:t>The marketing planner lead magnet on our home page was crazy successful at growing our pipeline. In fact, we drove over 1200 new leads into our sales funnel in just 2 weeks.</a:t>
            </a:r>
          </a:p>
          <a:p>
            <a:pPr>
              <a:lnSpc>
                <a:spcPts val="2400"/>
              </a:lnSpc>
            </a:pPr>
            <a:endParaRPr lang="en-US" sz="1700" dirty="0"/>
          </a:p>
          <a:p>
            <a:r>
              <a:rPr lang="en-US" sz="1700" dirty="0"/>
              <a:t>If you aren’t sure what type of lead magnet to build for your website and need a little inspiration, here are </a:t>
            </a:r>
            <a:r>
              <a:rPr lang="en-US" sz="1700" u="sng" dirty="0">
                <a:hlinkClick r:id="rId2"/>
              </a:rPr>
              <a:t>6 simple lead magnets</a:t>
            </a:r>
            <a:r>
              <a:rPr lang="en-US" sz="1700" dirty="0"/>
              <a:t> to test on your site.</a:t>
            </a:r>
          </a:p>
          <a:p>
            <a:pPr>
              <a:lnSpc>
                <a:spcPts val="2400"/>
              </a:lnSpc>
            </a:pPr>
            <a:endParaRPr lang="en-US" sz="1700" dirty="0"/>
          </a:p>
        </p:txBody>
      </p:sp>
      <p:sp>
        <p:nvSpPr>
          <p:cNvPr id="4" name="Text Placeholder 3"/>
          <p:cNvSpPr>
            <a:spLocks noGrp="1"/>
          </p:cNvSpPr>
          <p:nvPr>
            <p:ph type="body" sz="quarter" idx="12"/>
          </p:nvPr>
        </p:nvSpPr>
        <p:spPr/>
        <p:txBody>
          <a:bodyPr/>
          <a:lstStyle/>
          <a:p>
            <a:pPr>
              <a:lnSpc>
                <a:spcPts val="2400"/>
              </a:lnSpc>
            </a:pPr>
            <a:r>
              <a:rPr lang="en-US" sz="2000" dirty="0">
                <a:latin typeface="Brandon Grotesque Medium" panose="020B0603020203060202" pitchFamily="34" charset="0"/>
              </a:rPr>
              <a:t>Bonus tip:</a:t>
            </a:r>
          </a:p>
          <a:p>
            <a:pPr>
              <a:lnSpc>
                <a:spcPts val="2400"/>
              </a:lnSpc>
            </a:pPr>
            <a:r>
              <a:rPr lang="en-US" sz="1700" dirty="0"/>
              <a:t>Keep your lead magnet form short a sweet. A name and email address might be all you need to start a conversation with a lead. </a:t>
            </a:r>
          </a:p>
          <a:p>
            <a:pPr>
              <a:lnSpc>
                <a:spcPts val="2400"/>
              </a:lnSpc>
            </a:pPr>
            <a:endParaRPr lang="en-US" sz="1700" dirty="0"/>
          </a:p>
          <a:p>
            <a:pPr>
              <a:lnSpc>
                <a:spcPts val="2400"/>
              </a:lnSpc>
            </a:pPr>
            <a:r>
              <a:rPr lang="en-US" sz="1700" dirty="0"/>
              <a:t>Asking for too much information can actually deter leads from filling out your form.</a:t>
            </a:r>
          </a:p>
          <a:p>
            <a:pPr>
              <a:lnSpc>
                <a:spcPts val="2400"/>
              </a:lnSpc>
            </a:pPr>
            <a:endParaRPr lang="en-US" dirty="0"/>
          </a:p>
        </p:txBody>
      </p:sp>
    </p:spTree>
    <p:extLst>
      <p:ext uri="{BB962C8B-B14F-4D97-AF65-F5344CB8AC3E}">
        <p14:creationId xmlns:p14="http://schemas.microsoft.com/office/powerpoint/2010/main" val="1424352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8800" y="2767281"/>
            <a:ext cx="5486400" cy="1015663"/>
          </a:xfrm>
          <a:prstGeom prst="rect">
            <a:avLst/>
          </a:prstGeom>
          <a:noFill/>
        </p:spPr>
        <p:txBody>
          <a:bodyPr wrap="square" rtlCol="0">
            <a:spAutoFit/>
          </a:bodyPr>
          <a:lstStyle/>
          <a:p>
            <a:pPr>
              <a:lnSpc>
                <a:spcPts val="2400"/>
              </a:lnSpc>
            </a:pPr>
            <a:r>
              <a:rPr lang="en-US" sz="2000" dirty="0">
                <a:solidFill>
                  <a:schemeClr val="bg1"/>
                </a:solidFill>
                <a:latin typeface="Brandon Grotesque Light" panose="020B0303020203060202" pitchFamily="34" charset="0"/>
              </a:rPr>
              <a:t>We’re going to do a deep dive into how to put a sales and marketing process into place with the help of sales and marketing automation.</a:t>
            </a:r>
          </a:p>
        </p:txBody>
      </p:sp>
    </p:spTree>
    <p:extLst>
      <p:ext uri="{BB962C8B-B14F-4D97-AF65-F5344CB8AC3E}">
        <p14:creationId xmlns:p14="http://schemas.microsoft.com/office/powerpoint/2010/main" val="84213889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CONNECT WITH YOUR IDEAL BUYER</a:t>
            </a:r>
          </a:p>
        </p:txBody>
      </p:sp>
      <p:sp>
        <p:nvSpPr>
          <p:cNvPr id="3" name="Text Placeholder 2"/>
          <p:cNvSpPr>
            <a:spLocks noGrp="1"/>
          </p:cNvSpPr>
          <p:nvPr>
            <p:ph type="body" sz="quarter" idx="11"/>
          </p:nvPr>
        </p:nvSpPr>
        <p:spPr>
          <a:xfrm>
            <a:off x="685800" y="1795155"/>
            <a:ext cx="3657600" cy="3962849"/>
          </a:xfrm>
        </p:spPr>
        <p:txBody>
          <a:bodyPr>
            <a:normAutofit/>
          </a:bodyPr>
          <a:lstStyle/>
          <a:p>
            <a:pPr>
              <a:lnSpc>
                <a:spcPts val="2400"/>
              </a:lnSpc>
            </a:pPr>
            <a:r>
              <a:rPr lang="en-US" sz="1700" dirty="0"/>
              <a:t>Instead, use your content as a way to segment your leads and their interests. </a:t>
            </a:r>
          </a:p>
          <a:p>
            <a:endParaRPr lang="en-US" sz="1700" dirty="0"/>
          </a:p>
          <a:p>
            <a:r>
              <a:rPr lang="en-US" sz="1700" dirty="0"/>
              <a:t>For instance, we know that anyone who requests our marketing planner is looking at revamping their marketing strategy – but isn’t necessarily ready to look at marketing automation.  </a:t>
            </a:r>
          </a:p>
        </p:txBody>
      </p:sp>
      <p:sp>
        <p:nvSpPr>
          <p:cNvPr id="4" name="Text Placeholder 3"/>
          <p:cNvSpPr>
            <a:spLocks noGrp="1"/>
          </p:cNvSpPr>
          <p:nvPr>
            <p:ph type="body" sz="quarter" idx="12"/>
          </p:nvPr>
        </p:nvSpPr>
        <p:spPr/>
        <p:txBody>
          <a:bodyPr>
            <a:normAutofit/>
          </a:bodyPr>
          <a:lstStyle/>
          <a:p>
            <a:pPr>
              <a:lnSpc>
                <a:spcPts val="2400"/>
              </a:lnSpc>
            </a:pPr>
            <a:r>
              <a:rPr lang="en-US" sz="1700" dirty="0"/>
              <a:t>At the same time, someone who requests our marketing automation guide is further in their buyer journey. They are probably ready to look at software and may be interested in bottom-of-the-funnel content like a case study or customer testimonial.</a:t>
            </a:r>
          </a:p>
        </p:txBody>
      </p:sp>
    </p:spTree>
    <p:extLst>
      <p:ext uri="{BB962C8B-B14F-4D97-AF65-F5344CB8AC3E}">
        <p14:creationId xmlns:p14="http://schemas.microsoft.com/office/powerpoint/2010/main" val="328909485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CONNECT WITH YOUR IDEAL BUYER</a:t>
            </a:r>
          </a:p>
        </p:txBody>
      </p:sp>
      <p:sp>
        <p:nvSpPr>
          <p:cNvPr id="3" name="Text Placeholder 2"/>
          <p:cNvSpPr>
            <a:spLocks noGrp="1"/>
          </p:cNvSpPr>
          <p:nvPr>
            <p:ph type="body" sz="quarter" idx="11"/>
          </p:nvPr>
        </p:nvSpPr>
        <p:spPr>
          <a:xfrm>
            <a:off x="685800" y="1795156"/>
            <a:ext cx="3657600" cy="4019048"/>
          </a:xfrm>
        </p:spPr>
        <p:txBody>
          <a:bodyPr>
            <a:normAutofit/>
          </a:bodyPr>
          <a:lstStyle/>
          <a:p>
            <a:pPr>
              <a:lnSpc>
                <a:spcPts val="2400"/>
              </a:lnSpc>
            </a:pPr>
            <a:r>
              <a:rPr lang="en-US" sz="2000" dirty="0">
                <a:latin typeface="Brandon Grotesque Medium" panose="020B0603020203060202" pitchFamily="34" charset="0"/>
              </a:rPr>
              <a:t>Check Out Our Product</a:t>
            </a:r>
          </a:p>
          <a:p>
            <a:pPr>
              <a:lnSpc>
                <a:spcPts val="2400"/>
              </a:lnSpc>
            </a:pPr>
            <a:r>
              <a:rPr lang="en-US" sz="1700" dirty="0"/>
              <a:t>Once you have a visitor on your site, don’t forget the obvious – make it easy for them take the next step to engage with your product(s). </a:t>
            </a:r>
          </a:p>
          <a:p>
            <a:pPr>
              <a:lnSpc>
                <a:spcPts val="2400"/>
              </a:lnSpc>
            </a:pPr>
            <a:endParaRPr lang="en-US" sz="1700" dirty="0"/>
          </a:p>
          <a:p>
            <a:r>
              <a:rPr lang="en-US" sz="1700" dirty="0"/>
              <a:t>A prominent product CTA button on your homepage and throughout your site gives potential customers a clear way to find out how your product meets their specific needs.</a:t>
            </a:r>
          </a:p>
          <a:p>
            <a:pPr>
              <a:lnSpc>
                <a:spcPts val="2400"/>
              </a:lnSpc>
            </a:pPr>
            <a:endParaRPr lang="en-US" sz="1700" dirty="0"/>
          </a:p>
        </p:txBody>
      </p:sp>
      <p:sp>
        <p:nvSpPr>
          <p:cNvPr id="4" name="Text Placeholder 3"/>
          <p:cNvSpPr>
            <a:spLocks noGrp="1"/>
          </p:cNvSpPr>
          <p:nvPr>
            <p:ph type="body" sz="quarter" idx="12"/>
          </p:nvPr>
        </p:nvSpPr>
        <p:spPr/>
        <p:txBody>
          <a:bodyPr>
            <a:normAutofit/>
          </a:bodyPr>
          <a:lstStyle/>
          <a:p>
            <a:pPr>
              <a:lnSpc>
                <a:spcPts val="2400"/>
              </a:lnSpc>
            </a:pPr>
            <a:r>
              <a:rPr lang="en-US" sz="1700" dirty="0"/>
              <a:t>There are a number of ways to showcase your product depending on your industry and sales process. </a:t>
            </a:r>
          </a:p>
          <a:p>
            <a:pPr>
              <a:lnSpc>
                <a:spcPts val="2400"/>
              </a:lnSpc>
            </a:pPr>
            <a:endParaRPr lang="en-US" sz="1700" dirty="0"/>
          </a:p>
          <a:p>
            <a:pPr>
              <a:lnSpc>
                <a:spcPts val="2400"/>
              </a:lnSpc>
            </a:pPr>
            <a:r>
              <a:rPr lang="en-US" sz="1700" dirty="0"/>
              <a:t>For some businesses a “Live Demo” leading to a consultative meeting with a sales rep may be the best fit. For others, a “Self Guided Tour” can give prospects all the information they need before they sign.</a:t>
            </a:r>
          </a:p>
          <a:p>
            <a:pPr>
              <a:lnSpc>
                <a:spcPts val="2400"/>
              </a:lnSpc>
            </a:pPr>
            <a:endParaRPr lang="en-US" sz="1700" dirty="0"/>
          </a:p>
        </p:txBody>
      </p:sp>
    </p:spTree>
    <p:extLst>
      <p:ext uri="{BB962C8B-B14F-4D97-AF65-F5344CB8AC3E}">
        <p14:creationId xmlns:p14="http://schemas.microsoft.com/office/powerpoint/2010/main" val="382126713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CONNECT WITH YOUR IDEAL BUYER</a:t>
            </a:r>
          </a:p>
        </p:txBody>
      </p:sp>
      <p:sp>
        <p:nvSpPr>
          <p:cNvPr id="3" name="Text Placeholder 2"/>
          <p:cNvSpPr>
            <a:spLocks noGrp="1"/>
          </p:cNvSpPr>
          <p:nvPr>
            <p:ph type="body" sz="quarter" idx="11"/>
          </p:nvPr>
        </p:nvSpPr>
        <p:spPr>
          <a:xfrm>
            <a:off x="685800" y="1795156"/>
            <a:ext cx="3657600" cy="4019048"/>
          </a:xfrm>
        </p:spPr>
        <p:txBody>
          <a:bodyPr>
            <a:normAutofit/>
          </a:bodyPr>
          <a:lstStyle/>
          <a:p>
            <a:r>
              <a:rPr lang="en-US" sz="1700" dirty="0"/>
              <a:t>For example, you could have a CTA on your website to sign up for a free CrossFit class for beginners to get more Charlies into the sales pipeline.</a:t>
            </a:r>
          </a:p>
          <a:p>
            <a:br>
              <a:rPr lang="en-US" sz="1700" dirty="0"/>
            </a:br>
            <a:r>
              <a:rPr lang="en-US" sz="1700" dirty="0"/>
              <a:t>Here’s another example. </a:t>
            </a:r>
            <a:r>
              <a:rPr lang="en-US" sz="1700" dirty="0" err="1"/>
              <a:t>LeadDyno</a:t>
            </a:r>
            <a:r>
              <a:rPr lang="en-US" sz="1700" dirty="0"/>
              <a:t> has a “Take a Tour” button on their site that sends visitors to a quick overview video of their software.</a:t>
            </a:r>
          </a:p>
          <a:p>
            <a:pPr>
              <a:lnSpc>
                <a:spcPts val="2400"/>
              </a:lnSpc>
            </a:pPr>
            <a:endParaRPr lang="en-US" sz="1700" dirty="0"/>
          </a:p>
        </p:txBody>
      </p:sp>
      <p:sp>
        <p:nvSpPr>
          <p:cNvPr id="4" name="Text Placeholder 3"/>
          <p:cNvSpPr>
            <a:spLocks noGrp="1"/>
          </p:cNvSpPr>
          <p:nvPr>
            <p:ph type="body" sz="quarter" idx="12"/>
          </p:nvPr>
        </p:nvSpPr>
        <p:spPr/>
        <p:txBody>
          <a:bodyPr>
            <a:normAutofit/>
          </a:bodyPr>
          <a:lstStyle/>
          <a:p>
            <a:pPr>
              <a:lnSpc>
                <a:spcPts val="2400"/>
              </a:lnSpc>
            </a:pPr>
            <a:endParaRPr lang="en-US" dirty="0"/>
          </a:p>
        </p:txBody>
      </p:sp>
      <p:pic>
        <p:nvPicPr>
          <p:cNvPr id="2050" name="Picture 2" descr="CTA-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1795156"/>
            <a:ext cx="5981700" cy="2724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056415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CONNECT WITH YOUR IDEAL BUYER</a:t>
            </a:r>
          </a:p>
        </p:txBody>
      </p:sp>
      <p:sp>
        <p:nvSpPr>
          <p:cNvPr id="3" name="Text Placeholder 2"/>
          <p:cNvSpPr>
            <a:spLocks noGrp="1"/>
          </p:cNvSpPr>
          <p:nvPr>
            <p:ph type="body" sz="quarter" idx="11"/>
          </p:nvPr>
        </p:nvSpPr>
        <p:spPr>
          <a:xfrm>
            <a:off x="685800" y="1795156"/>
            <a:ext cx="3657600" cy="4019048"/>
          </a:xfrm>
        </p:spPr>
        <p:txBody>
          <a:bodyPr>
            <a:normAutofit/>
          </a:bodyPr>
          <a:lstStyle/>
          <a:p>
            <a:pPr>
              <a:lnSpc>
                <a:spcPts val="2400"/>
              </a:lnSpc>
            </a:pPr>
            <a:r>
              <a:rPr lang="en-US" sz="1700" dirty="0"/>
              <a:t>As a best practice, highlight your product CTA by differentiating it from any other CTA buttons you use on your site. </a:t>
            </a:r>
          </a:p>
          <a:p>
            <a:pPr>
              <a:lnSpc>
                <a:spcPts val="2400"/>
              </a:lnSpc>
            </a:pPr>
            <a:endParaRPr lang="en-US" sz="1700" dirty="0"/>
          </a:p>
          <a:p>
            <a:pPr>
              <a:lnSpc>
                <a:spcPts val="2400"/>
              </a:lnSpc>
            </a:pPr>
            <a:r>
              <a:rPr lang="en-US" sz="1700" dirty="0"/>
              <a:t>Keep the button color and button text consistent throughout your site, so when a visitor is ready to dive into your product, they instantly know where to click.</a:t>
            </a:r>
          </a:p>
        </p:txBody>
      </p:sp>
      <p:sp>
        <p:nvSpPr>
          <p:cNvPr id="4" name="Text Placeholder 3"/>
          <p:cNvSpPr>
            <a:spLocks noGrp="1"/>
          </p:cNvSpPr>
          <p:nvPr>
            <p:ph type="body" sz="quarter" idx="12"/>
          </p:nvPr>
        </p:nvSpPr>
        <p:spPr>
          <a:xfrm>
            <a:off x="4800600" y="1795155"/>
            <a:ext cx="3657600" cy="3718405"/>
          </a:xfrm>
        </p:spPr>
        <p:txBody>
          <a:bodyPr>
            <a:normAutofit/>
          </a:bodyPr>
          <a:lstStyle/>
          <a:p>
            <a:pPr>
              <a:lnSpc>
                <a:spcPts val="2400"/>
              </a:lnSpc>
            </a:pPr>
            <a:r>
              <a:rPr lang="en-US" sz="2000" b="1" dirty="0">
                <a:latin typeface="Brandon Grotesque Medium" panose="020B0603020203060202" pitchFamily="34" charset="0"/>
              </a:rPr>
              <a:t>Bonus Tips:</a:t>
            </a:r>
          </a:p>
          <a:p>
            <a:pPr marL="342900" indent="-342900" fontAlgn="base">
              <a:lnSpc>
                <a:spcPts val="2400"/>
              </a:lnSpc>
              <a:buFont typeface="Arial" panose="020B0604020202020204" pitchFamily="34" charset="0"/>
              <a:buChar char="•"/>
            </a:pPr>
            <a:r>
              <a:rPr lang="en-US" sz="1700" dirty="0"/>
              <a:t>Keep this call to action above the fold.</a:t>
            </a:r>
          </a:p>
          <a:p>
            <a:pPr marL="342900" indent="-342900" fontAlgn="base">
              <a:lnSpc>
                <a:spcPts val="2400"/>
              </a:lnSpc>
              <a:buFont typeface="Arial" panose="020B0604020202020204" pitchFamily="34" charset="0"/>
              <a:buChar char="•"/>
            </a:pPr>
            <a:r>
              <a:rPr lang="en-US" sz="1700" dirty="0"/>
              <a:t>Think about common traffic areas, like the top navigation, pages that describe your products and even relevant blog articles.</a:t>
            </a:r>
          </a:p>
          <a:p>
            <a:pPr marL="342900" indent="-342900" fontAlgn="base">
              <a:lnSpc>
                <a:spcPts val="2400"/>
              </a:lnSpc>
              <a:buFont typeface="Arial" panose="020B0604020202020204" pitchFamily="34" charset="0"/>
              <a:buChar char="•"/>
            </a:pPr>
            <a:r>
              <a:rPr lang="en-US" sz="1700" dirty="0"/>
              <a:t>Keep button text simple and aligned with the offer on the page the user clicks through to.</a:t>
            </a:r>
          </a:p>
        </p:txBody>
      </p:sp>
    </p:spTree>
    <p:extLst>
      <p:ext uri="{BB962C8B-B14F-4D97-AF65-F5344CB8AC3E}">
        <p14:creationId xmlns:p14="http://schemas.microsoft.com/office/powerpoint/2010/main" val="84502532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CONNECT WITH YOUR IDEAL BUYER</a:t>
            </a:r>
          </a:p>
        </p:txBody>
      </p:sp>
      <p:sp>
        <p:nvSpPr>
          <p:cNvPr id="3" name="Text Placeholder 2"/>
          <p:cNvSpPr>
            <a:spLocks noGrp="1"/>
          </p:cNvSpPr>
          <p:nvPr>
            <p:ph type="body" sz="quarter" idx="11"/>
          </p:nvPr>
        </p:nvSpPr>
        <p:spPr>
          <a:xfrm>
            <a:off x="685800" y="1795156"/>
            <a:ext cx="3657600" cy="4019048"/>
          </a:xfrm>
        </p:spPr>
        <p:txBody>
          <a:bodyPr>
            <a:normAutofit/>
          </a:bodyPr>
          <a:lstStyle/>
          <a:p>
            <a:pPr>
              <a:lnSpc>
                <a:spcPts val="2400"/>
              </a:lnSpc>
            </a:pPr>
            <a:r>
              <a:rPr lang="en-US" sz="2000" dirty="0">
                <a:latin typeface="Brandon Grotesque Medium" panose="020B0603020203060202" pitchFamily="34" charset="0"/>
              </a:rPr>
              <a:t>Buy Our Product</a:t>
            </a:r>
          </a:p>
          <a:p>
            <a:pPr>
              <a:lnSpc>
                <a:spcPts val="2400"/>
              </a:lnSpc>
            </a:pPr>
            <a:r>
              <a:rPr lang="en-US" sz="1700" dirty="0"/>
              <a:t>Once your prospects have engaged with your </a:t>
            </a:r>
            <a:r>
              <a:rPr lang="en-US" sz="1700" u="sng" dirty="0">
                <a:hlinkClick r:id="rId2"/>
              </a:rPr>
              <a:t>online resources </a:t>
            </a:r>
            <a:r>
              <a:rPr lang="en-US" sz="1700" dirty="0"/>
              <a:t>and know more about your product, don’t miss the opportunity to ask for the sale. </a:t>
            </a:r>
          </a:p>
          <a:p>
            <a:pPr>
              <a:lnSpc>
                <a:spcPts val="2400"/>
              </a:lnSpc>
            </a:pPr>
            <a:endParaRPr lang="en-US" sz="1700" dirty="0"/>
          </a:p>
          <a:p>
            <a:pPr>
              <a:lnSpc>
                <a:spcPts val="2400"/>
              </a:lnSpc>
            </a:pPr>
            <a:r>
              <a:rPr lang="en-US" sz="1700" dirty="0"/>
              <a:t>This means using specific call to action buttons that make it easy for your new customers to sign up for your products or services, like it this example from Box.</a:t>
            </a:r>
          </a:p>
        </p:txBody>
      </p:sp>
      <p:sp>
        <p:nvSpPr>
          <p:cNvPr id="5" name="Text Placeholder 4"/>
          <p:cNvSpPr>
            <a:spLocks noGrp="1"/>
          </p:cNvSpPr>
          <p:nvPr>
            <p:ph type="body" sz="quarter" idx="12"/>
          </p:nvPr>
        </p:nvSpPr>
        <p:spPr/>
        <p:txBody>
          <a:bodyPr/>
          <a:lstStyle/>
          <a:p>
            <a:endParaRPr lang="en-US"/>
          </a:p>
        </p:txBody>
      </p:sp>
      <p:pic>
        <p:nvPicPr>
          <p:cNvPr id="2050" name="Picture 2" descr="CTA-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0600" y="1647267"/>
            <a:ext cx="5353050" cy="43148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28824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CONNECT WITH YOUR IDEAL BUYER</a:t>
            </a:r>
          </a:p>
        </p:txBody>
      </p:sp>
      <p:sp>
        <p:nvSpPr>
          <p:cNvPr id="3" name="Text Placeholder 2"/>
          <p:cNvSpPr>
            <a:spLocks noGrp="1"/>
          </p:cNvSpPr>
          <p:nvPr>
            <p:ph type="body" sz="quarter" idx="11"/>
          </p:nvPr>
        </p:nvSpPr>
        <p:spPr>
          <a:xfrm>
            <a:off x="685800" y="1795155"/>
            <a:ext cx="3657600" cy="4493501"/>
          </a:xfrm>
        </p:spPr>
        <p:txBody>
          <a:bodyPr>
            <a:normAutofit/>
          </a:bodyPr>
          <a:lstStyle/>
          <a:p>
            <a:pPr>
              <a:lnSpc>
                <a:spcPts val="2400"/>
              </a:lnSpc>
            </a:pPr>
            <a:r>
              <a:rPr lang="en-US" sz="1700" dirty="0"/>
              <a:t>Box uses simple CTA buttons to get visitors in the buying process. Bold “Buy It” buttons capture those who are ready to do business now. A less highlighted “Try It” button for a 14 day trial captures those not quite ready to take the plunge. Lastly, for users with more complex needs, a “Contact Us” CTA creates a better experience for enterprise visitors.</a:t>
            </a:r>
          </a:p>
        </p:txBody>
      </p:sp>
      <p:sp>
        <p:nvSpPr>
          <p:cNvPr id="4" name="Text Placeholder 3"/>
          <p:cNvSpPr>
            <a:spLocks noGrp="1"/>
          </p:cNvSpPr>
          <p:nvPr>
            <p:ph type="body" sz="quarter" idx="12"/>
          </p:nvPr>
        </p:nvSpPr>
        <p:spPr>
          <a:xfrm>
            <a:off x="4800600" y="1795155"/>
            <a:ext cx="3657600" cy="4743668"/>
          </a:xfrm>
        </p:spPr>
        <p:txBody>
          <a:bodyPr>
            <a:normAutofit/>
          </a:bodyPr>
          <a:lstStyle/>
          <a:p>
            <a:pPr>
              <a:lnSpc>
                <a:spcPts val="2400"/>
              </a:lnSpc>
            </a:pPr>
            <a:r>
              <a:rPr lang="en-US" sz="1700" dirty="0"/>
              <a:t>When your ideal buyer engages with your call to action and fills out a form to download a resource, check out your product, or make a purchase, you open the door to better leads early in the sales cycle, giving you the opportunity to close business sooner and more often.</a:t>
            </a:r>
          </a:p>
          <a:p>
            <a:pPr>
              <a:lnSpc>
                <a:spcPts val="2400"/>
              </a:lnSpc>
            </a:pPr>
            <a:endParaRPr lang="en-US" sz="1700" dirty="0"/>
          </a:p>
        </p:txBody>
      </p:sp>
    </p:spTree>
    <p:extLst>
      <p:ext uri="{BB962C8B-B14F-4D97-AF65-F5344CB8AC3E}">
        <p14:creationId xmlns:p14="http://schemas.microsoft.com/office/powerpoint/2010/main" val="24442638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0" y="0"/>
            <a:ext cx="9144000" cy="6858000"/>
          </a:xfrm>
          <a:prstGeom prst="rect">
            <a:avLst/>
          </a:prstGeom>
        </p:spPr>
      </p:pic>
      <p:sp>
        <p:nvSpPr>
          <p:cNvPr id="2" name="TextBox 1"/>
          <p:cNvSpPr txBox="1"/>
          <p:nvPr/>
        </p:nvSpPr>
        <p:spPr>
          <a:xfrm>
            <a:off x="3056676" y="2548239"/>
            <a:ext cx="5272512" cy="2123658"/>
          </a:xfrm>
          <a:prstGeom prst="rect">
            <a:avLst/>
          </a:prstGeom>
          <a:noFill/>
        </p:spPr>
        <p:txBody>
          <a:bodyPr wrap="square" rtlCol="0">
            <a:spAutoFit/>
          </a:bodyPr>
          <a:lstStyle/>
          <a:p>
            <a:r>
              <a:rPr lang="en-US" sz="4400" dirty="0">
                <a:solidFill>
                  <a:schemeClr val="bg1"/>
                </a:solidFill>
                <a:latin typeface="Brandon Grotesque Black" panose="020B0A03020203060202" pitchFamily="34" charset="0"/>
              </a:rPr>
              <a:t>INTRODUCE </a:t>
            </a:r>
          </a:p>
          <a:p>
            <a:r>
              <a:rPr lang="en-US" sz="4400" dirty="0">
                <a:solidFill>
                  <a:schemeClr val="bg1"/>
                </a:solidFill>
                <a:latin typeface="Brandon Grotesque Black" panose="020B0A03020203060202" pitchFamily="34" charset="0"/>
              </a:rPr>
              <a:t>AUTOMATION</a:t>
            </a:r>
          </a:p>
          <a:p>
            <a:r>
              <a:rPr lang="en-US" sz="4400" dirty="0">
                <a:solidFill>
                  <a:schemeClr val="bg1"/>
                </a:solidFill>
                <a:latin typeface="Brandon Grotesque Black" panose="020B0A03020203060202" pitchFamily="34" charset="0"/>
              </a:rPr>
              <a:t>TO YOUR PROCESS</a:t>
            </a:r>
          </a:p>
        </p:txBody>
      </p:sp>
    </p:spTree>
    <p:extLst>
      <p:ext uri="{BB962C8B-B14F-4D97-AF65-F5344CB8AC3E}">
        <p14:creationId xmlns:p14="http://schemas.microsoft.com/office/powerpoint/2010/main" val="268046877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INTRODUCE AUTOMATION</a:t>
            </a:r>
          </a:p>
          <a:p>
            <a:pPr>
              <a:lnSpc>
                <a:spcPts val="2400"/>
              </a:lnSpc>
            </a:pPr>
            <a:endParaRPr lang="en-US" dirty="0"/>
          </a:p>
        </p:txBody>
      </p:sp>
      <p:sp>
        <p:nvSpPr>
          <p:cNvPr id="3" name="Content Placeholder 2"/>
          <p:cNvSpPr>
            <a:spLocks noGrp="1"/>
          </p:cNvSpPr>
          <p:nvPr>
            <p:ph type="body" sz="quarter" idx="11"/>
          </p:nvPr>
        </p:nvSpPr>
        <p:spPr>
          <a:xfrm>
            <a:off x="685800" y="1795155"/>
            <a:ext cx="3657600" cy="4053383"/>
          </a:xfrm>
        </p:spPr>
        <p:txBody>
          <a:bodyPr>
            <a:normAutofit/>
          </a:bodyPr>
          <a:lstStyle/>
          <a:p>
            <a:pPr>
              <a:lnSpc>
                <a:spcPts val="2400"/>
              </a:lnSpc>
            </a:pPr>
            <a:r>
              <a:rPr lang="en-US" sz="1700" dirty="0"/>
              <a:t>So far, you’ve done a lot of work to get the right people to your website:</a:t>
            </a:r>
          </a:p>
          <a:p>
            <a:pPr>
              <a:lnSpc>
                <a:spcPts val="2400"/>
              </a:lnSpc>
            </a:pPr>
            <a:endParaRPr lang="en-US" sz="1700" dirty="0"/>
          </a:p>
          <a:p>
            <a:pPr marL="342900" indent="-342900" fontAlgn="base">
              <a:lnSpc>
                <a:spcPts val="2400"/>
              </a:lnSpc>
              <a:buFont typeface="Arial" panose="020B0604020202020204" pitchFamily="34" charset="0"/>
              <a:buChar char="•"/>
            </a:pPr>
            <a:r>
              <a:rPr lang="en-US" sz="1700" dirty="0"/>
              <a:t>You identified your ideal buyer. </a:t>
            </a:r>
          </a:p>
          <a:p>
            <a:pPr marL="342900" indent="-342900" fontAlgn="base">
              <a:lnSpc>
                <a:spcPts val="2400"/>
              </a:lnSpc>
              <a:buFont typeface="Arial" panose="020B0604020202020204" pitchFamily="34" charset="0"/>
              <a:buChar char="•"/>
            </a:pPr>
            <a:r>
              <a:rPr lang="en-US" sz="1700" dirty="0"/>
              <a:t>You attracted your ideal buyer to your website through channels like social media, your blog, SEO, PPC &amp; events. </a:t>
            </a:r>
          </a:p>
          <a:p>
            <a:pPr marL="342900" indent="-342900" fontAlgn="base">
              <a:lnSpc>
                <a:spcPts val="2400"/>
              </a:lnSpc>
              <a:buFont typeface="Arial" panose="020B0604020202020204" pitchFamily="34" charset="0"/>
              <a:buChar char="•"/>
            </a:pPr>
            <a:r>
              <a:rPr lang="en-US" sz="1700" dirty="0"/>
              <a:t>You optimized your website with clear CTAs that connect you to leads - even early on in their buying process.</a:t>
            </a:r>
          </a:p>
          <a:p>
            <a:pPr>
              <a:lnSpc>
                <a:spcPts val="2400"/>
              </a:lnSpc>
            </a:pPr>
            <a:endParaRPr lang="en-US" sz="1700" dirty="0"/>
          </a:p>
        </p:txBody>
      </p:sp>
      <p:sp>
        <p:nvSpPr>
          <p:cNvPr id="4" name="Text Placeholder 3"/>
          <p:cNvSpPr>
            <a:spLocks noGrp="1"/>
          </p:cNvSpPr>
          <p:nvPr>
            <p:ph type="body" sz="quarter" idx="12"/>
          </p:nvPr>
        </p:nvSpPr>
        <p:spPr/>
        <p:txBody>
          <a:bodyPr>
            <a:normAutofit/>
          </a:bodyPr>
          <a:lstStyle/>
          <a:p>
            <a:pPr>
              <a:lnSpc>
                <a:spcPts val="2400"/>
              </a:lnSpc>
            </a:pPr>
            <a:r>
              <a:rPr lang="en-US" sz="1700" dirty="0"/>
              <a:t>At this point, you’ve set the stage to introduce marketing automation into your sales and marketing strategy.</a:t>
            </a:r>
          </a:p>
          <a:p>
            <a:pPr>
              <a:lnSpc>
                <a:spcPts val="2400"/>
              </a:lnSpc>
            </a:pPr>
            <a:br>
              <a:rPr lang="en-US" sz="1700" dirty="0"/>
            </a:br>
            <a:r>
              <a:rPr lang="en-US" sz="1700" dirty="0"/>
              <a:t>If it’s your first encounter with marketing automation, you might be bracing yourself for something that’s high-tech, impersonal, robotic, and maybe a bit vague. </a:t>
            </a:r>
          </a:p>
          <a:p>
            <a:pPr>
              <a:lnSpc>
                <a:spcPts val="2400"/>
              </a:lnSpc>
            </a:pPr>
            <a:endParaRPr lang="en-US" sz="1700" dirty="0"/>
          </a:p>
          <a:p>
            <a:pPr>
              <a:lnSpc>
                <a:spcPts val="2400"/>
              </a:lnSpc>
            </a:pPr>
            <a:r>
              <a:rPr lang="en-US" sz="1700" dirty="0"/>
              <a:t>But that’s not the case. </a:t>
            </a:r>
          </a:p>
          <a:p>
            <a:pPr>
              <a:lnSpc>
                <a:spcPts val="2400"/>
              </a:lnSpc>
            </a:pPr>
            <a:endParaRPr lang="en-US" sz="1700" dirty="0"/>
          </a:p>
          <a:p>
            <a:endParaRPr lang="en-US" sz="1700" dirty="0"/>
          </a:p>
        </p:txBody>
      </p:sp>
    </p:spTree>
    <p:extLst>
      <p:ext uri="{BB962C8B-B14F-4D97-AF65-F5344CB8AC3E}">
        <p14:creationId xmlns:p14="http://schemas.microsoft.com/office/powerpoint/2010/main" val="147664562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INTRODUCE AUTOMATION</a:t>
            </a:r>
          </a:p>
          <a:p>
            <a:pPr>
              <a:lnSpc>
                <a:spcPts val="2400"/>
              </a:lnSpc>
            </a:pPr>
            <a:endParaRPr lang="en-US" dirty="0"/>
          </a:p>
        </p:txBody>
      </p:sp>
      <p:sp>
        <p:nvSpPr>
          <p:cNvPr id="3" name="Text Placeholder 2"/>
          <p:cNvSpPr>
            <a:spLocks noGrp="1"/>
          </p:cNvSpPr>
          <p:nvPr>
            <p:ph type="body" sz="quarter" idx="11"/>
          </p:nvPr>
        </p:nvSpPr>
        <p:spPr/>
        <p:txBody>
          <a:bodyPr>
            <a:normAutofit/>
          </a:bodyPr>
          <a:lstStyle/>
          <a:p>
            <a:r>
              <a:rPr lang="en-US" sz="1700" dirty="0"/>
              <a:t>In reality, businesses leverage marketing automation to squeeze more revenue out of the sales pipeline. </a:t>
            </a:r>
          </a:p>
          <a:p>
            <a:endParaRPr lang="en-US" sz="1700" dirty="0"/>
          </a:p>
          <a:p>
            <a:r>
              <a:rPr lang="en-US" sz="1700" dirty="0"/>
              <a:t>It’s pretty simple, really. </a:t>
            </a:r>
          </a:p>
          <a:p>
            <a:endParaRPr lang="en-US" sz="1700" dirty="0"/>
          </a:p>
          <a:p>
            <a:r>
              <a:rPr lang="en-US" sz="1700" dirty="0"/>
              <a:t>Marketing automation captures leads, automates repetitive tasks, and engages with contacts in a relevant, personal way.</a:t>
            </a:r>
          </a:p>
        </p:txBody>
      </p:sp>
      <p:sp>
        <p:nvSpPr>
          <p:cNvPr id="4" name="Text Placeholder 3"/>
          <p:cNvSpPr>
            <a:spLocks noGrp="1"/>
          </p:cNvSpPr>
          <p:nvPr>
            <p:ph type="body" sz="quarter" idx="12"/>
          </p:nvPr>
        </p:nvSpPr>
        <p:spPr/>
        <p:txBody>
          <a:bodyPr>
            <a:normAutofit/>
          </a:bodyPr>
          <a:lstStyle/>
          <a:p>
            <a:pPr>
              <a:lnSpc>
                <a:spcPts val="2400"/>
              </a:lnSpc>
            </a:pPr>
            <a:r>
              <a:rPr lang="en-US" sz="1700" dirty="0"/>
              <a:t>It starts with capturing leads on your site. Marketing automation powers the call to action forms on your website. </a:t>
            </a:r>
          </a:p>
          <a:p>
            <a:pPr>
              <a:lnSpc>
                <a:spcPts val="2400"/>
              </a:lnSpc>
            </a:pPr>
            <a:endParaRPr lang="en-US" sz="1700" dirty="0"/>
          </a:p>
          <a:p>
            <a:pPr>
              <a:lnSpc>
                <a:spcPts val="2400"/>
              </a:lnSpc>
            </a:pPr>
            <a:r>
              <a:rPr lang="en-US" sz="1700" dirty="0"/>
              <a:t>So, when Charlie fills out the form to download </a:t>
            </a:r>
            <a:r>
              <a:rPr lang="en-US" sz="1700" i="1" dirty="0"/>
              <a:t>“10 WODs to Try for </a:t>
            </a:r>
            <a:r>
              <a:rPr lang="en-US" sz="1700" i="1" dirty="0" err="1"/>
              <a:t>CrossFitters</a:t>
            </a:r>
            <a:r>
              <a:rPr lang="en-US" sz="1700" i="1" dirty="0"/>
              <a:t> over 50” </a:t>
            </a:r>
            <a:r>
              <a:rPr lang="en-US" sz="1700" dirty="0"/>
              <a:t>from your website, marketing automation can trigger behind-the-scenes actions, like…</a:t>
            </a:r>
          </a:p>
          <a:p>
            <a:pPr>
              <a:lnSpc>
                <a:spcPts val="2400"/>
              </a:lnSpc>
            </a:pPr>
            <a:endParaRPr lang="en-US" sz="1700" dirty="0"/>
          </a:p>
        </p:txBody>
      </p:sp>
    </p:spTree>
    <p:extLst>
      <p:ext uri="{BB962C8B-B14F-4D97-AF65-F5344CB8AC3E}">
        <p14:creationId xmlns:p14="http://schemas.microsoft.com/office/powerpoint/2010/main" val="158295885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INTRODUCE AUTOMATION</a:t>
            </a:r>
          </a:p>
          <a:p>
            <a:pPr>
              <a:lnSpc>
                <a:spcPts val="2400"/>
              </a:lnSpc>
            </a:pPr>
            <a:endParaRPr lang="en-US" dirty="0"/>
          </a:p>
        </p:txBody>
      </p:sp>
      <p:sp>
        <p:nvSpPr>
          <p:cNvPr id="3" name="Content Placeholder 2"/>
          <p:cNvSpPr>
            <a:spLocks noGrp="1"/>
          </p:cNvSpPr>
          <p:nvPr>
            <p:ph type="body" sz="quarter" idx="11"/>
          </p:nvPr>
        </p:nvSpPr>
        <p:spPr>
          <a:xfrm>
            <a:off x="685800" y="1795155"/>
            <a:ext cx="3657600" cy="4116757"/>
          </a:xfrm>
        </p:spPr>
        <p:txBody>
          <a:bodyPr>
            <a:normAutofit/>
          </a:bodyPr>
          <a:lstStyle/>
          <a:p>
            <a:pPr marL="342900" indent="-342900" fontAlgn="base">
              <a:lnSpc>
                <a:spcPts val="2400"/>
              </a:lnSpc>
              <a:buFont typeface="Arial" panose="020B0604020202020204" pitchFamily="34" charset="0"/>
              <a:buChar char="•"/>
            </a:pPr>
            <a:r>
              <a:rPr lang="en-US" b="1" dirty="0">
                <a:latin typeface="Brandon Grotesque Bold" panose="020B0803020203060202" pitchFamily="34" charset="0"/>
              </a:rPr>
              <a:t>Add contact information to a database. </a:t>
            </a:r>
            <a:r>
              <a:rPr lang="en-US" dirty="0"/>
              <a:t>Ideally, your marketing automation software is integrated with a CRM (customer relationships management system) so that your sales team can follow-up with your marketing leads.</a:t>
            </a:r>
          </a:p>
          <a:p>
            <a:pPr marL="342900" indent="-342900" fontAlgn="base">
              <a:buFont typeface="Arial" panose="020B0604020202020204" pitchFamily="34" charset="0"/>
              <a:buChar char="•"/>
            </a:pPr>
            <a:r>
              <a:rPr lang="en-US" b="1" dirty="0">
                <a:latin typeface="Brandon Grotesque Bold" panose="020B0803020203060202" pitchFamily="34" charset="0"/>
              </a:rPr>
              <a:t>Send an autoresponder. </a:t>
            </a:r>
            <a:r>
              <a:rPr lang="en-US" dirty="0"/>
              <a:t>When Charlie submits the form, you can automatically send him an email that has the link to the checklist he downloaded.</a:t>
            </a:r>
          </a:p>
        </p:txBody>
      </p:sp>
      <p:sp>
        <p:nvSpPr>
          <p:cNvPr id="5" name="Text Placeholder 4"/>
          <p:cNvSpPr>
            <a:spLocks noGrp="1"/>
          </p:cNvSpPr>
          <p:nvPr>
            <p:ph type="body" sz="quarter" idx="12"/>
          </p:nvPr>
        </p:nvSpPr>
        <p:spPr>
          <a:xfrm>
            <a:off x="4800600" y="1795156"/>
            <a:ext cx="3657600" cy="4632804"/>
          </a:xfrm>
        </p:spPr>
        <p:txBody>
          <a:bodyPr>
            <a:normAutofit/>
          </a:bodyPr>
          <a:lstStyle/>
          <a:p>
            <a:pPr marL="342900" indent="-342900" fontAlgn="base">
              <a:lnSpc>
                <a:spcPts val="2400"/>
              </a:lnSpc>
              <a:buFont typeface="Arial" panose="020B0604020202020204" pitchFamily="34" charset="0"/>
              <a:buChar char="•"/>
            </a:pPr>
            <a:r>
              <a:rPr lang="en-US" b="1" dirty="0">
                <a:latin typeface="Brandon Grotesque Bold" panose="020B0803020203060202" pitchFamily="34" charset="0"/>
              </a:rPr>
              <a:t>Create a task.</a:t>
            </a:r>
            <a:r>
              <a:rPr lang="en-US" dirty="0">
                <a:latin typeface="Brandon Grotesque Bold" panose="020B0803020203060202" pitchFamily="34" charset="0"/>
              </a:rPr>
              <a:t> </a:t>
            </a:r>
            <a:r>
              <a:rPr lang="en-US" dirty="0"/>
              <a:t>You can automatically assign a task to your sales team to give Charlie a call to see if he has any questions about CrossFit.</a:t>
            </a:r>
          </a:p>
          <a:p>
            <a:pPr marL="342900" indent="-342900" fontAlgn="base">
              <a:lnSpc>
                <a:spcPts val="2400"/>
              </a:lnSpc>
              <a:buFont typeface="Arial" panose="020B0604020202020204" pitchFamily="34" charset="0"/>
              <a:buChar char="•"/>
            </a:pPr>
            <a:r>
              <a:rPr lang="en-US" b="1" dirty="0">
                <a:latin typeface="Brandon Grotesque Bold" panose="020B0803020203060202" pitchFamily="34" charset="0"/>
              </a:rPr>
              <a:t>Add a tag.</a:t>
            </a:r>
            <a:r>
              <a:rPr lang="en-US" dirty="0">
                <a:latin typeface="Brandon Grotesque Bold" panose="020B0803020203060202" pitchFamily="34" charset="0"/>
              </a:rPr>
              <a:t> </a:t>
            </a:r>
            <a:r>
              <a:rPr lang="en-US" dirty="0"/>
              <a:t>Tags segment your contacts. Add a “Checklist Download” tag to Charlie’s profile. Then, when you find a Work Out of the Day you want to share, you can easily pull a list of everyone who downloaded the WOD checklist and send them a super relevant email.</a:t>
            </a:r>
          </a:p>
          <a:p>
            <a:endParaRPr lang="en-US" dirty="0"/>
          </a:p>
        </p:txBody>
      </p:sp>
    </p:spTree>
    <p:extLst>
      <p:ext uri="{BB962C8B-B14F-4D97-AF65-F5344CB8AC3E}">
        <p14:creationId xmlns:p14="http://schemas.microsoft.com/office/powerpoint/2010/main" val="1314446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37427" y="2344088"/>
            <a:ext cx="5486400" cy="2246769"/>
          </a:xfrm>
          <a:prstGeom prst="rect">
            <a:avLst/>
          </a:prstGeom>
          <a:noFill/>
        </p:spPr>
        <p:txBody>
          <a:bodyPr wrap="square" rtlCol="0">
            <a:spAutoFit/>
          </a:bodyPr>
          <a:lstStyle/>
          <a:p>
            <a:r>
              <a:rPr lang="en-US" sz="2000" dirty="0">
                <a:solidFill>
                  <a:schemeClr val="bg1"/>
                </a:solidFill>
                <a:latin typeface="Brandon Grotesque Light" panose="020B0303020203060202" pitchFamily="34" charset="0"/>
              </a:rPr>
              <a:t>This guide isn’t short, but it’s complete - and completely worth it if you want to create a sales and marketing process that generates leads and customers. A process you can step away from, giving you free range to work on your businesses instead of in it. A process you can easily scale to accelerate revenue by investing in the right channels to grow.</a:t>
            </a:r>
          </a:p>
        </p:txBody>
      </p:sp>
    </p:spTree>
    <p:extLst>
      <p:ext uri="{BB962C8B-B14F-4D97-AF65-F5344CB8AC3E}">
        <p14:creationId xmlns:p14="http://schemas.microsoft.com/office/powerpoint/2010/main" val="128716870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INTRODUCE AUTOMATION</a:t>
            </a:r>
          </a:p>
          <a:p>
            <a:pPr>
              <a:lnSpc>
                <a:spcPts val="2400"/>
              </a:lnSpc>
            </a:pPr>
            <a:endParaRPr lang="en-US" dirty="0"/>
          </a:p>
        </p:txBody>
      </p:sp>
      <p:sp>
        <p:nvSpPr>
          <p:cNvPr id="3" name="Content Placeholder 2"/>
          <p:cNvSpPr>
            <a:spLocks noGrp="1"/>
          </p:cNvSpPr>
          <p:nvPr>
            <p:ph type="body" sz="quarter" idx="11"/>
          </p:nvPr>
        </p:nvSpPr>
        <p:spPr/>
        <p:txBody>
          <a:bodyPr>
            <a:normAutofit/>
          </a:bodyPr>
          <a:lstStyle/>
          <a:p>
            <a:pPr marL="342900" indent="-342900" fontAlgn="base">
              <a:lnSpc>
                <a:spcPts val="2400"/>
              </a:lnSpc>
              <a:buFont typeface="Arial" panose="020B0604020202020204" pitchFamily="34" charset="0"/>
              <a:buChar char="•"/>
            </a:pPr>
            <a:r>
              <a:rPr lang="en-US" b="1" dirty="0">
                <a:latin typeface="Brandon Grotesque Bold" panose="020B0803020203060202" pitchFamily="34" charset="0"/>
              </a:rPr>
              <a:t>Start an email campaign.</a:t>
            </a:r>
            <a:r>
              <a:rPr lang="en-US" dirty="0">
                <a:latin typeface="Brandon Grotesque Bold" panose="020B0803020203060202" pitchFamily="34" charset="0"/>
              </a:rPr>
              <a:t> </a:t>
            </a:r>
            <a:r>
              <a:rPr lang="en-US" dirty="0"/>
              <a:t>Charlie downloaded your checklist, but he’s still just in research mode. Automatically start Charlie on an email campaign to keep him excited about staying fit and active with CrossFit, and help him convert to a client when the time is right.</a:t>
            </a:r>
          </a:p>
        </p:txBody>
      </p:sp>
      <p:sp>
        <p:nvSpPr>
          <p:cNvPr id="4" name="Text Placeholder 3"/>
          <p:cNvSpPr>
            <a:spLocks noGrp="1"/>
          </p:cNvSpPr>
          <p:nvPr>
            <p:ph type="body" sz="quarter" idx="12"/>
          </p:nvPr>
        </p:nvSpPr>
        <p:spPr/>
        <p:txBody>
          <a:bodyPr/>
          <a:lstStyle/>
          <a:p>
            <a:pPr fontAlgn="base">
              <a:lnSpc>
                <a:spcPts val="2400"/>
              </a:lnSpc>
            </a:pPr>
            <a:r>
              <a:rPr lang="en-US" dirty="0"/>
              <a:t>Marketing automation pulls leads from everywhere into one central location, and automates the next step. So let’s talk about the next step - lead nurturing.</a:t>
            </a:r>
          </a:p>
          <a:p>
            <a:pPr fontAlgn="base">
              <a:lnSpc>
                <a:spcPts val="2400"/>
              </a:lnSpc>
            </a:pPr>
            <a:endParaRPr lang="en-US" dirty="0"/>
          </a:p>
          <a:p>
            <a:pPr fontAlgn="base">
              <a:lnSpc>
                <a:spcPts val="2400"/>
              </a:lnSpc>
            </a:pPr>
            <a:r>
              <a:rPr lang="en-US" dirty="0"/>
              <a:t>When a new lead engages with your call to action, but doesn’t convert into a customer, it’s time to…</a:t>
            </a:r>
          </a:p>
          <a:p>
            <a:endParaRPr lang="en-US" dirty="0"/>
          </a:p>
        </p:txBody>
      </p:sp>
    </p:spTree>
    <p:extLst>
      <p:ext uri="{BB962C8B-B14F-4D97-AF65-F5344CB8AC3E}">
        <p14:creationId xmlns:p14="http://schemas.microsoft.com/office/powerpoint/2010/main" val="340703137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0" y="0"/>
            <a:ext cx="9144000" cy="6858000"/>
          </a:xfrm>
          <a:prstGeom prst="rect">
            <a:avLst/>
          </a:prstGeom>
        </p:spPr>
      </p:pic>
      <p:sp>
        <p:nvSpPr>
          <p:cNvPr id="2" name="TextBox 1"/>
          <p:cNvSpPr txBox="1"/>
          <p:nvPr/>
        </p:nvSpPr>
        <p:spPr>
          <a:xfrm>
            <a:off x="3065729" y="3063337"/>
            <a:ext cx="5272512" cy="1446550"/>
          </a:xfrm>
          <a:prstGeom prst="rect">
            <a:avLst/>
          </a:prstGeom>
          <a:noFill/>
        </p:spPr>
        <p:txBody>
          <a:bodyPr wrap="square" rtlCol="0">
            <a:spAutoFit/>
          </a:bodyPr>
          <a:lstStyle/>
          <a:p>
            <a:r>
              <a:rPr lang="en-US" sz="4400" dirty="0">
                <a:solidFill>
                  <a:schemeClr val="bg1"/>
                </a:solidFill>
                <a:latin typeface="Brandon Grotesque Black" panose="020B0A03020203060202" pitchFamily="34" charset="0"/>
              </a:rPr>
              <a:t>START A FRIENDLY</a:t>
            </a:r>
          </a:p>
          <a:p>
            <a:r>
              <a:rPr lang="en-US" sz="4400" dirty="0">
                <a:solidFill>
                  <a:schemeClr val="bg1"/>
                </a:solidFill>
                <a:latin typeface="Brandon Grotesque Black" panose="020B0A03020203060202" pitchFamily="34" charset="0"/>
              </a:rPr>
              <a:t>CONVERSATION</a:t>
            </a:r>
          </a:p>
        </p:txBody>
      </p:sp>
      <p:pic>
        <p:nvPicPr>
          <p:cNvPr id="4" name="Picture 3"/>
          <p:cNvPicPr>
            <a:picLocks noChangeAspect="1"/>
          </p:cNvPicPr>
          <p:nvPr/>
        </p:nvPicPr>
        <p:blipFill>
          <a:blip r:embed="rId3"/>
          <a:stretch>
            <a:fillRect/>
          </a:stretch>
        </p:blipFill>
        <p:spPr>
          <a:xfrm>
            <a:off x="0" y="0"/>
            <a:ext cx="9144000" cy="6858000"/>
          </a:xfrm>
          <a:prstGeom prst="rect">
            <a:avLst/>
          </a:prstGeom>
        </p:spPr>
      </p:pic>
    </p:spTree>
    <p:extLst>
      <p:ext uri="{BB962C8B-B14F-4D97-AF65-F5344CB8AC3E}">
        <p14:creationId xmlns:p14="http://schemas.microsoft.com/office/powerpoint/2010/main" val="189633006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START A FRIENDLY CONVERSATION</a:t>
            </a:r>
            <a:endParaRPr lang="en-US" b="1" dirty="0"/>
          </a:p>
        </p:txBody>
      </p:sp>
      <p:sp>
        <p:nvSpPr>
          <p:cNvPr id="3" name="Text Placeholder 2"/>
          <p:cNvSpPr>
            <a:spLocks noGrp="1"/>
          </p:cNvSpPr>
          <p:nvPr>
            <p:ph type="body" sz="quarter" idx="11"/>
          </p:nvPr>
        </p:nvSpPr>
        <p:spPr>
          <a:xfrm>
            <a:off x="685800" y="1795155"/>
            <a:ext cx="3657600" cy="4614271"/>
          </a:xfrm>
        </p:spPr>
        <p:txBody>
          <a:bodyPr>
            <a:normAutofit/>
          </a:bodyPr>
          <a:lstStyle/>
          <a:p>
            <a:pPr>
              <a:lnSpc>
                <a:spcPts val="2400"/>
              </a:lnSpc>
            </a:pPr>
            <a:r>
              <a:rPr lang="en-US" dirty="0"/>
              <a:t>When it comes to modern marketing, personalization is key. In fact, personalized, relevant emails drive </a:t>
            </a:r>
            <a:r>
              <a:rPr lang="en-US" dirty="0">
                <a:latin typeface="Brandon Grotesque Bold" panose="020B0803020203060202" pitchFamily="34" charset="0"/>
              </a:rPr>
              <a:t>18 times more revenue </a:t>
            </a:r>
            <a:r>
              <a:rPr lang="en-US" dirty="0"/>
              <a:t>than broadcast emails. (Jupiter Research).</a:t>
            </a:r>
          </a:p>
          <a:p>
            <a:pPr>
              <a:lnSpc>
                <a:spcPts val="2400"/>
              </a:lnSpc>
            </a:pPr>
            <a:br>
              <a:rPr lang="en-US" dirty="0"/>
            </a:br>
            <a:r>
              <a:rPr lang="en-US" dirty="0"/>
              <a:t>When you communicate with your prospects in a relevant way, email opens and click-through rates improve, while unsubscribes and spam complaints decline. </a:t>
            </a:r>
          </a:p>
        </p:txBody>
      </p:sp>
      <p:sp>
        <p:nvSpPr>
          <p:cNvPr id="4" name="Text Placeholder 3"/>
          <p:cNvSpPr>
            <a:spLocks noGrp="1"/>
          </p:cNvSpPr>
          <p:nvPr>
            <p:ph type="body" sz="quarter" idx="12"/>
          </p:nvPr>
        </p:nvSpPr>
        <p:spPr/>
        <p:txBody>
          <a:bodyPr>
            <a:normAutofit/>
          </a:bodyPr>
          <a:lstStyle/>
          <a:p>
            <a:pPr>
              <a:lnSpc>
                <a:spcPts val="2400"/>
              </a:lnSpc>
            </a:pPr>
            <a:r>
              <a:rPr lang="en-US" dirty="0"/>
              <a:t>With better email metrics, overall deliverability increases, meaning you can reach even more inboxes with your message and your brand.</a:t>
            </a:r>
          </a:p>
        </p:txBody>
      </p:sp>
      <p:pic>
        <p:nvPicPr>
          <p:cNvPr id="6" name="Picture 5"/>
          <p:cNvPicPr>
            <a:picLocks noChangeAspect="1"/>
          </p:cNvPicPr>
          <p:nvPr/>
        </p:nvPicPr>
        <p:blipFill>
          <a:blip r:embed="rId2"/>
          <a:stretch>
            <a:fillRect/>
          </a:stretch>
        </p:blipFill>
        <p:spPr>
          <a:xfrm>
            <a:off x="5056632" y="3440241"/>
            <a:ext cx="2836538" cy="2344542"/>
          </a:xfrm>
          <a:prstGeom prst="rect">
            <a:avLst/>
          </a:prstGeom>
        </p:spPr>
      </p:pic>
    </p:spTree>
    <p:extLst>
      <p:ext uri="{BB962C8B-B14F-4D97-AF65-F5344CB8AC3E}">
        <p14:creationId xmlns:p14="http://schemas.microsoft.com/office/powerpoint/2010/main" val="422871294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START A FRIENDLY CONVERSATION</a:t>
            </a:r>
            <a:endParaRPr lang="en-US" b="1" dirty="0"/>
          </a:p>
        </p:txBody>
      </p:sp>
      <p:sp>
        <p:nvSpPr>
          <p:cNvPr id="3" name="Text Placeholder 2"/>
          <p:cNvSpPr>
            <a:spLocks noGrp="1"/>
          </p:cNvSpPr>
          <p:nvPr>
            <p:ph type="body" sz="quarter" idx="11"/>
          </p:nvPr>
        </p:nvSpPr>
        <p:spPr/>
        <p:txBody>
          <a:bodyPr/>
          <a:lstStyle/>
          <a:p>
            <a:pPr>
              <a:lnSpc>
                <a:spcPts val="3200"/>
              </a:lnSpc>
            </a:pPr>
            <a:r>
              <a:rPr lang="en-US" sz="2400" dirty="0">
                <a:latin typeface="Brandon Grotesque Bold" panose="020B0803020203060202" pitchFamily="34" charset="0"/>
              </a:rPr>
              <a:t>A Close Look at Email Marketing</a:t>
            </a:r>
          </a:p>
          <a:p>
            <a:endParaRPr lang="en-US" dirty="0">
              <a:latin typeface="+mj-lt"/>
            </a:endParaRPr>
          </a:p>
          <a:p>
            <a:r>
              <a:rPr lang="en-US" sz="1700" dirty="0"/>
              <a:t>Although marketing automation does the heavy lifting when it comes to getting the right content to the right person at the right time, knowing email marketing basics ensures that you’re getting the most out of every email you send.  </a:t>
            </a:r>
          </a:p>
          <a:p>
            <a:endParaRPr lang="en-US" dirty="0"/>
          </a:p>
          <a:p>
            <a:endParaRPr lang="en-US" dirty="0"/>
          </a:p>
        </p:txBody>
      </p:sp>
      <p:sp>
        <p:nvSpPr>
          <p:cNvPr id="4" name="Text Placeholder 3"/>
          <p:cNvSpPr>
            <a:spLocks noGrp="1"/>
          </p:cNvSpPr>
          <p:nvPr>
            <p:ph type="body" sz="quarter" idx="12"/>
          </p:nvPr>
        </p:nvSpPr>
        <p:spPr/>
        <p:txBody>
          <a:bodyPr>
            <a:noAutofit/>
          </a:bodyPr>
          <a:lstStyle/>
          <a:p>
            <a:pPr>
              <a:lnSpc>
                <a:spcPts val="2400"/>
              </a:lnSpc>
            </a:pPr>
            <a:r>
              <a:rPr lang="en-US" sz="1700" dirty="0"/>
              <a:t>That means improving important email metrics like deliverability, open rates and click through rates.</a:t>
            </a:r>
          </a:p>
          <a:p>
            <a:pPr>
              <a:lnSpc>
                <a:spcPts val="2400"/>
              </a:lnSpc>
            </a:pPr>
            <a:endParaRPr lang="en-US" sz="1700" dirty="0"/>
          </a:p>
          <a:p>
            <a:pPr>
              <a:lnSpc>
                <a:spcPts val="2400"/>
              </a:lnSpc>
            </a:pPr>
            <a:r>
              <a:rPr lang="en-US" sz="1700" dirty="0"/>
              <a:t>The more your contacts engage with your emails, the more likely your emails will reach the inbox - and stay out of the spam folder. </a:t>
            </a:r>
          </a:p>
          <a:p>
            <a:pPr>
              <a:lnSpc>
                <a:spcPts val="2400"/>
              </a:lnSpc>
            </a:pPr>
            <a:endParaRPr lang="en-US" sz="1700" dirty="0"/>
          </a:p>
          <a:p>
            <a:pPr>
              <a:lnSpc>
                <a:spcPts val="2400"/>
              </a:lnSpc>
            </a:pPr>
            <a:r>
              <a:rPr lang="en-US" sz="1700" dirty="0"/>
              <a:t>It all starts with a clean list of good contacts.</a:t>
            </a:r>
          </a:p>
        </p:txBody>
      </p:sp>
    </p:spTree>
    <p:extLst>
      <p:ext uri="{BB962C8B-B14F-4D97-AF65-F5344CB8AC3E}">
        <p14:creationId xmlns:p14="http://schemas.microsoft.com/office/powerpoint/2010/main" val="425239845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START A FRIENDLY CONVERSATION</a:t>
            </a:r>
            <a:endParaRPr lang="en-US" b="1" dirty="0"/>
          </a:p>
        </p:txBody>
      </p:sp>
      <p:sp>
        <p:nvSpPr>
          <p:cNvPr id="3" name="Text Placeholder 2"/>
          <p:cNvSpPr>
            <a:spLocks noGrp="1"/>
          </p:cNvSpPr>
          <p:nvPr>
            <p:ph type="body" sz="quarter" idx="11"/>
          </p:nvPr>
        </p:nvSpPr>
        <p:spPr/>
        <p:txBody>
          <a:bodyPr>
            <a:noAutofit/>
          </a:bodyPr>
          <a:lstStyle/>
          <a:p>
            <a:r>
              <a:rPr lang="en-US" sz="1700" dirty="0"/>
              <a:t>The worst thing you can do is to blast a bulk email to an old, cold list of contacts. Here’s why:</a:t>
            </a:r>
          </a:p>
          <a:p>
            <a:endParaRPr lang="en-US" sz="1700" dirty="0"/>
          </a:p>
          <a:p>
            <a:pPr marL="285750" indent="-285750">
              <a:buFont typeface="Arial" panose="020B0604020202020204" pitchFamily="34" charset="0"/>
              <a:buChar char="•"/>
            </a:pPr>
            <a:r>
              <a:rPr lang="en-US" sz="1700" dirty="0"/>
              <a:t>Contacts who did not opt-in to your email list may mark you as spam.</a:t>
            </a:r>
          </a:p>
          <a:p>
            <a:pPr marL="285750" indent="-285750">
              <a:buFont typeface="Arial" panose="020B0604020202020204" pitchFamily="34" charset="0"/>
              <a:buChar char="•"/>
            </a:pPr>
            <a:r>
              <a:rPr lang="en-US" sz="1700" dirty="0"/>
              <a:t>Old opt-ins who haven’t heard from you in a while may have forgotten that they opted-in, causing them to unsubscribe or mark you as spam.</a:t>
            </a:r>
          </a:p>
        </p:txBody>
      </p:sp>
      <p:sp>
        <p:nvSpPr>
          <p:cNvPr id="4" name="Text Placeholder 3"/>
          <p:cNvSpPr>
            <a:spLocks noGrp="1"/>
          </p:cNvSpPr>
          <p:nvPr>
            <p:ph type="body" sz="quarter" idx="12"/>
          </p:nvPr>
        </p:nvSpPr>
        <p:spPr/>
        <p:txBody>
          <a:bodyPr>
            <a:noAutofit/>
          </a:bodyPr>
          <a:lstStyle/>
          <a:p>
            <a:pPr marL="285750" indent="-285750">
              <a:lnSpc>
                <a:spcPts val="2400"/>
              </a:lnSpc>
              <a:buFont typeface="Arial" panose="020B0604020202020204" pitchFamily="34" charset="0"/>
              <a:buChar char="•"/>
            </a:pPr>
            <a:r>
              <a:rPr lang="en-US" sz="1700" dirty="0"/>
              <a:t>Old email addresses may no longer be active, causing your email to bounce.</a:t>
            </a:r>
          </a:p>
          <a:p>
            <a:pPr marL="285750" indent="-285750">
              <a:lnSpc>
                <a:spcPts val="2400"/>
              </a:lnSpc>
              <a:buFont typeface="Arial" panose="020B0604020202020204" pitchFamily="34" charset="0"/>
              <a:buChar char="•"/>
            </a:pPr>
            <a:r>
              <a:rPr lang="en-US" sz="1700" dirty="0"/>
              <a:t>Contacts on your list who never open your emails have a negative impact on your overall engagement rates.</a:t>
            </a:r>
          </a:p>
          <a:p>
            <a:pPr>
              <a:lnSpc>
                <a:spcPts val="2400"/>
              </a:lnSpc>
            </a:pPr>
            <a:endParaRPr lang="en-US" sz="1700" dirty="0"/>
          </a:p>
          <a:p>
            <a:pPr>
              <a:lnSpc>
                <a:spcPts val="2400"/>
              </a:lnSpc>
            </a:pPr>
            <a:r>
              <a:rPr lang="en-US" sz="1700" dirty="0"/>
              <a:t>To clean up your email list, take these steps…</a:t>
            </a:r>
          </a:p>
        </p:txBody>
      </p:sp>
    </p:spTree>
    <p:extLst>
      <p:ext uri="{BB962C8B-B14F-4D97-AF65-F5344CB8AC3E}">
        <p14:creationId xmlns:p14="http://schemas.microsoft.com/office/powerpoint/2010/main" val="408816773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START A FRIENDLY CONVERSATION</a:t>
            </a:r>
            <a:endParaRPr lang="en-US" b="1" dirty="0"/>
          </a:p>
        </p:txBody>
      </p:sp>
      <p:sp>
        <p:nvSpPr>
          <p:cNvPr id="3" name="Text Placeholder 2"/>
          <p:cNvSpPr>
            <a:spLocks noGrp="1"/>
          </p:cNvSpPr>
          <p:nvPr>
            <p:ph type="body" sz="quarter" idx="11"/>
          </p:nvPr>
        </p:nvSpPr>
        <p:spPr/>
        <p:txBody>
          <a:bodyPr>
            <a:noAutofit/>
          </a:bodyPr>
          <a:lstStyle/>
          <a:p>
            <a:pPr marL="285750" indent="-285750">
              <a:buFont typeface="Arial" panose="020B0604020202020204" pitchFamily="34" charset="0"/>
              <a:buChar char="•"/>
            </a:pPr>
            <a:r>
              <a:rPr lang="en-US" sz="1700" dirty="0"/>
              <a:t>Send a re-engagement email to old contacts, re-opting them into your list to decrease spam complaints.</a:t>
            </a:r>
          </a:p>
          <a:p>
            <a:pPr marL="285750" indent="-285750">
              <a:buFont typeface="Arial" panose="020B0604020202020204" pitchFamily="34" charset="0"/>
              <a:buChar char="•"/>
            </a:pPr>
            <a:r>
              <a:rPr lang="en-US" sz="1700" dirty="0"/>
              <a:t>Remove people from your list who have received several emails from you, but are not opening them.</a:t>
            </a:r>
          </a:p>
          <a:p>
            <a:pPr marL="285750" indent="-285750">
              <a:buFont typeface="Arial" panose="020B0604020202020204" pitchFamily="34" charset="0"/>
              <a:buChar char="•"/>
            </a:pPr>
            <a:r>
              <a:rPr lang="en-US" sz="1700" dirty="0"/>
              <a:t>Remove any bad or faulty email addresses from your list to decrease bounce rates.</a:t>
            </a:r>
          </a:p>
        </p:txBody>
      </p:sp>
      <p:sp>
        <p:nvSpPr>
          <p:cNvPr id="4" name="Text Placeholder 3"/>
          <p:cNvSpPr>
            <a:spLocks noGrp="1"/>
          </p:cNvSpPr>
          <p:nvPr>
            <p:ph type="body" sz="quarter" idx="12"/>
          </p:nvPr>
        </p:nvSpPr>
        <p:spPr/>
        <p:txBody>
          <a:bodyPr>
            <a:noAutofit/>
          </a:bodyPr>
          <a:lstStyle/>
          <a:p>
            <a:pPr>
              <a:lnSpc>
                <a:spcPts val="2400"/>
              </a:lnSpc>
            </a:pPr>
            <a:r>
              <a:rPr lang="en-US" sz="1700" dirty="0"/>
              <a:t>A clean email list is a giant leap toward reducing bounces, unsubscribes and spam</a:t>
            </a:r>
          </a:p>
          <a:p>
            <a:pPr>
              <a:lnSpc>
                <a:spcPts val="2400"/>
              </a:lnSpc>
            </a:pPr>
            <a:r>
              <a:rPr lang="en-US" sz="1700" dirty="0"/>
              <a:t>complaints. At the same time, because you’re sending to a list of clean, engaged prospects, your open rates and click-through rates rise.</a:t>
            </a:r>
          </a:p>
          <a:p>
            <a:pPr>
              <a:lnSpc>
                <a:spcPts val="2400"/>
              </a:lnSpc>
            </a:pPr>
            <a:endParaRPr lang="en-US" sz="1700" dirty="0"/>
          </a:p>
          <a:p>
            <a:pPr>
              <a:lnSpc>
                <a:spcPts val="2400"/>
              </a:lnSpc>
            </a:pPr>
            <a:r>
              <a:rPr lang="en-US" sz="1700" dirty="0"/>
              <a:t>Those high engagement rates are what email service providers love to see – getting your emails into the inbox more often.</a:t>
            </a:r>
          </a:p>
        </p:txBody>
      </p:sp>
    </p:spTree>
    <p:extLst>
      <p:ext uri="{BB962C8B-B14F-4D97-AF65-F5344CB8AC3E}">
        <p14:creationId xmlns:p14="http://schemas.microsoft.com/office/powerpoint/2010/main" val="36143715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START A FRIENDLY CONVERSATION</a:t>
            </a:r>
            <a:endParaRPr lang="en-US" b="1" dirty="0"/>
          </a:p>
        </p:txBody>
      </p:sp>
      <p:sp>
        <p:nvSpPr>
          <p:cNvPr id="3" name="Text Placeholder 2"/>
          <p:cNvSpPr>
            <a:spLocks noGrp="1"/>
          </p:cNvSpPr>
          <p:nvPr>
            <p:ph type="body" sz="quarter" idx="11"/>
          </p:nvPr>
        </p:nvSpPr>
        <p:spPr>
          <a:xfrm>
            <a:off x="685800" y="1795155"/>
            <a:ext cx="3657600" cy="4614271"/>
          </a:xfrm>
        </p:spPr>
        <p:txBody>
          <a:bodyPr>
            <a:normAutofit/>
          </a:bodyPr>
          <a:lstStyle/>
          <a:p>
            <a:pPr>
              <a:lnSpc>
                <a:spcPts val="3200"/>
              </a:lnSpc>
            </a:pPr>
            <a:r>
              <a:rPr lang="en-US" sz="2400" dirty="0">
                <a:latin typeface="Brandon Grotesque Bold" panose="020B0803020203060202" pitchFamily="34" charset="0"/>
              </a:rPr>
              <a:t>Right Person. Right Message. Right Time.</a:t>
            </a:r>
            <a:endParaRPr lang="en-US" sz="2400" b="1" dirty="0">
              <a:latin typeface="Brandon Grotesque Bold" panose="020B0803020203060202" pitchFamily="34" charset="0"/>
            </a:endParaRPr>
          </a:p>
          <a:p>
            <a:pPr>
              <a:lnSpc>
                <a:spcPts val="2400"/>
              </a:lnSpc>
            </a:pPr>
            <a:r>
              <a:rPr lang="en-US" sz="1700" dirty="0"/>
              <a:t>You might be used to sending one-time email blasts to everyone in your database. While the monthly email newsletter still has its place, people in your sales pipeline have been conditioned to tune-out impersonal bulk emails. </a:t>
            </a:r>
          </a:p>
          <a:p>
            <a:pPr>
              <a:lnSpc>
                <a:spcPts val="2400"/>
              </a:lnSpc>
            </a:pPr>
            <a:endParaRPr lang="en-US" sz="1700" dirty="0"/>
          </a:p>
          <a:p>
            <a:r>
              <a:rPr lang="en-US" sz="1700" dirty="0"/>
              <a:t>With marketing automation, you can get more personal than ever before.</a:t>
            </a:r>
          </a:p>
        </p:txBody>
      </p:sp>
      <p:sp>
        <p:nvSpPr>
          <p:cNvPr id="4" name="Text Placeholder 3"/>
          <p:cNvSpPr>
            <a:spLocks noGrp="1"/>
          </p:cNvSpPr>
          <p:nvPr>
            <p:ph type="body" sz="quarter" idx="12"/>
          </p:nvPr>
        </p:nvSpPr>
        <p:spPr>
          <a:xfrm>
            <a:off x="4800600" y="1795156"/>
            <a:ext cx="3657600" cy="4134864"/>
          </a:xfrm>
        </p:spPr>
        <p:txBody>
          <a:bodyPr>
            <a:normAutofit/>
          </a:bodyPr>
          <a:lstStyle/>
          <a:p>
            <a:pPr>
              <a:lnSpc>
                <a:spcPts val="2400"/>
              </a:lnSpc>
            </a:pPr>
            <a:r>
              <a:rPr lang="en-US" sz="1700" dirty="0"/>
              <a:t>Instead of reaching everyone at once with the same message, you reach out to the right person, with the right message, at the right time.</a:t>
            </a:r>
          </a:p>
          <a:p>
            <a:pPr>
              <a:lnSpc>
                <a:spcPts val="2400"/>
              </a:lnSpc>
            </a:pPr>
            <a:endParaRPr lang="en-US" sz="1700" dirty="0"/>
          </a:p>
          <a:p>
            <a:pPr>
              <a:lnSpc>
                <a:spcPts val="2400"/>
              </a:lnSpc>
            </a:pPr>
            <a:r>
              <a:rPr lang="en-US" sz="1700" dirty="0"/>
              <a:t>In addition to capturing leads on your website with forms, marketing automation’s web page tracking monitors which pages your leads are visiting on your website. This makes it easy to collect data for individual contacts on a mass scale.</a:t>
            </a:r>
          </a:p>
        </p:txBody>
      </p:sp>
    </p:spTree>
    <p:extLst>
      <p:ext uri="{BB962C8B-B14F-4D97-AF65-F5344CB8AC3E}">
        <p14:creationId xmlns:p14="http://schemas.microsoft.com/office/powerpoint/2010/main" val="33875553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START A FRIENDLY CONVERSATION</a:t>
            </a:r>
            <a:endParaRPr lang="en-US" b="1" dirty="0"/>
          </a:p>
        </p:txBody>
      </p:sp>
      <p:sp>
        <p:nvSpPr>
          <p:cNvPr id="3" name="Text Placeholder 2"/>
          <p:cNvSpPr>
            <a:spLocks noGrp="1"/>
          </p:cNvSpPr>
          <p:nvPr>
            <p:ph type="body" sz="quarter" idx="11"/>
          </p:nvPr>
        </p:nvSpPr>
        <p:spPr>
          <a:xfrm>
            <a:off x="685800" y="1795155"/>
            <a:ext cx="3657600" cy="4614271"/>
          </a:xfrm>
        </p:spPr>
        <p:txBody>
          <a:bodyPr>
            <a:normAutofit/>
          </a:bodyPr>
          <a:lstStyle/>
          <a:p>
            <a:r>
              <a:rPr lang="en-US" sz="1700" dirty="0"/>
              <a:t>With marketing automation humming in the background of your site, you can send leads content that they’re actually interested in. </a:t>
            </a:r>
          </a:p>
          <a:p>
            <a:endParaRPr lang="en-US" sz="1700" dirty="0"/>
          </a:p>
          <a:p>
            <a:r>
              <a:rPr lang="en-US" sz="1700" dirty="0"/>
              <a:t>And, if you’ve been blogging to attract new visitors to your website, you’ve already got an warehouse of content you can dip into to create targeted email campaigns.</a:t>
            </a:r>
          </a:p>
          <a:p>
            <a:pPr>
              <a:lnSpc>
                <a:spcPts val="2400"/>
              </a:lnSpc>
            </a:pPr>
            <a:endParaRPr lang="en-US" sz="1700" dirty="0"/>
          </a:p>
        </p:txBody>
      </p:sp>
      <p:sp>
        <p:nvSpPr>
          <p:cNvPr id="4" name="Text Placeholder 3"/>
          <p:cNvSpPr>
            <a:spLocks noGrp="1"/>
          </p:cNvSpPr>
          <p:nvPr>
            <p:ph type="body" sz="quarter" idx="12"/>
          </p:nvPr>
        </p:nvSpPr>
        <p:spPr/>
        <p:txBody>
          <a:bodyPr/>
          <a:lstStyle/>
          <a:p>
            <a:pPr>
              <a:lnSpc>
                <a:spcPts val="2400"/>
              </a:lnSpc>
            </a:pPr>
            <a:r>
              <a:rPr lang="en-US" sz="1700" dirty="0"/>
              <a:t>Everyone is at a different stage of the buying journey (Just Looking, Shopping, Buying), and stats show that on average, </a:t>
            </a:r>
            <a:r>
              <a:rPr lang="en-US" b="1" dirty="0">
                <a:latin typeface="Brandon Grotesque Bold" panose="020B0803020203060202" pitchFamily="34" charset="0"/>
              </a:rPr>
              <a:t>50% of your leads are qualified, but just not ready to buy</a:t>
            </a:r>
            <a:r>
              <a:rPr lang="en-US" dirty="0">
                <a:latin typeface="Brandon Grotesque Bold" panose="020B0803020203060202" pitchFamily="34" charset="0"/>
              </a:rPr>
              <a:t>. </a:t>
            </a:r>
            <a:r>
              <a:rPr lang="en-US" sz="1700" dirty="0"/>
              <a:t>(</a:t>
            </a:r>
            <a:r>
              <a:rPr lang="en-US" sz="1700" dirty="0" err="1"/>
              <a:t>Gleanster</a:t>
            </a:r>
            <a:r>
              <a:rPr lang="en-US" sz="1700" dirty="0"/>
              <a:t>)</a:t>
            </a:r>
          </a:p>
          <a:p>
            <a:pPr>
              <a:lnSpc>
                <a:spcPts val="2400"/>
              </a:lnSpc>
            </a:pPr>
            <a:endParaRPr lang="en-US" dirty="0"/>
          </a:p>
          <a:p>
            <a:pPr>
              <a:lnSpc>
                <a:spcPts val="2400"/>
              </a:lnSpc>
            </a:pPr>
            <a:r>
              <a:rPr lang="en-US" sz="1700" dirty="0"/>
              <a:t>If you just sent everyone on your list the same sales pitch, most of your qualified leads would quickly tune you out, unsubscribe, and move on.</a:t>
            </a:r>
          </a:p>
          <a:p>
            <a:pPr>
              <a:lnSpc>
                <a:spcPts val="2400"/>
              </a:lnSpc>
            </a:pPr>
            <a:endParaRPr lang="en-US" sz="2400" dirty="0"/>
          </a:p>
        </p:txBody>
      </p:sp>
    </p:spTree>
    <p:extLst>
      <p:ext uri="{BB962C8B-B14F-4D97-AF65-F5344CB8AC3E}">
        <p14:creationId xmlns:p14="http://schemas.microsoft.com/office/powerpoint/2010/main" val="278907749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START A FRIENDLY CONVERSATION</a:t>
            </a:r>
            <a:endParaRPr lang="en-US" b="1" dirty="0"/>
          </a:p>
        </p:txBody>
      </p:sp>
      <p:sp>
        <p:nvSpPr>
          <p:cNvPr id="3" name="Text Placeholder 2"/>
          <p:cNvSpPr>
            <a:spLocks noGrp="1"/>
          </p:cNvSpPr>
          <p:nvPr>
            <p:ph type="body" sz="quarter" idx="11"/>
          </p:nvPr>
        </p:nvSpPr>
        <p:spPr>
          <a:xfrm>
            <a:off x="685800" y="1795155"/>
            <a:ext cx="3657600" cy="3657601"/>
          </a:xfrm>
        </p:spPr>
        <p:txBody>
          <a:bodyPr>
            <a:normAutofit/>
          </a:bodyPr>
          <a:lstStyle/>
          <a:p>
            <a:r>
              <a:rPr lang="en-US" sz="1700" dirty="0"/>
              <a:t>Instead, marketing automation lets you send your ideal buyer the content he really wants, nurturing him into a customer down the road.</a:t>
            </a:r>
          </a:p>
          <a:p>
            <a:br>
              <a:rPr lang="en-US" sz="1700" dirty="0"/>
            </a:br>
            <a:r>
              <a:rPr lang="en-US" sz="1700" dirty="0"/>
              <a:t>It’s a great way to squeeze more revenue out of your pipeline. So how is it done? Lead nurturing - or email nurturing as we like to call it – is your secret weapon to turning more leads into customers over time.</a:t>
            </a:r>
          </a:p>
          <a:p>
            <a:pPr>
              <a:lnSpc>
                <a:spcPts val="2400"/>
              </a:lnSpc>
            </a:pPr>
            <a:endParaRPr lang="en-US" sz="1700" dirty="0"/>
          </a:p>
        </p:txBody>
      </p:sp>
      <p:sp>
        <p:nvSpPr>
          <p:cNvPr id="4" name="Text Placeholder 3"/>
          <p:cNvSpPr>
            <a:spLocks noGrp="1"/>
          </p:cNvSpPr>
          <p:nvPr>
            <p:ph type="body" sz="quarter" idx="12"/>
          </p:nvPr>
        </p:nvSpPr>
        <p:spPr/>
        <p:txBody>
          <a:bodyPr/>
          <a:lstStyle/>
          <a:p>
            <a:pPr>
              <a:lnSpc>
                <a:spcPts val="2400"/>
              </a:lnSpc>
            </a:pPr>
            <a:r>
              <a:rPr lang="en-US" sz="2400" dirty="0">
                <a:latin typeface="Brandon Grotesque Bold" panose="020B0803020203060202" pitchFamily="34" charset="0"/>
              </a:rPr>
              <a:t>Email Nurturing</a:t>
            </a:r>
            <a:endParaRPr lang="en-US" sz="2400" b="1" dirty="0">
              <a:latin typeface="Brandon Grotesque Bold" panose="020B0803020203060202" pitchFamily="34" charset="0"/>
            </a:endParaRPr>
          </a:p>
          <a:p>
            <a:pPr>
              <a:lnSpc>
                <a:spcPts val="2400"/>
              </a:lnSpc>
            </a:pPr>
            <a:r>
              <a:rPr lang="en-US" sz="1700" dirty="0"/>
              <a:t>An email nurturing campaign is simply a sequence of emails that are sent over time - powered by marketing automation.</a:t>
            </a:r>
          </a:p>
          <a:p>
            <a:pPr>
              <a:lnSpc>
                <a:spcPts val="2400"/>
              </a:lnSpc>
            </a:pPr>
            <a:br>
              <a:rPr lang="en-US" sz="1700" dirty="0"/>
            </a:br>
            <a:r>
              <a:rPr lang="en-US" sz="1700" dirty="0"/>
              <a:t>To use email campaigns to get your leads closer to the sale, think about their journey as a buyer:</a:t>
            </a:r>
          </a:p>
          <a:p>
            <a:pPr>
              <a:lnSpc>
                <a:spcPts val="2400"/>
              </a:lnSpc>
            </a:pPr>
            <a:endParaRPr lang="en-US" dirty="0"/>
          </a:p>
        </p:txBody>
      </p:sp>
    </p:spTree>
    <p:extLst>
      <p:ext uri="{BB962C8B-B14F-4D97-AF65-F5344CB8AC3E}">
        <p14:creationId xmlns:p14="http://schemas.microsoft.com/office/powerpoint/2010/main" val="63519203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START A FRIENDLY CONVERSATION</a:t>
            </a:r>
            <a:endParaRPr lang="en-US" b="1" dirty="0"/>
          </a:p>
        </p:txBody>
      </p:sp>
      <p:sp>
        <p:nvSpPr>
          <p:cNvPr id="3" name="Text Placeholder 2"/>
          <p:cNvSpPr>
            <a:spLocks noGrp="1"/>
          </p:cNvSpPr>
          <p:nvPr>
            <p:ph type="body" sz="quarter" idx="11"/>
          </p:nvPr>
        </p:nvSpPr>
        <p:spPr>
          <a:xfrm>
            <a:off x="685800" y="1795155"/>
            <a:ext cx="3657600" cy="4614271"/>
          </a:xfrm>
        </p:spPr>
        <p:txBody>
          <a:bodyPr>
            <a:normAutofit/>
          </a:bodyPr>
          <a:lstStyle/>
          <a:p>
            <a:r>
              <a:rPr lang="en-US" sz="1700" dirty="0">
                <a:latin typeface="Brandon Grotesque Bold" panose="020B0803020203060202" pitchFamily="34" charset="0"/>
              </a:rPr>
              <a:t>Just Looking: </a:t>
            </a:r>
            <a:r>
              <a:rPr lang="en-US" sz="1700" dirty="0"/>
              <a:t>At first, your leads are just window shopping. They don’t want to be in a high-pressure sales situation - they’re just browsing. Gently introduce them to your brand by sending them content on the topics they’re most interested in. </a:t>
            </a:r>
          </a:p>
          <a:p>
            <a:endParaRPr lang="en-US" dirty="0"/>
          </a:p>
          <a:p>
            <a:endParaRPr lang="en-US" dirty="0"/>
          </a:p>
          <a:p>
            <a:pPr>
              <a:lnSpc>
                <a:spcPts val="2400"/>
              </a:lnSpc>
            </a:pPr>
            <a:endParaRPr lang="en-US" dirty="0"/>
          </a:p>
        </p:txBody>
      </p:sp>
      <p:sp>
        <p:nvSpPr>
          <p:cNvPr id="4" name="Text Placeholder 3"/>
          <p:cNvSpPr>
            <a:spLocks noGrp="1"/>
          </p:cNvSpPr>
          <p:nvPr>
            <p:ph type="body" sz="quarter" idx="12"/>
          </p:nvPr>
        </p:nvSpPr>
        <p:spPr/>
        <p:txBody>
          <a:bodyPr/>
          <a:lstStyle/>
          <a:p>
            <a:pPr>
              <a:lnSpc>
                <a:spcPts val="2400"/>
              </a:lnSpc>
            </a:pPr>
            <a:r>
              <a:rPr lang="en-US" sz="1700" dirty="0">
                <a:latin typeface="Brandon Grotesque Bold" panose="020B0803020203060202" pitchFamily="34" charset="0"/>
              </a:rPr>
              <a:t>Shopping: </a:t>
            </a:r>
            <a:r>
              <a:rPr lang="en-US" sz="1700" dirty="0"/>
              <a:t>They decided they’re ready to shop around – looking at features and pricing. Now they’re familiar with your brand, you can increase their interest by providing an in-depth look at your business and the products you have that best meet their agenda.</a:t>
            </a:r>
          </a:p>
        </p:txBody>
      </p:sp>
      <p:pic>
        <p:nvPicPr>
          <p:cNvPr id="5" name="Picture 4"/>
          <p:cNvPicPr>
            <a:picLocks noChangeAspect="1"/>
          </p:cNvPicPr>
          <p:nvPr/>
        </p:nvPicPr>
        <p:blipFill>
          <a:blip r:embed="rId2"/>
          <a:stretch>
            <a:fillRect/>
          </a:stretch>
        </p:blipFill>
        <p:spPr>
          <a:xfrm>
            <a:off x="3389009" y="4488369"/>
            <a:ext cx="2034018" cy="1706479"/>
          </a:xfrm>
          <a:prstGeom prst="rect">
            <a:avLst/>
          </a:prstGeom>
        </p:spPr>
      </p:pic>
    </p:spTree>
    <p:extLst>
      <p:ext uri="{BB962C8B-B14F-4D97-AF65-F5344CB8AC3E}">
        <p14:creationId xmlns:p14="http://schemas.microsoft.com/office/powerpoint/2010/main" val="2483540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37427" y="2651865"/>
            <a:ext cx="5486400" cy="1631216"/>
          </a:xfrm>
          <a:prstGeom prst="rect">
            <a:avLst/>
          </a:prstGeom>
          <a:noFill/>
        </p:spPr>
        <p:txBody>
          <a:bodyPr wrap="square" rtlCol="0">
            <a:spAutoFit/>
          </a:bodyPr>
          <a:lstStyle/>
          <a:p>
            <a:r>
              <a:rPr lang="en-US" sz="2000" dirty="0">
                <a:solidFill>
                  <a:schemeClr val="bg1"/>
                </a:solidFill>
                <a:latin typeface="Brandon Grotesque Light" panose="020B0303020203060202" pitchFamily="34" charset="0"/>
              </a:rPr>
              <a:t>We’re going to give you all of the tools you need to re-examine sales and marketing and find ways to automate your process. And, while this guide is intensive, the steps to creating a sales and marketing process using automation are actually pretty simple…</a:t>
            </a:r>
          </a:p>
        </p:txBody>
      </p:sp>
    </p:spTree>
    <p:extLst>
      <p:ext uri="{BB962C8B-B14F-4D97-AF65-F5344CB8AC3E}">
        <p14:creationId xmlns:p14="http://schemas.microsoft.com/office/powerpoint/2010/main" val="3636678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START A FRIENDLY CONVERSATION</a:t>
            </a:r>
            <a:endParaRPr lang="en-US" b="1" dirty="0"/>
          </a:p>
        </p:txBody>
      </p:sp>
      <p:sp>
        <p:nvSpPr>
          <p:cNvPr id="3" name="Text Placeholder 2"/>
          <p:cNvSpPr>
            <a:spLocks noGrp="1"/>
          </p:cNvSpPr>
          <p:nvPr>
            <p:ph type="body" sz="quarter" idx="11"/>
          </p:nvPr>
        </p:nvSpPr>
        <p:spPr>
          <a:xfrm>
            <a:off x="685800" y="1795156"/>
            <a:ext cx="3657600" cy="3636923"/>
          </a:xfrm>
        </p:spPr>
        <p:txBody>
          <a:bodyPr>
            <a:normAutofit/>
          </a:bodyPr>
          <a:lstStyle/>
          <a:p>
            <a:r>
              <a:rPr lang="en-US" sz="1700" dirty="0">
                <a:latin typeface="Brandon Grotesque Bold" panose="020B0803020203060202" pitchFamily="34" charset="0"/>
              </a:rPr>
              <a:t>Ready to Buy: </a:t>
            </a:r>
            <a:r>
              <a:rPr lang="en-US" sz="1700" dirty="0"/>
              <a:t>It’s decision time for your lead, and time for you to ask for the sale. A special offer might be just what they need to get in the door.</a:t>
            </a:r>
          </a:p>
          <a:p>
            <a:endParaRPr lang="en-US" dirty="0"/>
          </a:p>
          <a:p>
            <a:r>
              <a:rPr lang="en-US" sz="1700" dirty="0">
                <a:latin typeface="Brandon Grotesque Bold" panose="020B0803020203060202" pitchFamily="34" charset="0"/>
              </a:rPr>
              <a:t>Closed: </a:t>
            </a:r>
            <a:r>
              <a:rPr lang="en-US" sz="1700" dirty="0"/>
              <a:t>They’ve become a customer (closed-won) or are moving on (closed-lost). </a:t>
            </a:r>
          </a:p>
        </p:txBody>
      </p:sp>
      <p:sp>
        <p:nvSpPr>
          <p:cNvPr id="4" name="Text Placeholder 3"/>
          <p:cNvSpPr>
            <a:spLocks noGrp="1"/>
          </p:cNvSpPr>
          <p:nvPr>
            <p:ph type="body" sz="quarter" idx="12"/>
          </p:nvPr>
        </p:nvSpPr>
        <p:spPr>
          <a:xfrm>
            <a:off x="4800600" y="1795154"/>
            <a:ext cx="3657600" cy="3636925"/>
          </a:xfrm>
        </p:spPr>
        <p:txBody>
          <a:bodyPr>
            <a:normAutofit/>
          </a:bodyPr>
          <a:lstStyle/>
          <a:p>
            <a:pPr>
              <a:lnSpc>
                <a:spcPts val="2400"/>
              </a:lnSpc>
            </a:pPr>
            <a:r>
              <a:rPr lang="en-US" sz="1700" dirty="0"/>
              <a:t>Nurturing doesn’t stop once you win or lose a customer.  Don’t miss the opportunity to cross-sell and upsell, increasing customer lifetime value.</a:t>
            </a:r>
          </a:p>
        </p:txBody>
      </p:sp>
    </p:spTree>
    <p:extLst>
      <p:ext uri="{BB962C8B-B14F-4D97-AF65-F5344CB8AC3E}">
        <p14:creationId xmlns:p14="http://schemas.microsoft.com/office/powerpoint/2010/main" val="327869893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START A FRIENDLY CONVERSATION</a:t>
            </a:r>
            <a:endParaRPr lang="en-US" b="1" dirty="0"/>
          </a:p>
        </p:txBody>
      </p:sp>
      <p:sp>
        <p:nvSpPr>
          <p:cNvPr id="3" name="Text Placeholder 2"/>
          <p:cNvSpPr>
            <a:spLocks noGrp="1"/>
          </p:cNvSpPr>
          <p:nvPr>
            <p:ph type="body" sz="quarter" idx="11"/>
          </p:nvPr>
        </p:nvSpPr>
        <p:spPr>
          <a:xfrm>
            <a:off x="685800" y="1795156"/>
            <a:ext cx="3657600" cy="3655030"/>
          </a:xfrm>
        </p:spPr>
        <p:txBody>
          <a:bodyPr>
            <a:normAutofit/>
          </a:bodyPr>
          <a:lstStyle/>
          <a:p>
            <a:r>
              <a:rPr lang="en-US" sz="2400" dirty="0">
                <a:latin typeface="Brandon Grotesque Bold" panose="020B0803020203060202" pitchFamily="34" charset="0"/>
              </a:rPr>
              <a:t>Bringing it Together</a:t>
            </a:r>
          </a:p>
          <a:p>
            <a:r>
              <a:rPr lang="en-US" sz="1700" dirty="0"/>
              <a:t>So, when Charlie (your ideal buyer) visits your CrossFit website and hits your “Workouts” page, you can automatically start him on an email campaign that sends him one new workout every week for 10 weeks.</a:t>
            </a:r>
          </a:p>
          <a:p>
            <a:endParaRPr lang="en-US" sz="1700" dirty="0"/>
          </a:p>
          <a:p>
            <a:r>
              <a:rPr lang="en-US" sz="1700" dirty="0"/>
              <a:t>Each email Charlie gets adds value to his day. It also drives him back to your website.</a:t>
            </a:r>
          </a:p>
        </p:txBody>
      </p:sp>
      <p:sp>
        <p:nvSpPr>
          <p:cNvPr id="4" name="Text Placeholder 3"/>
          <p:cNvSpPr>
            <a:spLocks noGrp="1"/>
          </p:cNvSpPr>
          <p:nvPr>
            <p:ph type="body" sz="quarter" idx="12"/>
          </p:nvPr>
        </p:nvSpPr>
        <p:spPr>
          <a:xfrm>
            <a:off x="4800600" y="1795154"/>
            <a:ext cx="3657600" cy="4234453"/>
          </a:xfrm>
        </p:spPr>
        <p:txBody>
          <a:bodyPr>
            <a:normAutofit/>
          </a:bodyPr>
          <a:lstStyle/>
          <a:p>
            <a:pPr>
              <a:lnSpc>
                <a:spcPts val="2400"/>
              </a:lnSpc>
            </a:pPr>
            <a:r>
              <a:rPr lang="en-US" sz="1700" dirty="0"/>
              <a:t>There, he learns more about CrossFit and how it can change his life.</a:t>
            </a:r>
          </a:p>
          <a:p>
            <a:pPr>
              <a:lnSpc>
                <a:spcPts val="2400"/>
              </a:lnSpc>
            </a:pPr>
            <a:endParaRPr lang="en-US" sz="1700" dirty="0"/>
          </a:p>
          <a:p>
            <a:pPr>
              <a:lnSpc>
                <a:spcPts val="2400"/>
              </a:lnSpc>
            </a:pPr>
            <a:r>
              <a:rPr lang="en-US" sz="1700" dirty="0"/>
              <a:t>Then, when he hits your “Class Schedule” page, you know that he’s interested in actually coming to your gym - so you automatically email him an offer for a free class to get him in your door.</a:t>
            </a:r>
          </a:p>
          <a:p>
            <a:pPr>
              <a:lnSpc>
                <a:spcPts val="2400"/>
              </a:lnSpc>
            </a:pPr>
            <a:endParaRPr lang="en-US" dirty="0"/>
          </a:p>
        </p:txBody>
      </p:sp>
    </p:spTree>
    <p:extLst>
      <p:ext uri="{BB962C8B-B14F-4D97-AF65-F5344CB8AC3E}">
        <p14:creationId xmlns:p14="http://schemas.microsoft.com/office/powerpoint/2010/main" val="78520894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START A FRIENDLY CONVERSATION</a:t>
            </a:r>
            <a:endParaRPr lang="en-US" b="1" dirty="0"/>
          </a:p>
        </p:txBody>
      </p:sp>
      <p:sp>
        <p:nvSpPr>
          <p:cNvPr id="3" name="Text Placeholder 2"/>
          <p:cNvSpPr>
            <a:spLocks noGrp="1"/>
          </p:cNvSpPr>
          <p:nvPr>
            <p:ph type="body" sz="quarter" idx="11"/>
          </p:nvPr>
        </p:nvSpPr>
        <p:spPr>
          <a:xfrm>
            <a:off x="685800" y="1795156"/>
            <a:ext cx="3657600" cy="3700298"/>
          </a:xfrm>
        </p:spPr>
        <p:txBody>
          <a:bodyPr>
            <a:normAutofit/>
          </a:bodyPr>
          <a:lstStyle/>
          <a:p>
            <a:r>
              <a:rPr lang="en-US" sz="1700" dirty="0"/>
              <a:t>This email nurturing strategy can all be powered by marketing automation. You build targeted email campaigns based on what your visitors are interested in, driving them down the sales funnel.</a:t>
            </a:r>
          </a:p>
          <a:p>
            <a:endParaRPr lang="en-US" sz="1700" dirty="0"/>
          </a:p>
          <a:p>
            <a:r>
              <a:rPr lang="en-US" sz="1700" dirty="0"/>
              <a:t>Stats show that only 20% of your leads are sales-ready when they come in.</a:t>
            </a:r>
          </a:p>
        </p:txBody>
      </p:sp>
      <p:sp>
        <p:nvSpPr>
          <p:cNvPr id="4" name="Text Placeholder 3"/>
          <p:cNvSpPr>
            <a:spLocks noGrp="1"/>
          </p:cNvSpPr>
          <p:nvPr>
            <p:ph type="body" sz="quarter" idx="12"/>
          </p:nvPr>
        </p:nvSpPr>
        <p:spPr>
          <a:xfrm>
            <a:off x="4800600" y="1795156"/>
            <a:ext cx="3657600" cy="3700298"/>
          </a:xfrm>
        </p:spPr>
        <p:txBody>
          <a:bodyPr>
            <a:normAutofit/>
          </a:bodyPr>
          <a:lstStyle/>
          <a:p>
            <a:pPr>
              <a:lnSpc>
                <a:spcPts val="2400"/>
              </a:lnSpc>
            </a:pPr>
            <a:r>
              <a:rPr lang="en-US" sz="1700" dirty="0"/>
              <a:t>Of the remaining marketing leads, 79% never convert into sales, often due to a lack of nurturing and follow-up. (</a:t>
            </a:r>
            <a:r>
              <a:rPr lang="en-US" sz="1700" dirty="0" err="1"/>
              <a:t>MarketingSherpa</a:t>
            </a:r>
            <a:r>
              <a:rPr lang="en-US" sz="1700" dirty="0"/>
              <a:t>).</a:t>
            </a:r>
          </a:p>
          <a:p>
            <a:pPr>
              <a:lnSpc>
                <a:spcPts val="2400"/>
              </a:lnSpc>
            </a:pPr>
            <a:endParaRPr lang="en-US" sz="1700" dirty="0"/>
          </a:p>
          <a:p>
            <a:pPr>
              <a:lnSpc>
                <a:spcPts val="2400"/>
              </a:lnSpc>
            </a:pPr>
            <a:r>
              <a:rPr lang="en-US" sz="1700" dirty="0"/>
              <a:t>Generating leads is the tough part - blogging, social media, SEO, PPC, and in person marketing take a lot of work to get people to your website and into your database.</a:t>
            </a:r>
          </a:p>
          <a:p>
            <a:pPr>
              <a:lnSpc>
                <a:spcPts val="2400"/>
              </a:lnSpc>
            </a:pPr>
            <a:endParaRPr lang="en-US" dirty="0"/>
          </a:p>
        </p:txBody>
      </p:sp>
    </p:spTree>
    <p:extLst>
      <p:ext uri="{BB962C8B-B14F-4D97-AF65-F5344CB8AC3E}">
        <p14:creationId xmlns:p14="http://schemas.microsoft.com/office/powerpoint/2010/main" val="385934141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ts val="2400"/>
              </a:lnSpc>
            </a:pPr>
            <a:r>
              <a:rPr lang="en-US" dirty="0"/>
              <a:t>START A FRIENDLY CONVERSATION</a:t>
            </a:r>
            <a:endParaRPr lang="en-US" b="1" dirty="0"/>
          </a:p>
        </p:txBody>
      </p:sp>
      <p:sp>
        <p:nvSpPr>
          <p:cNvPr id="3" name="Text Placeholder 2"/>
          <p:cNvSpPr>
            <a:spLocks noGrp="1"/>
          </p:cNvSpPr>
          <p:nvPr>
            <p:ph type="body" sz="quarter" idx="11"/>
          </p:nvPr>
        </p:nvSpPr>
        <p:spPr>
          <a:xfrm>
            <a:off x="685800" y="1795156"/>
            <a:ext cx="3657600" cy="4261612"/>
          </a:xfrm>
        </p:spPr>
        <p:txBody>
          <a:bodyPr>
            <a:normAutofit/>
          </a:bodyPr>
          <a:lstStyle/>
          <a:p>
            <a:r>
              <a:rPr lang="en-US" sz="1700" b="1" dirty="0">
                <a:latin typeface="Brandon Grotesque Bold" panose="020B0803020203060202" pitchFamily="34" charset="0"/>
              </a:rPr>
              <a:t>So don’t squander those hard-earned leads.</a:t>
            </a:r>
          </a:p>
          <a:p>
            <a:br>
              <a:rPr lang="en-US" dirty="0"/>
            </a:br>
            <a:r>
              <a:rPr lang="en-US" sz="1700" dirty="0"/>
              <a:t>Instead of starting out your relationship with new leads with an impersonal sales pitch, have a friendly conversation. Nurture them into customers by taking them down a path unique to their preferences.</a:t>
            </a:r>
          </a:p>
        </p:txBody>
      </p:sp>
      <p:sp>
        <p:nvSpPr>
          <p:cNvPr id="4" name="Text Placeholder 3"/>
          <p:cNvSpPr>
            <a:spLocks noGrp="1"/>
          </p:cNvSpPr>
          <p:nvPr>
            <p:ph type="body" sz="quarter" idx="12"/>
          </p:nvPr>
        </p:nvSpPr>
        <p:spPr>
          <a:xfrm>
            <a:off x="4800600" y="1795156"/>
            <a:ext cx="3657600" cy="3673137"/>
          </a:xfrm>
        </p:spPr>
        <p:txBody>
          <a:bodyPr>
            <a:normAutofit/>
          </a:bodyPr>
          <a:lstStyle/>
          <a:p>
            <a:pPr>
              <a:lnSpc>
                <a:spcPts val="2400"/>
              </a:lnSpc>
            </a:pPr>
            <a:endParaRPr lang="en-US" dirty="0"/>
          </a:p>
        </p:txBody>
      </p:sp>
    </p:spTree>
    <p:extLst>
      <p:ext uri="{BB962C8B-B14F-4D97-AF65-F5344CB8AC3E}">
        <p14:creationId xmlns:p14="http://schemas.microsoft.com/office/powerpoint/2010/main" val="396432744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0"/>
            <a:ext cx="9144000" cy="6858000"/>
          </a:xfrm>
          <a:prstGeom prst="rect">
            <a:avLst/>
          </a:prstGeom>
        </p:spPr>
      </p:pic>
      <p:sp>
        <p:nvSpPr>
          <p:cNvPr id="2" name="TextBox 1"/>
          <p:cNvSpPr txBox="1"/>
          <p:nvPr/>
        </p:nvSpPr>
        <p:spPr>
          <a:xfrm>
            <a:off x="3283011" y="2932061"/>
            <a:ext cx="5272512" cy="1446550"/>
          </a:xfrm>
          <a:prstGeom prst="rect">
            <a:avLst/>
          </a:prstGeom>
          <a:noFill/>
        </p:spPr>
        <p:txBody>
          <a:bodyPr wrap="square" rtlCol="0">
            <a:spAutoFit/>
          </a:bodyPr>
          <a:lstStyle/>
          <a:p>
            <a:r>
              <a:rPr lang="en-US" sz="4400" dirty="0">
                <a:solidFill>
                  <a:schemeClr val="bg1"/>
                </a:solidFill>
                <a:latin typeface="Brandon Grotesque Black" panose="020B0A03020203060202" pitchFamily="34" charset="0"/>
              </a:rPr>
              <a:t>SPOT HOT SALES OPPORTUNITIES</a:t>
            </a:r>
          </a:p>
        </p:txBody>
      </p:sp>
      <p:pic>
        <p:nvPicPr>
          <p:cNvPr id="3" name="Picture 2"/>
          <p:cNvPicPr>
            <a:picLocks noChangeAspect="1"/>
          </p:cNvPicPr>
          <p:nvPr/>
        </p:nvPicPr>
        <p:blipFill>
          <a:blip r:embed="rId3"/>
          <a:stretch>
            <a:fillRect/>
          </a:stretch>
        </p:blipFill>
        <p:spPr>
          <a:xfrm>
            <a:off x="-1576529" y="1907828"/>
            <a:ext cx="4438650" cy="4762500"/>
          </a:xfrm>
          <a:prstGeom prst="rect">
            <a:avLst/>
          </a:prstGeom>
        </p:spPr>
      </p:pic>
    </p:spTree>
    <p:extLst>
      <p:ext uri="{BB962C8B-B14F-4D97-AF65-F5344CB8AC3E}">
        <p14:creationId xmlns:p14="http://schemas.microsoft.com/office/powerpoint/2010/main" val="243900972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SPOT HOT SALES OPPORTUNITIES</a:t>
            </a:r>
          </a:p>
        </p:txBody>
      </p:sp>
      <p:sp>
        <p:nvSpPr>
          <p:cNvPr id="3" name="Text Placeholder 2"/>
          <p:cNvSpPr>
            <a:spLocks noGrp="1"/>
          </p:cNvSpPr>
          <p:nvPr>
            <p:ph type="body" sz="quarter" idx="11"/>
          </p:nvPr>
        </p:nvSpPr>
        <p:spPr>
          <a:xfrm>
            <a:off x="685800" y="1795156"/>
            <a:ext cx="3804138" cy="4261612"/>
          </a:xfrm>
        </p:spPr>
        <p:txBody>
          <a:bodyPr>
            <a:normAutofit/>
          </a:bodyPr>
          <a:lstStyle/>
          <a:p>
            <a:r>
              <a:rPr lang="en-US" sz="1700" dirty="0"/>
              <a:t>As you’re nurturing your prospects with super-targeted email nurturing campaigns, you’re probably itching to close some deals. But when is it appropriate to reach out to a lead with a sales call? </a:t>
            </a:r>
          </a:p>
          <a:p>
            <a:br>
              <a:rPr lang="en-US" dirty="0"/>
            </a:br>
            <a:r>
              <a:rPr lang="en-US" sz="1700" dirty="0">
                <a:latin typeface="Brandon Grotesque Bold" panose="020B0803020203060202" pitchFamily="34" charset="0"/>
              </a:rPr>
              <a:t>Marketing Automation Meets It’s Better Half: CRM</a:t>
            </a:r>
          </a:p>
          <a:p>
            <a:r>
              <a:rPr lang="en-US" sz="1700" dirty="0"/>
              <a:t>Your sales and marketing automation strategy isn’t complete without a Customer Relationship Management system, or CRM. </a:t>
            </a:r>
            <a:endParaRPr lang="en-US" sz="1700" b="1" dirty="0">
              <a:latin typeface="+mj-lt"/>
            </a:endParaRPr>
          </a:p>
          <a:p>
            <a:endParaRPr lang="en-US" dirty="0"/>
          </a:p>
        </p:txBody>
      </p:sp>
      <p:sp>
        <p:nvSpPr>
          <p:cNvPr id="4" name="Text Placeholder 3"/>
          <p:cNvSpPr>
            <a:spLocks noGrp="1"/>
          </p:cNvSpPr>
          <p:nvPr>
            <p:ph type="body" sz="quarter" idx="12"/>
          </p:nvPr>
        </p:nvSpPr>
        <p:spPr>
          <a:xfrm>
            <a:off x="4800600" y="1795156"/>
            <a:ext cx="3657600" cy="4578484"/>
          </a:xfrm>
        </p:spPr>
        <p:txBody>
          <a:bodyPr>
            <a:normAutofit/>
          </a:bodyPr>
          <a:lstStyle/>
          <a:p>
            <a:pPr>
              <a:lnSpc>
                <a:spcPts val="2400"/>
              </a:lnSpc>
            </a:pPr>
            <a:r>
              <a:rPr lang="en-US" sz="1700" dirty="0"/>
              <a:t>A CRM is a database that houses all of your contacts. It includes data like name, email address, contact information, notes and tasks to help you keep track of your relationship with prospects and customers.</a:t>
            </a:r>
          </a:p>
          <a:p>
            <a:pPr>
              <a:lnSpc>
                <a:spcPts val="2400"/>
              </a:lnSpc>
            </a:pPr>
            <a:br>
              <a:rPr lang="en-US" sz="1700" dirty="0"/>
            </a:br>
            <a:r>
              <a:rPr lang="en-US" sz="1700" dirty="0"/>
              <a:t>While your marketing team works with marketing automation to capture and nurture new leads, your sales team works from the CRM. </a:t>
            </a:r>
          </a:p>
        </p:txBody>
      </p:sp>
    </p:spTree>
    <p:extLst>
      <p:ext uri="{BB962C8B-B14F-4D97-AF65-F5344CB8AC3E}">
        <p14:creationId xmlns:p14="http://schemas.microsoft.com/office/powerpoint/2010/main" val="120564342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SPOT HOT SALES OPPORTUNITIES</a:t>
            </a:r>
          </a:p>
        </p:txBody>
      </p:sp>
      <p:sp>
        <p:nvSpPr>
          <p:cNvPr id="3" name="Text Placeholder 2"/>
          <p:cNvSpPr>
            <a:spLocks noGrp="1"/>
          </p:cNvSpPr>
          <p:nvPr>
            <p:ph type="body" sz="quarter" idx="11"/>
          </p:nvPr>
        </p:nvSpPr>
        <p:spPr>
          <a:xfrm>
            <a:off x="685800" y="1795156"/>
            <a:ext cx="3657600" cy="4261612"/>
          </a:xfrm>
        </p:spPr>
        <p:txBody>
          <a:bodyPr>
            <a:normAutofit/>
          </a:bodyPr>
          <a:lstStyle/>
          <a:p>
            <a:r>
              <a:rPr lang="en-US" sz="1700" dirty="0"/>
              <a:t>The sales team uses the CRM database to call sales leads, take notes and managing their progress through the sales pipeline.</a:t>
            </a:r>
          </a:p>
          <a:p>
            <a:endParaRPr lang="en-US" sz="1700" dirty="0"/>
          </a:p>
          <a:p>
            <a:r>
              <a:rPr lang="en-US" sz="1700" dirty="0"/>
              <a:t>You can integrate marketing automation with an existing CRM, or, even better, opt for an </a:t>
            </a:r>
            <a:r>
              <a:rPr lang="en-US" sz="1700" u="sng" dirty="0">
                <a:hlinkClick r:id="rId2"/>
              </a:rPr>
              <a:t>all-in-one sales and marketing platform</a:t>
            </a:r>
            <a:r>
              <a:rPr lang="en-US" sz="1700" dirty="0"/>
              <a:t> that has marketing automation and CRM in one package.</a:t>
            </a:r>
          </a:p>
        </p:txBody>
      </p:sp>
      <p:sp>
        <p:nvSpPr>
          <p:cNvPr id="4" name="Text Placeholder 3"/>
          <p:cNvSpPr>
            <a:spLocks noGrp="1"/>
          </p:cNvSpPr>
          <p:nvPr>
            <p:ph type="body" sz="quarter" idx="12"/>
          </p:nvPr>
        </p:nvSpPr>
        <p:spPr>
          <a:xfrm>
            <a:off x="4800600" y="1795156"/>
            <a:ext cx="3657600" cy="4578484"/>
          </a:xfrm>
        </p:spPr>
        <p:txBody>
          <a:bodyPr>
            <a:normAutofit/>
          </a:bodyPr>
          <a:lstStyle/>
          <a:p>
            <a:pPr>
              <a:lnSpc>
                <a:spcPts val="2400"/>
              </a:lnSpc>
            </a:pPr>
            <a:r>
              <a:rPr lang="en-US" sz="1700" dirty="0"/>
              <a:t>Either way, tying these systems together is essential if you want to track your contacts through the entire customer lifecycle - from lead, to prospect, to customer.</a:t>
            </a:r>
          </a:p>
          <a:p>
            <a:pPr>
              <a:lnSpc>
                <a:spcPts val="2400"/>
              </a:lnSpc>
            </a:pPr>
            <a:br>
              <a:rPr lang="en-US" sz="1700" dirty="0"/>
            </a:br>
            <a:r>
              <a:rPr lang="en-US" sz="1700" dirty="0"/>
              <a:t>Let’s take a step back to look at the hand-off between marketing and sales…</a:t>
            </a:r>
          </a:p>
          <a:p>
            <a:pPr>
              <a:lnSpc>
                <a:spcPts val="2400"/>
              </a:lnSpc>
            </a:pPr>
            <a:br>
              <a:rPr lang="en-US" sz="1700" dirty="0"/>
            </a:br>
            <a:endParaRPr lang="en-US" sz="1700" dirty="0"/>
          </a:p>
        </p:txBody>
      </p:sp>
    </p:spTree>
    <p:extLst>
      <p:ext uri="{BB962C8B-B14F-4D97-AF65-F5344CB8AC3E}">
        <p14:creationId xmlns:p14="http://schemas.microsoft.com/office/powerpoint/2010/main" val="63175700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SPOT HOT SALES OPPORTUNITIES</a:t>
            </a:r>
          </a:p>
        </p:txBody>
      </p:sp>
      <p:sp>
        <p:nvSpPr>
          <p:cNvPr id="3" name="Text Placeholder 2"/>
          <p:cNvSpPr>
            <a:spLocks noGrp="1"/>
          </p:cNvSpPr>
          <p:nvPr>
            <p:ph type="body" sz="quarter" idx="11"/>
          </p:nvPr>
        </p:nvSpPr>
        <p:spPr>
          <a:xfrm>
            <a:off x="685800" y="1795156"/>
            <a:ext cx="3657600" cy="4261612"/>
          </a:xfrm>
        </p:spPr>
        <p:txBody>
          <a:bodyPr>
            <a:normAutofit/>
          </a:bodyPr>
          <a:lstStyle/>
          <a:p>
            <a:pPr marL="285750" indent="-285750" fontAlgn="base">
              <a:buFont typeface="Arial" panose="020B0604020202020204" pitchFamily="34" charset="0"/>
              <a:buChar char="•"/>
            </a:pPr>
            <a:r>
              <a:rPr lang="en-US" sz="1700" dirty="0"/>
              <a:t>You identified your ideal buyer. </a:t>
            </a:r>
          </a:p>
          <a:p>
            <a:pPr marL="285750" indent="-285750" fontAlgn="base">
              <a:buFont typeface="Arial" panose="020B0604020202020204" pitchFamily="34" charset="0"/>
              <a:buChar char="•"/>
            </a:pPr>
            <a:r>
              <a:rPr lang="en-US" sz="1700" dirty="0"/>
              <a:t>You attracted them to your site through marketing channels like social media, your blog, SEO, PPC and events. </a:t>
            </a:r>
          </a:p>
          <a:p>
            <a:pPr marL="285750" indent="-285750" fontAlgn="base">
              <a:buFont typeface="Arial" panose="020B0604020202020204" pitchFamily="34" charset="0"/>
              <a:buChar char="•"/>
            </a:pPr>
            <a:r>
              <a:rPr lang="en-US" sz="1700" dirty="0"/>
              <a:t>You optimized your website with clear CTAs .</a:t>
            </a:r>
          </a:p>
          <a:p>
            <a:pPr marL="285750" indent="-285750" fontAlgn="base">
              <a:buFont typeface="Arial" panose="020B0604020202020204" pitchFamily="34" charset="0"/>
              <a:buChar char="•"/>
            </a:pPr>
            <a:r>
              <a:rPr lang="en-US" sz="1700" dirty="0"/>
              <a:t>You used your CTAs to capture leads and automatically pull them into your CRM database.</a:t>
            </a:r>
          </a:p>
          <a:p>
            <a:pPr marL="285750" indent="-285750" fontAlgn="base">
              <a:buFont typeface="Arial" panose="020B0604020202020204" pitchFamily="34" charset="0"/>
              <a:buChar char="•"/>
            </a:pPr>
            <a:r>
              <a:rPr lang="en-US" sz="1700" dirty="0"/>
              <a:t>You nurtured leads that weren’t ready to buy with targeted email nurturing campaigns.</a:t>
            </a:r>
          </a:p>
        </p:txBody>
      </p:sp>
      <p:sp>
        <p:nvSpPr>
          <p:cNvPr id="4" name="Text Placeholder 3"/>
          <p:cNvSpPr>
            <a:spLocks noGrp="1"/>
          </p:cNvSpPr>
          <p:nvPr>
            <p:ph type="body" sz="quarter" idx="12"/>
          </p:nvPr>
        </p:nvSpPr>
        <p:spPr>
          <a:xfrm>
            <a:off x="4800600" y="1795156"/>
            <a:ext cx="3657600" cy="4578484"/>
          </a:xfrm>
        </p:spPr>
        <p:txBody>
          <a:bodyPr>
            <a:normAutofit/>
          </a:bodyPr>
          <a:lstStyle/>
          <a:p>
            <a:pPr>
              <a:lnSpc>
                <a:spcPts val="2400"/>
              </a:lnSpc>
            </a:pPr>
            <a:r>
              <a:rPr lang="en-US" sz="2400" dirty="0">
                <a:latin typeface="Brandon Grotesque Bold" panose="020B0803020203060202" pitchFamily="34" charset="0"/>
              </a:rPr>
              <a:t>Buying Signals</a:t>
            </a:r>
            <a:endParaRPr lang="en-US" sz="2400" b="1" dirty="0">
              <a:latin typeface="Brandon Grotesque Bold" panose="020B0803020203060202" pitchFamily="34" charset="0"/>
            </a:endParaRPr>
          </a:p>
          <a:p>
            <a:pPr>
              <a:lnSpc>
                <a:spcPts val="2400"/>
              </a:lnSpc>
            </a:pPr>
            <a:r>
              <a:rPr lang="en-US" sz="1700" dirty="0"/>
              <a:t>As leads click on links in your emails, go back to your website, visit different pages, and submit more forms on your site, marketing automation is helping you learn a lot more about them – and helping you to pick up on buying signals you might not notice otherwise.</a:t>
            </a:r>
          </a:p>
          <a:p>
            <a:pPr>
              <a:lnSpc>
                <a:spcPts val="2400"/>
              </a:lnSpc>
            </a:pPr>
            <a:endParaRPr lang="en-US" sz="1700" dirty="0"/>
          </a:p>
          <a:p>
            <a:pPr>
              <a:lnSpc>
                <a:spcPts val="2400"/>
              </a:lnSpc>
            </a:pPr>
            <a:r>
              <a:rPr lang="en-US" sz="1700" dirty="0"/>
              <a:t>For example…</a:t>
            </a:r>
          </a:p>
        </p:txBody>
      </p:sp>
    </p:spTree>
    <p:extLst>
      <p:ext uri="{BB962C8B-B14F-4D97-AF65-F5344CB8AC3E}">
        <p14:creationId xmlns:p14="http://schemas.microsoft.com/office/powerpoint/2010/main" val="270405349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SPOT HOT SALES OPPORTUNITIES</a:t>
            </a:r>
          </a:p>
        </p:txBody>
      </p:sp>
      <p:sp>
        <p:nvSpPr>
          <p:cNvPr id="3" name="Text Placeholder 2"/>
          <p:cNvSpPr>
            <a:spLocks noGrp="1"/>
          </p:cNvSpPr>
          <p:nvPr>
            <p:ph type="body" sz="quarter" idx="11"/>
          </p:nvPr>
        </p:nvSpPr>
        <p:spPr>
          <a:xfrm>
            <a:off x="685800" y="1795156"/>
            <a:ext cx="3657600" cy="4261612"/>
          </a:xfrm>
        </p:spPr>
        <p:txBody>
          <a:bodyPr>
            <a:normAutofit/>
          </a:bodyPr>
          <a:lstStyle/>
          <a:p>
            <a:pPr marL="285750" indent="-285750" fontAlgn="base">
              <a:buFont typeface="Arial" panose="020B0604020202020204" pitchFamily="34" charset="0"/>
              <a:buChar char="•"/>
            </a:pPr>
            <a:r>
              <a:rPr lang="en-US" sz="1700" dirty="0"/>
              <a:t>If Charlie visits your website 10 times to check out new exercise demos, it could be a signal to call him and get him into a class already. </a:t>
            </a:r>
          </a:p>
          <a:p>
            <a:pPr marL="285750" indent="-285750" fontAlgn="base">
              <a:buFont typeface="Arial" panose="020B0604020202020204" pitchFamily="34" charset="0"/>
              <a:buChar char="•"/>
            </a:pPr>
            <a:r>
              <a:rPr lang="en-US" sz="1700" dirty="0"/>
              <a:t>If Charlie signs up for a free intro class, but doesn’t convert to a customer, you definitely want to follow up with him.</a:t>
            </a:r>
          </a:p>
          <a:p>
            <a:pPr marL="285750" indent="-285750" fontAlgn="base">
              <a:buFont typeface="Arial" panose="020B0604020202020204" pitchFamily="34" charset="0"/>
              <a:buChar char="•"/>
            </a:pPr>
            <a:r>
              <a:rPr lang="en-US" sz="1700" dirty="0"/>
              <a:t>If Charlie visits your class schedule page more than once, it’s probably the right time to give him a call to see if you can help him.</a:t>
            </a:r>
          </a:p>
        </p:txBody>
      </p:sp>
      <p:sp>
        <p:nvSpPr>
          <p:cNvPr id="4" name="Text Placeholder 3"/>
          <p:cNvSpPr>
            <a:spLocks noGrp="1"/>
          </p:cNvSpPr>
          <p:nvPr>
            <p:ph type="body" sz="quarter" idx="12"/>
          </p:nvPr>
        </p:nvSpPr>
        <p:spPr>
          <a:xfrm>
            <a:off x="4800600" y="1795156"/>
            <a:ext cx="3657600" cy="4578484"/>
          </a:xfrm>
        </p:spPr>
        <p:txBody>
          <a:bodyPr>
            <a:normAutofit/>
          </a:bodyPr>
          <a:lstStyle/>
          <a:p>
            <a:pPr>
              <a:lnSpc>
                <a:spcPts val="2400"/>
              </a:lnSpc>
            </a:pPr>
            <a:r>
              <a:rPr lang="en-US" sz="1700" dirty="0"/>
              <a:t>Where marketing automation is super powerful, is that it can alert your sales team when your hottest prospects indicate that they’re ready to buy.</a:t>
            </a:r>
          </a:p>
          <a:p>
            <a:pPr>
              <a:lnSpc>
                <a:spcPts val="2400"/>
              </a:lnSpc>
            </a:pPr>
            <a:br>
              <a:rPr lang="en-US" sz="1700" dirty="0"/>
            </a:br>
            <a:r>
              <a:rPr lang="en-US" sz="1700" dirty="0"/>
              <a:t>You can create an action to email a sales rep, or create a task for a sales rep in the CRM anytime someone exhibits a buying signal on your website. </a:t>
            </a:r>
          </a:p>
          <a:p>
            <a:pPr>
              <a:lnSpc>
                <a:spcPts val="2400"/>
              </a:lnSpc>
            </a:pPr>
            <a:br>
              <a:rPr lang="en-US" sz="1700" dirty="0"/>
            </a:br>
            <a:endParaRPr lang="en-US" sz="1700" dirty="0"/>
          </a:p>
        </p:txBody>
      </p:sp>
    </p:spTree>
    <p:extLst>
      <p:ext uri="{BB962C8B-B14F-4D97-AF65-F5344CB8AC3E}">
        <p14:creationId xmlns:p14="http://schemas.microsoft.com/office/powerpoint/2010/main" val="104778082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SPOT HOT SALES OPPORTUNITIES</a:t>
            </a:r>
          </a:p>
        </p:txBody>
      </p:sp>
      <p:sp>
        <p:nvSpPr>
          <p:cNvPr id="3" name="Content Placeholder 2"/>
          <p:cNvSpPr>
            <a:spLocks noGrp="1"/>
          </p:cNvSpPr>
          <p:nvPr>
            <p:ph sz="quarter" idx="11"/>
          </p:nvPr>
        </p:nvSpPr>
        <p:spPr>
          <a:xfrm>
            <a:off x="685800" y="1330859"/>
            <a:ext cx="7772399" cy="4796891"/>
          </a:xfrm>
        </p:spPr>
        <p:txBody>
          <a:bodyPr>
            <a:normAutofit/>
          </a:bodyPr>
          <a:lstStyle/>
          <a:p>
            <a:r>
              <a:rPr lang="en-US" sz="1700" dirty="0"/>
              <a:t>One of our Sales Consultants, Jamie, explains how marketing </a:t>
            </a:r>
          </a:p>
          <a:p>
            <a:r>
              <a:rPr lang="en-US" sz="1700" dirty="0"/>
              <a:t>automation has made an impact on his sales strategy:</a:t>
            </a:r>
          </a:p>
          <a:p>
            <a:br>
              <a:rPr lang="en-US" sz="1700" dirty="0"/>
            </a:br>
            <a:r>
              <a:rPr lang="en-US" sz="1700" i="1" dirty="0"/>
              <a:t>At Hatchbuck, we really eat our own cooking. Before I started using Hatchbuck, I’d spend a lot of time handing out business cards at local networking events and making outbound calls, bracing myself for a lot of “no’s” before I could generate any interest.</a:t>
            </a:r>
            <a:endParaRPr lang="en-US" sz="1700" dirty="0"/>
          </a:p>
          <a:p>
            <a:br>
              <a:rPr lang="en-US" sz="1700" dirty="0"/>
            </a:br>
            <a:r>
              <a:rPr lang="en-US" sz="1700" i="1" dirty="0"/>
              <a:t>The beauty of marketing automation is that it takes the guesswork out of connecting with hot leads. It delivers interested prospects to my door. I literally have not made a cold call in since 2012, when I started at Hatchbuck.</a:t>
            </a:r>
            <a:endParaRPr lang="en-US" sz="1700" dirty="0"/>
          </a:p>
          <a:p>
            <a:br>
              <a:rPr lang="en-US" sz="1700" dirty="0"/>
            </a:br>
            <a:r>
              <a:rPr lang="en-US" sz="1700" i="1" dirty="0"/>
              <a:t>Every day, I’m following up with people who are aware of our brand, have been educated on our product, and are in the decision making process. My time is spent closing new business instead of trying to generate leads.</a:t>
            </a:r>
          </a:p>
        </p:txBody>
      </p:sp>
      <p:pic>
        <p:nvPicPr>
          <p:cNvPr id="1026" name="Picture 2" descr="Jamie Mill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62859" y="820957"/>
            <a:ext cx="1285875" cy="1285876"/>
          </a:xfrm>
          <a:prstGeom prst="ellipse">
            <a:avLst/>
          </a:prstGeom>
          <a:ln w="63500" cap="rnd">
            <a:noFill/>
          </a:ln>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83929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37427" y="2497976"/>
            <a:ext cx="5486400" cy="2246769"/>
          </a:xfrm>
          <a:prstGeom prst="rect">
            <a:avLst/>
          </a:prstGeom>
          <a:noFill/>
        </p:spPr>
        <p:txBody>
          <a:bodyPr wrap="square" rtlCol="0">
            <a:spAutoFit/>
          </a:bodyPr>
          <a:lstStyle/>
          <a:p>
            <a:pPr marL="342900" indent="-342900" fontAlgn="base">
              <a:buSzPct val="125000"/>
              <a:buFont typeface="Arial" panose="020B0604020202020204" pitchFamily="34" charset="0"/>
              <a:buChar char="•"/>
            </a:pPr>
            <a:r>
              <a:rPr lang="en-US" sz="2000" dirty="0">
                <a:solidFill>
                  <a:schemeClr val="bg1"/>
                </a:solidFill>
                <a:latin typeface="Brandon Grotesque Light" panose="020B0303020203060202" pitchFamily="34" charset="0"/>
              </a:rPr>
              <a:t>Identify your ideal buyer</a:t>
            </a:r>
          </a:p>
          <a:p>
            <a:pPr marL="342900" indent="-342900" fontAlgn="base">
              <a:buSzPct val="125000"/>
              <a:buFont typeface="Arial" panose="020B0604020202020204" pitchFamily="34" charset="0"/>
              <a:buChar char="•"/>
            </a:pPr>
            <a:r>
              <a:rPr lang="en-US" sz="2000" dirty="0">
                <a:solidFill>
                  <a:schemeClr val="bg1"/>
                </a:solidFill>
                <a:latin typeface="Brandon Grotesque Light" panose="020B0303020203060202" pitchFamily="34" charset="0"/>
              </a:rPr>
              <a:t>Attract them to your website</a:t>
            </a:r>
          </a:p>
          <a:p>
            <a:pPr marL="342900" indent="-342900" fontAlgn="base">
              <a:buSzPct val="125000"/>
              <a:buFont typeface="Arial" panose="020B0604020202020204" pitchFamily="34" charset="0"/>
              <a:buChar char="•"/>
            </a:pPr>
            <a:r>
              <a:rPr lang="en-US" sz="2000" dirty="0">
                <a:solidFill>
                  <a:schemeClr val="bg1"/>
                </a:solidFill>
                <a:latin typeface="Brandon Grotesque Light" panose="020B0303020203060202" pitchFamily="34" charset="0"/>
              </a:rPr>
              <a:t>Capture their contact information</a:t>
            </a:r>
          </a:p>
          <a:p>
            <a:pPr marL="342900" indent="-342900" fontAlgn="base">
              <a:buSzPct val="125000"/>
              <a:buFont typeface="Arial" panose="020B0604020202020204" pitchFamily="34" charset="0"/>
              <a:buChar char="•"/>
            </a:pPr>
            <a:r>
              <a:rPr lang="en-US" sz="2000" dirty="0">
                <a:solidFill>
                  <a:schemeClr val="bg1"/>
                </a:solidFill>
                <a:latin typeface="Brandon Grotesque Light" panose="020B0303020203060202" pitchFamily="34" charset="0"/>
              </a:rPr>
              <a:t>Have a friendly conversation</a:t>
            </a:r>
          </a:p>
          <a:p>
            <a:pPr marL="342900" indent="-342900" fontAlgn="base">
              <a:buSzPct val="125000"/>
              <a:buFont typeface="Arial" panose="020B0604020202020204" pitchFamily="34" charset="0"/>
              <a:buChar char="•"/>
            </a:pPr>
            <a:r>
              <a:rPr lang="en-US" sz="2000" dirty="0">
                <a:solidFill>
                  <a:schemeClr val="bg1"/>
                </a:solidFill>
                <a:latin typeface="Brandon Grotesque Light" panose="020B0303020203060202" pitchFamily="34" charset="0"/>
              </a:rPr>
              <a:t>Convert them into a customer</a:t>
            </a:r>
          </a:p>
          <a:p>
            <a:pPr marL="342900" indent="-342900" fontAlgn="base">
              <a:buSzPct val="125000"/>
              <a:buFont typeface="Arial" panose="020B0604020202020204" pitchFamily="34" charset="0"/>
              <a:buChar char="•"/>
            </a:pPr>
            <a:r>
              <a:rPr lang="en-US" sz="2000" dirty="0">
                <a:solidFill>
                  <a:schemeClr val="bg1"/>
                </a:solidFill>
                <a:latin typeface="Brandon Grotesque Light" panose="020B0303020203060202" pitchFamily="34" charset="0"/>
              </a:rPr>
              <a:t>Make sure they dig your company</a:t>
            </a:r>
          </a:p>
          <a:p>
            <a:pPr marL="342900" indent="-342900" fontAlgn="base">
              <a:buSzPct val="125000"/>
              <a:buFont typeface="Arial" panose="020B0604020202020204" pitchFamily="34" charset="0"/>
              <a:buChar char="•"/>
            </a:pPr>
            <a:r>
              <a:rPr lang="en-US" sz="2000" dirty="0">
                <a:solidFill>
                  <a:schemeClr val="bg1"/>
                </a:solidFill>
                <a:latin typeface="Brandon Grotesque Light" panose="020B0303020203060202" pitchFamily="34" charset="0"/>
              </a:rPr>
              <a:t>Attract more customers just like them</a:t>
            </a:r>
          </a:p>
        </p:txBody>
      </p:sp>
    </p:spTree>
    <p:extLst>
      <p:ext uri="{BB962C8B-B14F-4D97-AF65-F5344CB8AC3E}">
        <p14:creationId xmlns:p14="http://schemas.microsoft.com/office/powerpoint/2010/main" val="120063012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SPOT HOT SALES OPPORTUNITIES</a:t>
            </a:r>
          </a:p>
        </p:txBody>
      </p:sp>
      <p:sp>
        <p:nvSpPr>
          <p:cNvPr id="3" name="Text Placeholder 2"/>
          <p:cNvSpPr>
            <a:spLocks noGrp="1"/>
          </p:cNvSpPr>
          <p:nvPr>
            <p:ph type="body" sz="quarter" idx="11"/>
          </p:nvPr>
        </p:nvSpPr>
        <p:spPr>
          <a:xfrm>
            <a:off x="685800" y="1795156"/>
            <a:ext cx="3657600" cy="4261612"/>
          </a:xfrm>
        </p:spPr>
        <p:txBody>
          <a:bodyPr>
            <a:normAutofit/>
          </a:bodyPr>
          <a:lstStyle/>
          <a:p>
            <a:r>
              <a:rPr lang="en-US" sz="1700" dirty="0"/>
              <a:t>Marketing automation turns an outbound “push” strategy to an inbound “pull” strategy. Instead of interrupting your audience with cold calls and ads, your audience finds you early in the sales process when they are just starting their research. Then, they’re systematically nurtured with personalized email campaigns until they signal that they’re ready to buy.</a:t>
            </a:r>
          </a:p>
          <a:p>
            <a:br>
              <a:rPr lang="en-US" sz="1700" dirty="0"/>
            </a:br>
            <a:endParaRPr lang="en-US" sz="1700" dirty="0"/>
          </a:p>
        </p:txBody>
      </p:sp>
      <p:sp>
        <p:nvSpPr>
          <p:cNvPr id="4" name="Text Placeholder 3"/>
          <p:cNvSpPr>
            <a:spLocks noGrp="1"/>
          </p:cNvSpPr>
          <p:nvPr>
            <p:ph type="body" sz="quarter" idx="12"/>
          </p:nvPr>
        </p:nvSpPr>
        <p:spPr>
          <a:xfrm>
            <a:off x="4800600" y="1795156"/>
            <a:ext cx="3815862" cy="4578484"/>
          </a:xfrm>
        </p:spPr>
        <p:txBody>
          <a:bodyPr>
            <a:normAutofit/>
          </a:bodyPr>
          <a:lstStyle/>
          <a:p>
            <a:pPr>
              <a:lnSpc>
                <a:spcPts val="2400"/>
              </a:lnSpc>
            </a:pPr>
            <a:r>
              <a:rPr lang="en-US" sz="1700" dirty="0"/>
              <a:t>This means that your sales team can spend more time working through their task list and closing deals, and less time hunting for prospects. That’s awesome for your sales team, who would rather be making commission than cold-calling. It’s also good for your business, because you can be more efficient and more profitable with the same size team.</a:t>
            </a:r>
          </a:p>
          <a:p>
            <a:br>
              <a:rPr lang="en-US" sz="1700" dirty="0">
                <a:latin typeface="Brandon Grotesque Bold" panose="020B0803020203060202" pitchFamily="34" charset="0"/>
              </a:rPr>
            </a:br>
            <a:r>
              <a:rPr lang="en-US" sz="1700" dirty="0">
                <a:latin typeface="Brandon Grotesque Bold" panose="020B0803020203060202" pitchFamily="34" charset="0"/>
              </a:rPr>
              <a:t>That’s the power of marketing automation.</a:t>
            </a:r>
          </a:p>
          <a:p>
            <a:br>
              <a:rPr lang="en-US" sz="1700" dirty="0"/>
            </a:br>
            <a:endParaRPr lang="en-US" sz="1700" dirty="0"/>
          </a:p>
        </p:txBody>
      </p:sp>
    </p:spTree>
    <p:extLst>
      <p:ext uri="{BB962C8B-B14F-4D97-AF65-F5344CB8AC3E}">
        <p14:creationId xmlns:p14="http://schemas.microsoft.com/office/powerpoint/2010/main" val="54148546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0"/>
            <a:ext cx="9144000" cy="6858000"/>
          </a:xfrm>
          <a:prstGeom prst="rect">
            <a:avLst/>
          </a:prstGeom>
        </p:spPr>
      </p:pic>
      <p:sp>
        <p:nvSpPr>
          <p:cNvPr id="2" name="TextBox 1"/>
          <p:cNvSpPr txBox="1"/>
          <p:nvPr/>
        </p:nvSpPr>
        <p:spPr>
          <a:xfrm>
            <a:off x="3283011" y="2932061"/>
            <a:ext cx="5272512" cy="1446550"/>
          </a:xfrm>
          <a:prstGeom prst="rect">
            <a:avLst/>
          </a:prstGeom>
          <a:noFill/>
        </p:spPr>
        <p:txBody>
          <a:bodyPr wrap="square" rtlCol="0">
            <a:spAutoFit/>
          </a:bodyPr>
          <a:lstStyle/>
          <a:p>
            <a:r>
              <a:rPr lang="en-US" sz="4400" dirty="0">
                <a:solidFill>
                  <a:schemeClr val="bg1"/>
                </a:solidFill>
                <a:latin typeface="Brandon Grotesque Black" panose="020B0A03020203060202" pitchFamily="34" charset="0"/>
              </a:rPr>
              <a:t>DELIGHT YOUR</a:t>
            </a:r>
          </a:p>
          <a:p>
            <a:r>
              <a:rPr lang="en-US" sz="4400" dirty="0">
                <a:solidFill>
                  <a:schemeClr val="bg1"/>
                </a:solidFill>
                <a:latin typeface="Brandon Grotesque Black" panose="020B0A03020203060202" pitchFamily="34" charset="0"/>
              </a:rPr>
              <a:t>CUSTOMERS</a:t>
            </a:r>
          </a:p>
        </p:txBody>
      </p:sp>
      <p:pic>
        <p:nvPicPr>
          <p:cNvPr id="3" name="Picture 2"/>
          <p:cNvPicPr>
            <a:picLocks noChangeAspect="1"/>
          </p:cNvPicPr>
          <p:nvPr/>
        </p:nvPicPr>
        <p:blipFill>
          <a:blip r:embed="rId3"/>
          <a:stretch>
            <a:fillRect/>
          </a:stretch>
        </p:blipFill>
        <p:spPr>
          <a:xfrm>
            <a:off x="251155" y="2435383"/>
            <a:ext cx="2673179" cy="2634557"/>
          </a:xfrm>
          <a:prstGeom prst="rect">
            <a:avLst/>
          </a:prstGeom>
        </p:spPr>
      </p:pic>
    </p:spTree>
    <p:extLst>
      <p:ext uri="{BB962C8B-B14F-4D97-AF65-F5344CB8AC3E}">
        <p14:creationId xmlns:p14="http://schemas.microsoft.com/office/powerpoint/2010/main" val="293683180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DELIGHT YOUR CUSTOMERS</a:t>
            </a:r>
          </a:p>
        </p:txBody>
      </p:sp>
      <p:sp>
        <p:nvSpPr>
          <p:cNvPr id="3" name="Text Placeholder 2"/>
          <p:cNvSpPr>
            <a:spLocks noGrp="1"/>
          </p:cNvSpPr>
          <p:nvPr>
            <p:ph type="body" sz="quarter" idx="11"/>
          </p:nvPr>
        </p:nvSpPr>
        <p:spPr>
          <a:xfrm>
            <a:off x="685800" y="1795156"/>
            <a:ext cx="3657600" cy="4261612"/>
          </a:xfrm>
        </p:spPr>
        <p:txBody>
          <a:bodyPr>
            <a:normAutofit/>
          </a:bodyPr>
          <a:lstStyle/>
          <a:p>
            <a:r>
              <a:rPr lang="en-US" sz="1700" dirty="0"/>
              <a:t>Now that you’ve learned how to pin-point your ideal buyer, attract him to your website, nurture him through the marketing funnel and convert him into a customer, your work is done, right? </a:t>
            </a:r>
          </a:p>
          <a:p>
            <a:br>
              <a:rPr lang="en-US" sz="1700" dirty="0"/>
            </a:br>
            <a:r>
              <a:rPr lang="en-US" sz="1700" dirty="0"/>
              <a:t>Well, not quite - there’s one more crucial piece of the sales and marketing puzzle that marketing automation can help with: </a:t>
            </a:r>
            <a:r>
              <a:rPr lang="en-US" sz="1700" dirty="0">
                <a:latin typeface="Brandon Grotesque Bold" panose="020B0803020203060202" pitchFamily="34" charset="0"/>
              </a:rPr>
              <a:t>Customer Engagement.</a:t>
            </a:r>
          </a:p>
        </p:txBody>
      </p:sp>
      <p:sp>
        <p:nvSpPr>
          <p:cNvPr id="4" name="Text Placeholder 3"/>
          <p:cNvSpPr>
            <a:spLocks noGrp="1"/>
          </p:cNvSpPr>
          <p:nvPr>
            <p:ph type="body" sz="quarter" idx="12"/>
          </p:nvPr>
        </p:nvSpPr>
        <p:spPr>
          <a:xfrm>
            <a:off x="4800600" y="1795156"/>
            <a:ext cx="3657600" cy="4578484"/>
          </a:xfrm>
        </p:spPr>
        <p:txBody>
          <a:bodyPr>
            <a:normAutofit/>
          </a:bodyPr>
          <a:lstStyle/>
          <a:p>
            <a:pPr>
              <a:lnSpc>
                <a:spcPts val="2400"/>
              </a:lnSpc>
            </a:pPr>
            <a:r>
              <a:rPr lang="en-US" sz="1700" dirty="0"/>
              <a:t>You’ve put a lot of work into creating customers, and losing them is like having a leaky toilet (something I know too much about): The water level stays the same, but the bill keeps climbing higher and higher.</a:t>
            </a:r>
          </a:p>
          <a:p>
            <a:pPr>
              <a:lnSpc>
                <a:spcPts val="2400"/>
              </a:lnSpc>
            </a:pPr>
            <a:br>
              <a:rPr lang="en-US" sz="1700" dirty="0"/>
            </a:br>
            <a:r>
              <a:rPr lang="en-US" sz="1700" dirty="0"/>
              <a:t>With marketing automation, you stop costly customer leaks, and drive more customers back into your sales funnel. </a:t>
            </a:r>
          </a:p>
          <a:p>
            <a:pPr>
              <a:lnSpc>
                <a:spcPts val="2400"/>
              </a:lnSpc>
            </a:pPr>
            <a:br>
              <a:rPr lang="en-US" sz="1700" dirty="0"/>
            </a:br>
            <a:endParaRPr lang="en-US" sz="1700" dirty="0"/>
          </a:p>
        </p:txBody>
      </p:sp>
    </p:spTree>
    <p:extLst>
      <p:ext uri="{BB962C8B-B14F-4D97-AF65-F5344CB8AC3E}">
        <p14:creationId xmlns:p14="http://schemas.microsoft.com/office/powerpoint/2010/main" val="323592595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DELIGHT YOUR CUSTOMERS</a:t>
            </a:r>
          </a:p>
        </p:txBody>
      </p:sp>
      <p:sp>
        <p:nvSpPr>
          <p:cNvPr id="3" name="Text Placeholder 2"/>
          <p:cNvSpPr>
            <a:spLocks noGrp="1"/>
          </p:cNvSpPr>
          <p:nvPr>
            <p:ph type="body" sz="quarter" idx="11"/>
          </p:nvPr>
        </p:nvSpPr>
        <p:spPr>
          <a:xfrm>
            <a:off x="685800" y="1795156"/>
            <a:ext cx="3657600" cy="4261612"/>
          </a:xfrm>
        </p:spPr>
        <p:txBody>
          <a:bodyPr>
            <a:normAutofit/>
          </a:bodyPr>
          <a:lstStyle/>
          <a:p>
            <a:r>
              <a:rPr lang="en-US" sz="2400" dirty="0">
                <a:latin typeface="Brandon Grotesque Bold" panose="020B0803020203060202" pitchFamily="34" charset="0"/>
              </a:rPr>
              <a:t>Cross-Sell &amp; Upsell</a:t>
            </a:r>
          </a:p>
          <a:p>
            <a:r>
              <a:rPr lang="en-US" sz="1700" dirty="0"/>
              <a:t>Acquiring new customers takes time and costs money, so if you can keep your customers coming back, your business will thrive. Use marketing automation to squeeze even more revenue out of your existing customer base. Send out a birthday coupon, introduce a compatible product or service, or offer an opportunity to upgrade.</a:t>
            </a:r>
          </a:p>
        </p:txBody>
      </p:sp>
      <p:sp>
        <p:nvSpPr>
          <p:cNvPr id="4" name="Text Placeholder 3"/>
          <p:cNvSpPr>
            <a:spLocks noGrp="1"/>
          </p:cNvSpPr>
          <p:nvPr>
            <p:ph type="body" sz="quarter" idx="12"/>
          </p:nvPr>
        </p:nvSpPr>
        <p:spPr>
          <a:xfrm>
            <a:off x="4800600" y="1795156"/>
            <a:ext cx="3657600" cy="4578484"/>
          </a:xfrm>
        </p:spPr>
        <p:txBody>
          <a:bodyPr>
            <a:normAutofit/>
          </a:bodyPr>
          <a:lstStyle/>
          <a:p>
            <a:pPr>
              <a:lnSpc>
                <a:spcPts val="2400"/>
              </a:lnSpc>
            </a:pPr>
            <a:r>
              <a:rPr lang="en-US" sz="1700" dirty="0"/>
              <a:t>For instance, send Charlie a discount to your week long summer </a:t>
            </a:r>
            <a:r>
              <a:rPr lang="en-US" sz="1700" dirty="0" err="1"/>
              <a:t>Crossfit</a:t>
            </a:r>
            <a:r>
              <a:rPr lang="en-US" sz="1700" dirty="0"/>
              <a:t> Bootcamp.</a:t>
            </a:r>
          </a:p>
          <a:p>
            <a:pPr>
              <a:lnSpc>
                <a:spcPts val="2400"/>
              </a:lnSpc>
            </a:pPr>
            <a:endParaRPr lang="en-US" sz="1700" dirty="0"/>
          </a:p>
          <a:p>
            <a:pPr>
              <a:lnSpc>
                <a:spcPts val="2400"/>
              </a:lnSpc>
            </a:pPr>
            <a:r>
              <a:rPr lang="en-US" sz="1700" dirty="0"/>
              <a:t>With a strategy to cross-sell and upsell you can squeeze more revenue out of your existing customer base.</a:t>
            </a:r>
          </a:p>
          <a:p>
            <a:pPr>
              <a:lnSpc>
                <a:spcPts val="2400"/>
              </a:lnSpc>
            </a:pPr>
            <a:br>
              <a:rPr lang="en-US" dirty="0"/>
            </a:br>
            <a:endParaRPr lang="en-US" dirty="0"/>
          </a:p>
        </p:txBody>
      </p:sp>
    </p:spTree>
    <p:extLst>
      <p:ext uri="{BB962C8B-B14F-4D97-AF65-F5344CB8AC3E}">
        <p14:creationId xmlns:p14="http://schemas.microsoft.com/office/powerpoint/2010/main" val="5820141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DELIGHT YOUR CUSTOMERS</a:t>
            </a:r>
          </a:p>
        </p:txBody>
      </p:sp>
      <p:sp>
        <p:nvSpPr>
          <p:cNvPr id="3" name="Text Placeholder 2"/>
          <p:cNvSpPr>
            <a:spLocks noGrp="1"/>
          </p:cNvSpPr>
          <p:nvPr>
            <p:ph type="body" sz="quarter" idx="11"/>
          </p:nvPr>
        </p:nvSpPr>
        <p:spPr>
          <a:xfrm>
            <a:off x="685800" y="1795156"/>
            <a:ext cx="3657600" cy="4261612"/>
          </a:xfrm>
        </p:spPr>
        <p:txBody>
          <a:bodyPr>
            <a:normAutofit/>
          </a:bodyPr>
          <a:lstStyle/>
          <a:p>
            <a:r>
              <a:rPr lang="en-US" sz="2400" dirty="0">
                <a:latin typeface="Brandon Grotesque Bold" panose="020B0803020203060202" pitchFamily="34" charset="0"/>
              </a:rPr>
              <a:t>Surprise &amp; Delight</a:t>
            </a:r>
          </a:p>
          <a:p>
            <a:r>
              <a:rPr lang="en-US" sz="1700" dirty="0"/>
              <a:t>The ability to surprise and delight will turn satisfied customers into raving fans of your brand. Send swag to your most enthusiastic customers. Say thanks by inviting top customers to an exclusive event. Share a hot resource with your customers for free. Unveil a behind-the-scenes look at your latest product or service. </a:t>
            </a:r>
          </a:p>
          <a:p>
            <a:br>
              <a:rPr lang="en-US" dirty="0"/>
            </a:br>
            <a:endParaRPr lang="en-US" dirty="0"/>
          </a:p>
        </p:txBody>
      </p:sp>
      <p:sp>
        <p:nvSpPr>
          <p:cNvPr id="4" name="Text Placeholder 3"/>
          <p:cNvSpPr>
            <a:spLocks noGrp="1"/>
          </p:cNvSpPr>
          <p:nvPr>
            <p:ph type="body" sz="quarter" idx="12"/>
          </p:nvPr>
        </p:nvSpPr>
        <p:spPr>
          <a:xfrm>
            <a:off x="4800600" y="1795156"/>
            <a:ext cx="3657600" cy="4578484"/>
          </a:xfrm>
        </p:spPr>
        <p:txBody>
          <a:bodyPr>
            <a:normAutofit/>
          </a:bodyPr>
          <a:lstStyle/>
          <a:p>
            <a:pPr>
              <a:lnSpc>
                <a:spcPts val="2400"/>
              </a:lnSpc>
            </a:pPr>
            <a:r>
              <a:rPr lang="en-US" sz="1700" dirty="0"/>
              <a:t>So invite Charlie and everyone else you have tagged in your CRM as a “VIP Customer” a special invitation to the ribbon cutting ceremony at your new crossfit gym opening.</a:t>
            </a:r>
          </a:p>
          <a:p>
            <a:pPr>
              <a:lnSpc>
                <a:spcPts val="2400"/>
              </a:lnSpc>
            </a:pPr>
            <a:endParaRPr lang="en-US" sz="1700" dirty="0"/>
          </a:p>
          <a:p>
            <a:pPr>
              <a:lnSpc>
                <a:spcPts val="2400"/>
              </a:lnSpc>
            </a:pPr>
            <a:r>
              <a:rPr lang="en-US" sz="1700" dirty="0"/>
              <a:t>Nurturing your customers after the sale keeps your brand top of mind, and encourages customers to refer others to your business, which brings us to...</a:t>
            </a:r>
          </a:p>
          <a:p>
            <a:br>
              <a:rPr lang="en-US" sz="1700" dirty="0"/>
            </a:br>
            <a:endParaRPr lang="en-US" sz="1700" dirty="0"/>
          </a:p>
        </p:txBody>
      </p:sp>
    </p:spTree>
    <p:extLst>
      <p:ext uri="{BB962C8B-B14F-4D97-AF65-F5344CB8AC3E}">
        <p14:creationId xmlns:p14="http://schemas.microsoft.com/office/powerpoint/2010/main" val="344819659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DELIGHT YOUR CUSTOMERS</a:t>
            </a:r>
          </a:p>
        </p:txBody>
      </p:sp>
      <p:sp>
        <p:nvSpPr>
          <p:cNvPr id="3" name="Text Placeholder 2"/>
          <p:cNvSpPr>
            <a:spLocks noGrp="1"/>
          </p:cNvSpPr>
          <p:nvPr>
            <p:ph type="body" sz="quarter" idx="11"/>
          </p:nvPr>
        </p:nvSpPr>
        <p:spPr>
          <a:xfrm>
            <a:off x="685800" y="1795156"/>
            <a:ext cx="3657600" cy="3655030"/>
          </a:xfrm>
        </p:spPr>
        <p:txBody>
          <a:bodyPr>
            <a:normAutofit/>
          </a:bodyPr>
          <a:lstStyle/>
          <a:p>
            <a:r>
              <a:rPr lang="en-US" sz="2400" dirty="0">
                <a:latin typeface="Brandon Grotesque Bold" panose="020B0803020203060202" pitchFamily="34" charset="0"/>
              </a:rPr>
              <a:t>Generate Referrals</a:t>
            </a:r>
          </a:p>
          <a:p>
            <a:r>
              <a:rPr lang="en-US" sz="1700" dirty="0"/>
              <a:t>If you continue to nurture, surprise and delight your customers, they’ll be happy to refer their friends and colleagues to your business. While happy customers generate word of mouth sales, don’t be afraid to kick it up a notch by sending a referral campaign. Ask for referrals outright, or offer an incentive to send business your way.</a:t>
            </a:r>
          </a:p>
        </p:txBody>
      </p:sp>
      <p:sp>
        <p:nvSpPr>
          <p:cNvPr id="4" name="Text Placeholder 3"/>
          <p:cNvSpPr>
            <a:spLocks noGrp="1"/>
          </p:cNvSpPr>
          <p:nvPr>
            <p:ph type="body" sz="quarter" idx="12"/>
          </p:nvPr>
        </p:nvSpPr>
        <p:spPr>
          <a:xfrm>
            <a:off x="4800600" y="1795156"/>
            <a:ext cx="3657600" cy="3655030"/>
          </a:xfrm>
        </p:spPr>
        <p:txBody>
          <a:bodyPr>
            <a:normAutofit/>
          </a:bodyPr>
          <a:lstStyle/>
          <a:p>
            <a:pPr>
              <a:lnSpc>
                <a:spcPts val="2400"/>
              </a:lnSpc>
            </a:pPr>
            <a:r>
              <a:rPr lang="en-US" sz="1700" dirty="0"/>
              <a:t>As you nurture your customers with an awesome experience, you’ll be first in line when they refer a friend or make a repeat purchase. </a:t>
            </a:r>
          </a:p>
          <a:p>
            <a:pPr>
              <a:lnSpc>
                <a:spcPts val="2400"/>
              </a:lnSpc>
            </a:pPr>
            <a:endParaRPr lang="en-US" sz="1700" dirty="0"/>
          </a:p>
          <a:p>
            <a:pPr>
              <a:lnSpc>
                <a:spcPts val="2400"/>
              </a:lnSpc>
            </a:pPr>
            <a:r>
              <a:rPr lang="en-US" sz="1700" dirty="0"/>
              <a:t>Boosting customer sales increases the lifetime value of your customers, decreases the cost of new leads, and makes a big impact on your bottom line.</a:t>
            </a:r>
          </a:p>
          <a:p>
            <a:br>
              <a:rPr lang="en-US" sz="1700" dirty="0"/>
            </a:br>
            <a:endParaRPr lang="en-US" sz="1700" dirty="0"/>
          </a:p>
        </p:txBody>
      </p:sp>
    </p:spTree>
    <p:extLst>
      <p:ext uri="{BB962C8B-B14F-4D97-AF65-F5344CB8AC3E}">
        <p14:creationId xmlns:p14="http://schemas.microsoft.com/office/powerpoint/2010/main" val="170411426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36011" y="1736956"/>
            <a:ext cx="4985404" cy="3170099"/>
          </a:xfrm>
          <a:prstGeom prst="rect">
            <a:avLst/>
          </a:prstGeom>
          <a:noFill/>
        </p:spPr>
        <p:txBody>
          <a:bodyPr wrap="square" rtlCol="0">
            <a:spAutoFit/>
          </a:bodyPr>
          <a:lstStyle/>
          <a:p>
            <a:pPr fontAlgn="base">
              <a:buSzPct val="125000"/>
            </a:pPr>
            <a:r>
              <a:rPr lang="en-US" sz="2000" dirty="0">
                <a:solidFill>
                  <a:schemeClr val="bg1"/>
                </a:solidFill>
                <a:latin typeface="Brandon Grotesque Light" panose="020B0303020203060202" pitchFamily="34" charset="0"/>
              </a:rPr>
              <a:t>Marketing automation helps you create a simple, repeatable and scalable process.  It’s as easy as…</a:t>
            </a:r>
          </a:p>
          <a:p>
            <a:pPr fontAlgn="base">
              <a:buSzPct val="125000"/>
            </a:pPr>
            <a:endParaRPr lang="en-US" sz="2000" dirty="0">
              <a:solidFill>
                <a:schemeClr val="bg1"/>
              </a:solidFill>
              <a:latin typeface="Brandon Grotesque Light" panose="020B0303020203060202" pitchFamily="34" charset="0"/>
            </a:endParaRPr>
          </a:p>
          <a:p>
            <a:pPr marL="342900" indent="-342900" fontAlgn="base">
              <a:buSzPct val="125000"/>
              <a:buFont typeface="Arial" panose="020B0604020202020204" pitchFamily="34" charset="0"/>
              <a:buChar char="•"/>
            </a:pPr>
            <a:r>
              <a:rPr lang="en-US" sz="2000" dirty="0">
                <a:solidFill>
                  <a:schemeClr val="bg1"/>
                </a:solidFill>
                <a:latin typeface="Brandon Grotesque Light" panose="020B0303020203060202" pitchFamily="34" charset="0"/>
              </a:rPr>
              <a:t>Identify your ideal buyer</a:t>
            </a:r>
          </a:p>
          <a:p>
            <a:pPr marL="342900" indent="-342900" fontAlgn="base">
              <a:buSzPct val="125000"/>
              <a:buFont typeface="Arial" panose="020B0604020202020204" pitchFamily="34" charset="0"/>
              <a:buChar char="•"/>
            </a:pPr>
            <a:r>
              <a:rPr lang="en-US" sz="2000" dirty="0">
                <a:solidFill>
                  <a:schemeClr val="bg1"/>
                </a:solidFill>
                <a:latin typeface="Brandon Grotesque Light" panose="020B0303020203060202" pitchFamily="34" charset="0"/>
              </a:rPr>
              <a:t>Attract them to your website</a:t>
            </a:r>
          </a:p>
          <a:p>
            <a:pPr marL="342900" indent="-342900" fontAlgn="base">
              <a:buSzPct val="125000"/>
              <a:buFont typeface="Arial" panose="020B0604020202020204" pitchFamily="34" charset="0"/>
              <a:buChar char="•"/>
            </a:pPr>
            <a:r>
              <a:rPr lang="en-US" sz="2000" dirty="0">
                <a:solidFill>
                  <a:schemeClr val="bg1"/>
                </a:solidFill>
                <a:latin typeface="Brandon Grotesque Light" panose="020B0303020203060202" pitchFamily="34" charset="0"/>
              </a:rPr>
              <a:t>Capture their contact information</a:t>
            </a:r>
          </a:p>
          <a:p>
            <a:pPr marL="342900" indent="-342900" fontAlgn="base">
              <a:buSzPct val="125000"/>
              <a:buFont typeface="Arial" panose="020B0604020202020204" pitchFamily="34" charset="0"/>
              <a:buChar char="•"/>
            </a:pPr>
            <a:r>
              <a:rPr lang="en-US" sz="2000" dirty="0">
                <a:solidFill>
                  <a:schemeClr val="bg1"/>
                </a:solidFill>
                <a:latin typeface="Brandon Grotesque Light" panose="020B0303020203060202" pitchFamily="34" charset="0"/>
              </a:rPr>
              <a:t>Have a friendly conversation</a:t>
            </a:r>
          </a:p>
          <a:p>
            <a:pPr marL="342900" indent="-342900" fontAlgn="base">
              <a:buSzPct val="125000"/>
              <a:buFont typeface="Arial" panose="020B0604020202020204" pitchFamily="34" charset="0"/>
              <a:buChar char="•"/>
            </a:pPr>
            <a:r>
              <a:rPr lang="en-US" sz="2000" dirty="0">
                <a:solidFill>
                  <a:schemeClr val="bg1"/>
                </a:solidFill>
                <a:latin typeface="Brandon Grotesque Light" panose="020B0303020203060202" pitchFamily="34" charset="0"/>
              </a:rPr>
              <a:t>Convert them into a customer</a:t>
            </a:r>
          </a:p>
          <a:p>
            <a:pPr marL="342900" indent="-342900" fontAlgn="base">
              <a:buSzPct val="125000"/>
              <a:buFont typeface="Arial" panose="020B0604020202020204" pitchFamily="34" charset="0"/>
              <a:buChar char="•"/>
            </a:pPr>
            <a:r>
              <a:rPr lang="en-US" sz="2000" dirty="0">
                <a:solidFill>
                  <a:schemeClr val="bg1"/>
                </a:solidFill>
                <a:latin typeface="Brandon Grotesque Light" panose="020B0303020203060202" pitchFamily="34" charset="0"/>
              </a:rPr>
              <a:t>Make sure they dig your company</a:t>
            </a:r>
          </a:p>
          <a:p>
            <a:pPr marL="342900" indent="-342900" fontAlgn="base">
              <a:buSzPct val="125000"/>
              <a:buFont typeface="Arial" panose="020B0604020202020204" pitchFamily="34" charset="0"/>
              <a:buChar char="•"/>
            </a:pPr>
            <a:r>
              <a:rPr lang="en-US" sz="2000" dirty="0">
                <a:solidFill>
                  <a:schemeClr val="bg1"/>
                </a:solidFill>
                <a:latin typeface="Brandon Grotesque Light" panose="020B0303020203060202" pitchFamily="34" charset="0"/>
              </a:rPr>
              <a:t>Attract more customers just like them</a:t>
            </a:r>
          </a:p>
        </p:txBody>
      </p:sp>
    </p:spTree>
    <p:extLst>
      <p:ext uri="{BB962C8B-B14F-4D97-AF65-F5344CB8AC3E}">
        <p14:creationId xmlns:p14="http://schemas.microsoft.com/office/powerpoint/2010/main" val="288512955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685800" y="1810692"/>
            <a:ext cx="3546231" cy="3642063"/>
          </a:xfrm>
        </p:spPr>
        <p:txBody>
          <a:bodyPr anchor="t">
            <a:normAutofit/>
          </a:bodyPr>
          <a:lstStyle/>
          <a:p>
            <a:pPr>
              <a:lnSpc>
                <a:spcPts val="2400"/>
              </a:lnSpc>
            </a:pPr>
            <a:r>
              <a:rPr lang="en-US" sz="2800" dirty="0">
                <a:latin typeface="Brandon Grotesque Black" panose="020B0A03020203060202" pitchFamily="34" charset="0"/>
              </a:rPr>
              <a:t>SEE MARKETING AUTOMATION IN ACTION</a:t>
            </a:r>
          </a:p>
          <a:p>
            <a:pPr>
              <a:lnSpc>
                <a:spcPts val="2400"/>
              </a:lnSpc>
            </a:pPr>
            <a:endParaRPr lang="en-US" dirty="0"/>
          </a:p>
          <a:p>
            <a:pPr>
              <a:lnSpc>
                <a:spcPts val="2400"/>
              </a:lnSpc>
            </a:pPr>
            <a:r>
              <a:rPr lang="en-US" sz="1700" dirty="0"/>
              <a:t>Now that you know how to automate your sales and marketing process with marketing automation, see how it can work for your business.  Watch our quick tour.</a:t>
            </a:r>
          </a:p>
        </p:txBody>
      </p:sp>
      <p:sp>
        <p:nvSpPr>
          <p:cNvPr id="3" name="Rounded Rectangle 2">
            <a:hlinkClick r:id="rId2"/>
          </p:cNvPr>
          <p:cNvSpPr/>
          <p:nvPr/>
        </p:nvSpPr>
        <p:spPr>
          <a:xfrm>
            <a:off x="685799" y="4937381"/>
            <a:ext cx="3657601" cy="500510"/>
          </a:xfrm>
          <a:prstGeom prst="roundRect">
            <a:avLst/>
          </a:prstGeom>
          <a:solidFill>
            <a:srgbClr val="FC5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Brandon Grotesque Black" panose="020B0A03020203060202" pitchFamily="34" charset="0"/>
              </a:rPr>
              <a:t>QUICK TOUR</a:t>
            </a:r>
          </a:p>
        </p:txBody>
      </p:sp>
      <p:pic>
        <p:nvPicPr>
          <p:cNvPr id="4" name="Picture 3"/>
          <p:cNvPicPr>
            <a:picLocks noChangeAspect="1"/>
          </p:cNvPicPr>
          <p:nvPr/>
        </p:nvPicPr>
        <p:blipFill>
          <a:blip r:embed="rId3"/>
          <a:stretch>
            <a:fillRect/>
          </a:stretch>
        </p:blipFill>
        <p:spPr>
          <a:xfrm>
            <a:off x="4742203" y="461727"/>
            <a:ext cx="8803594" cy="6858000"/>
          </a:xfrm>
          <a:prstGeom prst="rect">
            <a:avLst/>
          </a:prstGeom>
        </p:spPr>
      </p:pic>
      <p:sp>
        <p:nvSpPr>
          <p:cNvPr id="9" name="Rectangle 8"/>
          <p:cNvSpPr/>
          <p:nvPr/>
        </p:nvSpPr>
        <p:spPr>
          <a:xfrm>
            <a:off x="0" y="6176963"/>
            <a:ext cx="9144000" cy="681038"/>
          </a:xfrm>
          <a:prstGeom prst="rect">
            <a:avLst/>
          </a:prstGeom>
          <a:solidFill>
            <a:srgbClr val="303E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TextBox 9"/>
          <p:cNvSpPr txBox="1"/>
          <p:nvPr/>
        </p:nvSpPr>
        <p:spPr>
          <a:xfrm>
            <a:off x="2343150" y="6397325"/>
            <a:ext cx="6172200" cy="261610"/>
          </a:xfrm>
          <a:prstGeom prst="rect">
            <a:avLst/>
          </a:prstGeom>
          <a:noFill/>
        </p:spPr>
        <p:txBody>
          <a:bodyPr wrap="square" rtlCol="0">
            <a:spAutoFit/>
          </a:bodyPr>
          <a:lstStyle/>
          <a:p>
            <a:pPr rtl="0"/>
            <a:r>
              <a:rPr lang="en-US" sz="1100" kern="1200" baseline="0" dirty="0">
                <a:solidFill>
                  <a:schemeClr val="bg1">
                    <a:lumMod val="85000"/>
                  </a:schemeClr>
                </a:solidFill>
                <a:latin typeface="+mn-lt"/>
                <a:ea typeface="+mn-ea"/>
                <a:cs typeface="+mn-cs"/>
              </a:rPr>
              <a:t>All-in-one sales and marketing software for you, the self-made. </a:t>
            </a:r>
            <a:r>
              <a:rPr lang="en-US" sz="1100" baseline="0" dirty="0">
                <a:solidFill>
                  <a:schemeClr val="bg1">
                    <a:lumMod val="85000"/>
                  </a:schemeClr>
                </a:solidFill>
                <a:hlinkClick r:id="rId2"/>
              </a:rPr>
              <a:t>Get Started</a:t>
            </a:r>
            <a:r>
              <a:rPr lang="en-US" sz="1100" baseline="0" dirty="0">
                <a:solidFill>
                  <a:schemeClr val="bg1">
                    <a:lumMod val="85000"/>
                  </a:schemeClr>
                </a:solidFill>
              </a:rPr>
              <a:t>.</a:t>
            </a:r>
            <a:endParaRPr lang="en-US" sz="1100" dirty="0">
              <a:solidFill>
                <a:schemeClr val="bg1">
                  <a:lumMod val="85000"/>
                </a:schemeClr>
              </a:solidFill>
            </a:endParaRPr>
          </a:p>
        </p:txBody>
      </p:sp>
      <p:pic>
        <p:nvPicPr>
          <p:cNvPr id="11" name="Picture 10"/>
          <p:cNvPicPr>
            <a:picLocks noChangeAspect="1"/>
          </p:cNvPicPr>
          <p:nvPr/>
        </p:nvPicPr>
        <p:blipFill>
          <a:blip r:embed="rId4"/>
          <a:stretch>
            <a:fillRect/>
          </a:stretch>
        </p:blipFill>
        <p:spPr>
          <a:xfrm>
            <a:off x="628650" y="6322554"/>
            <a:ext cx="1251908" cy="389856"/>
          </a:xfrm>
          <a:prstGeom prst="rect">
            <a:avLst/>
          </a:prstGeom>
        </p:spPr>
      </p:pic>
    </p:spTree>
    <p:extLst>
      <p:ext uri="{BB962C8B-B14F-4D97-AF65-F5344CB8AC3E}">
        <p14:creationId xmlns:p14="http://schemas.microsoft.com/office/powerpoint/2010/main" val="2797851853"/>
      </p:ext>
    </p:extLst>
  </p:cSld>
  <p:clrMapOvr>
    <a:masterClrMapping/>
  </p:clrMapOvr>
  <mc:AlternateContent xmlns:mc="http://schemas.openxmlformats.org/markup-compatibility/2006" xmlns:p14="http://schemas.microsoft.com/office/powerpoint/2010/main">
    <mc:Choice Requires="p14">
      <p:transition spd="slow" p14:dur="1500" advClick="0" advTm="7000">
        <p:fade/>
      </p:transition>
    </mc:Choice>
    <mc:Fallback xmlns="">
      <p:transition spd="slow" advClick="0" advTm="7000">
        <p:fade/>
      </p:transition>
    </mc:Fallback>
  </mc:AlternateContent>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ABOUT HATCHBUCK</a:t>
            </a:r>
          </a:p>
        </p:txBody>
      </p:sp>
      <p:sp>
        <p:nvSpPr>
          <p:cNvPr id="3" name="Content Placeholder 2"/>
          <p:cNvSpPr>
            <a:spLocks noGrp="1"/>
          </p:cNvSpPr>
          <p:nvPr>
            <p:ph sz="quarter" idx="11"/>
          </p:nvPr>
        </p:nvSpPr>
        <p:spPr/>
        <p:txBody>
          <a:bodyPr/>
          <a:lstStyle/>
          <a:p>
            <a:r>
              <a:rPr lang="en-US" sz="2000" dirty="0">
                <a:solidFill>
                  <a:schemeClr val="tx1">
                    <a:lumMod val="50000"/>
                    <a:lumOff val="50000"/>
                  </a:schemeClr>
                </a:solidFill>
                <a:latin typeface="Brandon Grotesque Black" panose="020B0A03020203060202" pitchFamily="34" charset="0"/>
              </a:rPr>
              <a:t>SALES &amp; MARKETING SOFTWARE FOR THE SELF-MADE</a:t>
            </a:r>
          </a:p>
          <a:p>
            <a:r>
              <a:rPr lang="en-US" sz="1700" dirty="0"/>
              <a:t>Self-made business owners go to depths that others won’t to capitalize on opportunity. We get it. Hatchbuck makes small business sales and marketing software for you - the adventurer, the risk taker. When it comes to your business, it’s sink or swim. You can’t be anchored down by bulky software. So we promise that no solution is as easy to use or as effective at propelling relationships into customers.</a:t>
            </a:r>
          </a:p>
          <a:p>
            <a:endParaRPr lang="en-US" sz="1700" dirty="0"/>
          </a:p>
          <a:p>
            <a:r>
              <a:rPr lang="en-US" sz="1700" dirty="0" err="1"/>
              <a:t>Hatchbuck</a:t>
            </a:r>
            <a:r>
              <a:rPr lang="en-US" sz="1700" dirty="0"/>
              <a:t>. Seize the Opportunity.</a:t>
            </a:r>
          </a:p>
          <a:p>
            <a:br>
              <a:rPr lang="en-US" dirty="0"/>
            </a:br>
            <a:endParaRPr lang="en-US" dirty="0"/>
          </a:p>
        </p:txBody>
      </p:sp>
    </p:spTree>
    <p:extLst>
      <p:ext uri="{BB962C8B-B14F-4D97-AF65-F5344CB8AC3E}">
        <p14:creationId xmlns:p14="http://schemas.microsoft.com/office/powerpoint/2010/main" val="32367683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8800" y="2651865"/>
            <a:ext cx="5486400" cy="1631216"/>
          </a:xfrm>
          <a:prstGeom prst="rect">
            <a:avLst/>
          </a:prstGeom>
          <a:noFill/>
        </p:spPr>
        <p:txBody>
          <a:bodyPr wrap="square" rtlCol="0">
            <a:spAutoFit/>
          </a:bodyPr>
          <a:lstStyle/>
          <a:p>
            <a:pPr fontAlgn="base">
              <a:buSzPct val="125000"/>
            </a:pPr>
            <a:r>
              <a:rPr lang="en-US" sz="2000" dirty="0">
                <a:solidFill>
                  <a:schemeClr val="bg1"/>
                </a:solidFill>
                <a:latin typeface="Brandon Grotesque Light" panose="020B0303020203060202" pitchFamily="34" charset="0"/>
              </a:rPr>
              <a:t>It’s a repeatable process that’s fueled by content and powered by sales and marketing automation.</a:t>
            </a:r>
          </a:p>
          <a:p>
            <a:pPr fontAlgn="base">
              <a:buSzPct val="125000"/>
            </a:pPr>
            <a:endParaRPr lang="en-US" sz="2000" dirty="0">
              <a:solidFill>
                <a:schemeClr val="bg1"/>
              </a:solidFill>
              <a:latin typeface="Brandon Grotesque Light" panose="020B0303020203060202" pitchFamily="34" charset="0"/>
            </a:endParaRPr>
          </a:p>
          <a:p>
            <a:pPr fontAlgn="base">
              <a:buSzPct val="125000"/>
            </a:pPr>
            <a:r>
              <a:rPr lang="en-US" sz="2000" dirty="0">
                <a:solidFill>
                  <a:schemeClr val="bg1"/>
                </a:solidFill>
                <a:latin typeface="Brandon Grotesque Light" panose="020B0303020203060202" pitchFamily="34" charset="0"/>
              </a:rPr>
              <a:t>It all starts with getting personal with your best customers.</a:t>
            </a:r>
          </a:p>
        </p:txBody>
      </p:sp>
    </p:spTree>
    <p:extLst>
      <p:ext uri="{BB962C8B-B14F-4D97-AF65-F5344CB8AC3E}">
        <p14:creationId xmlns:p14="http://schemas.microsoft.com/office/powerpoint/2010/main" val="2062355432"/>
      </p:ext>
    </p:extLst>
  </p:cSld>
  <p:clrMapOvr>
    <a:masterClrMapping/>
  </p:clrMapOvr>
</p:sld>
</file>

<file path=ppt/theme/theme1.xml><?xml version="1.0" encoding="utf-8"?>
<a:theme xmlns:a="http://schemas.openxmlformats.org/drawingml/2006/main" name="3_Office Theme">
  <a:themeElements>
    <a:clrScheme name="Custom 4">
      <a:dk1>
        <a:srgbClr val="FFFFFF"/>
      </a:dk1>
      <a:lt1>
        <a:srgbClr val="2C3130"/>
      </a:lt1>
      <a:dk2>
        <a:srgbClr val="FFFFFF"/>
      </a:dk2>
      <a:lt2>
        <a:srgbClr val="30C3C0"/>
      </a:lt2>
      <a:accent1>
        <a:srgbClr val="F26E53"/>
      </a:accent1>
      <a:accent2>
        <a:srgbClr val="2C3130"/>
      </a:accent2>
      <a:accent3>
        <a:srgbClr val="918C8B"/>
      </a:accent3>
      <a:accent4>
        <a:srgbClr val="F2F2F2"/>
      </a:accent4>
      <a:accent5>
        <a:srgbClr val="F63224"/>
      </a:accent5>
      <a:accent6>
        <a:srgbClr val="2BDAA5"/>
      </a:accent6>
      <a:hlink>
        <a:srgbClr val="918C8B"/>
      </a:hlink>
      <a:folHlink>
        <a:srgbClr val="2BAFDA"/>
      </a:folHlink>
    </a:clrScheme>
    <a:fontScheme name="Museo Sans">
      <a:majorFont>
        <a:latin typeface="Museo Sans Rounded 700"/>
        <a:ea typeface=""/>
        <a:cs typeface=""/>
      </a:majorFont>
      <a:minorFont>
        <a:latin typeface="Museo Sans 300"/>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Custom 2">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FFFFFF"/>
      </a:hlink>
      <a:folHlink>
        <a:srgbClr val="FFFFFF"/>
      </a:folHlink>
    </a:clrScheme>
    <a:fontScheme name="Museo Sans">
      <a:majorFont>
        <a:latin typeface="Museo Sans Rounded 700"/>
        <a:ea typeface=""/>
        <a:cs typeface=""/>
      </a:majorFont>
      <a:minorFont>
        <a:latin typeface="Museo Sans 300"/>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31500</TotalTime>
  <Words>7390</Words>
  <Application>Microsoft Office PowerPoint</Application>
  <PresentationFormat>On-screen Show (4:3)</PresentationFormat>
  <Paragraphs>558</Paragraphs>
  <Slides>88</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88</vt:i4>
      </vt:variant>
    </vt:vector>
  </HeadingPairs>
  <TitlesOfParts>
    <vt:vector size="98" baseType="lpstr">
      <vt:lpstr>Museo Sans Rounded 700</vt:lpstr>
      <vt:lpstr>Brandon Grotesque Bold</vt:lpstr>
      <vt:lpstr>Arial</vt:lpstr>
      <vt:lpstr>Brandon Grotesque Light</vt:lpstr>
      <vt:lpstr>Museo Sans 300</vt:lpstr>
      <vt:lpstr>Brandon Grotesque Medium</vt:lpstr>
      <vt:lpstr>Brandon Grotesque Black</vt:lpstr>
      <vt:lpstr>Proxima Nova</vt:lpstr>
      <vt:lpstr>3_Office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Jessica</dc:creator>
  <cp:lastModifiedBy>Allie Fryrear</cp:lastModifiedBy>
  <cp:revision>290</cp:revision>
  <dcterms:created xsi:type="dcterms:W3CDTF">2014-03-18T14:58:27Z</dcterms:created>
  <dcterms:modified xsi:type="dcterms:W3CDTF">2016-08-26T20:42:53Z</dcterms:modified>
</cp:coreProperties>
</file>