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5544800" cy="10058400"/>
  <p:notesSz cx="155448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C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1800" y="2040889"/>
            <a:ext cx="14681200" cy="3225800"/>
          </a:xfrm>
          <a:prstGeom prst="rect">
            <a:avLst/>
          </a:prstGeom>
        </p:spPr>
        <p:txBody>
          <a:bodyPr wrap="square" lIns="0" tIns="0" rIns="0" bIns="0">
            <a:spAutoFit/>
          </a:bodyPr>
          <a:lstStyle>
            <a:lvl1pPr>
              <a:defRPr sz="3000" b="0" i="0">
                <a:solidFill>
                  <a:srgbClr val="1D252B"/>
                </a:solidFill>
                <a:latin typeface="Museo Sans 300"/>
                <a:cs typeface="Museo Sans 300"/>
              </a:defRPr>
            </a:lvl1pPr>
          </a:lstStyle>
          <a:p>
            <a:endParaRPr/>
          </a:p>
        </p:txBody>
      </p:sp>
      <p:sp>
        <p:nvSpPr>
          <p:cNvPr id="3" name="Holder 3"/>
          <p:cNvSpPr>
            <a:spLocks noGrp="1"/>
          </p:cNvSpPr>
          <p:nvPr>
            <p:ph type="subTitle" idx="4"/>
          </p:nvPr>
        </p:nvSpPr>
        <p:spPr>
          <a:xfrm>
            <a:off x="584834" y="5713729"/>
            <a:ext cx="14375130" cy="1671320"/>
          </a:xfrm>
          <a:prstGeom prst="rect">
            <a:avLst/>
          </a:prstGeom>
        </p:spPr>
        <p:txBody>
          <a:bodyPr wrap="square" lIns="0" tIns="0" rIns="0" bIns="0">
            <a:spAutoFit/>
          </a:bodyPr>
          <a:lstStyle>
            <a:lvl1pPr>
              <a:defRPr sz="3600" b="1" i="0">
                <a:solidFill>
                  <a:srgbClr val="303E48"/>
                </a:solidFill>
                <a:latin typeface="Brandon Grotesque Bold"/>
                <a:cs typeface="Brandon Grotesque 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Brandon Grotesque Black"/>
                <a:cs typeface="Brandon Grotesque Black"/>
              </a:defRPr>
            </a:lvl1pPr>
          </a:lstStyle>
          <a:p>
            <a:endParaRPr/>
          </a:p>
        </p:txBody>
      </p:sp>
      <p:sp>
        <p:nvSpPr>
          <p:cNvPr id="3" name="Holder 3"/>
          <p:cNvSpPr>
            <a:spLocks noGrp="1"/>
          </p:cNvSpPr>
          <p:nvPr>
            <p:ph type="body" idx="1"/>
          </p:nvPr>
        </p:nvSpPr>
        <p:spPr/>
        <p:txBody>
          <a:bodyPr lIns="0" tIns="0" rIns="0" bIns="0"/>
          <a:lstStyle>
            <a:lvl1pPr>
              <a:defRPr sz="6000" b="0" i="0">
                <a:solidFill>
                  <a:schemeClr val="bg1"/>
                </a:solidFill>
                <a:latin typeface="Brandon Grotesque Black"/>
                <a:cs typeface="Brandon Grotesque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Brandon Grotesque Black"/>
                <a:cs typeface="Brandon Grotesque Black"/>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Brandon Grotesque Black"/>
                <a:cs typeface="Brandon Grotesque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3749040" cy="100584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650952" y="140435"/>
            <a:ext cx="97155" cy="94615"/>
          </a:xfrm>
          <a:custGeom>
            <a:avLst/>
            <a:gdLst/>
            <a:ahLst/>
            <a:cxnLst/>
            <a:rect l="l" t="t" r="r" b="b"/>
            <a:pathLst>
              <a:path w="97154" h="94614">
                <a:moveTo>
                  <a:pt x="81028" y="65722"/>
                </a:moveTo>
                <a:lnTo>
                  <a:pt x="53365" y="65722"/>
                </a:lnTo>
                <a:lnTo>
                  <a:pt x="82118" y="94475"/>
                </a:lnTo>
                <a:lnTo>
                  <a:pt x="96583" y="77660"/>
                </a:lnTo>
                <a:lnTo>
                  <a:pt x="81028" y="65722"/>
                </a:lnTo>
                <a:close/>
              </a:path>
              <a:path w="97154" h="94614">
                <a:moveTo>
                  <a:pt x="0" y="0"/>
                </a:moveTo>
                <a:lnTo>
                  <a:pt x="41135" y="87236"/>
                </a:lnTo>
                <a:lnTo>
                  <a:pt x="53365" y="65722"/>
                </a:lnTo>
                <a:lnTo>
                  <a:pt x="81028" y="65722"/>
                </a:lnTo>
                <a:lnTo>
                  <a:pt x="66052" y="54228"/>
                </a:lnTo>
                <a:lnTo>
                  <a:pt x="87249" y="43662"/>
                </a:lnTo>
                <a:lnTo>
                  <a:pt x="0" y="0"/>
                </a:lnTo>
                <a:close/>
              </a:path>
            </a:pathLst>
          </a:custGeom>
          <a:solidFill>
            <a:srgbClr val="97DEF1"/>
          </a:solidFill>
        </p:spPr>
        <p:txBody>
          <a:bodyPr wrap="square" lIns="0" tIns="0" rIns="0" bIns="0" rtlCol="0"/>
          <a:lstStyle/>
          <a:p>
            <a:endParaRPr/>
          </a:p>
        </p:txBody>
      </p:sp>
      <p:sp>
        <p:nvSpPr>
          <p:cNvPr id="2" name="Holder 2"/>
          <p:cNvSpPr>
            <a:spLocks noGrp="1"/>
          </p:cNvSpPr>
          <p:nvPr>
            <p:ph type="title"/>
          </p:nvPr>
        </p:nvSpPr>
        <p:spPr>
          <a:xfrm>
            <a:off x="3142754" y="3635753"/>
            <a:ext cx="9259290" cy="2768600"/>
          </a:xfrm>
          <a:prstGeom prst="rect">
            <a:avLst/>
          </a:prstGeom>
        </p:spPr>
        <p:txBody>
          <a:bodyPr wrap="square" lIns="0" tIns="0" rIns="0" bIns="0">
            <a:spAutoFit/>
          </a:bodyPr>
          <a:lstStyle>
            <a:lvl1pPr>
              <a:defRPr sz="6000" b="0" i="0">
                <a:solidFill>
                  <a:schemeClr val="bg1"/>
                </a:solidFill>
                <a:latin typeface="Brandon Grotesque Black"/>
                <a:cs typeface="Brandon Grotesque Black"/>
              </a:defRPr>
            </a:lvl1pPr>
          </a:lstStyle>
          <a:p>
            <a:endParaRPr/>
          </a:p>
        </p:txBody>
      </p:sp>
      <p:sp>
        <p:nvSpPr>
          <p:cNvPr id="3" name="Holder 3"/>
          <p:cNvSpPr>
            <a:spLocks noGrp="1"/>
          </p:cNvSpPr>
          <p:nvPr>
            <p:ph type="body" idx="1"/>
          </p:nvPr>
        </p:nvSpPr>
        <p:spPr>
          <a:xfrm>
            <a:off x="3142754" y="3635753"/>
            <a:ext cx="9259290" cy="2768600"/>
          </a:xfrm>
          <a:prstGeom prst="rect">
            <a:avLst/>
          </a:prstGeom>
        </p:spPr>
        <p:txBody>
          <a:bodyPr wrap="square" lIns="0" tIns="0" rIns="0" bIns="0">
            <a:spAutoFit/>
          </a:bodyPr>
          <a:lstStyle>
            <a:lvl1pPr>
              <a:defRPr sz="6000" b="0" i="0">
                <a:solidFill>
                  <a:schemeClr val="bg1"/>
                </a:solidFill>
                <a:latin typeface="Brandon Grotesque Black"/>
                <a:cs typeface="Brandon Grotesque Black"/>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6/9/2017</a:t>
            </a:fld>
            <a:endParaRPr lang="en-US"/>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280" y="12280"/>
            <a:ext cx="15532100" cy="10045700"/>
          </a:xfrm>
          <a:custGeom>
            <a:avLst/>
            <a:gdLst/>
            <a:ahLst/>
            <a:cxnLst/>
            <a:rect l="l" t="t" r="r" b="b"/>
            <a:pathLst>
              <a:path w="15532100" h="10045700">
                <a:moveTo>
                  <a:pt x="15532100" y="0"/>
                </a:moveTo>
                <a:lnTo>
                  <a:pt x="0" y="0"/>
                </a:lnTo>
                <a:lnTo>
                  <a:pt x="0" y="10045700"/>
                </a:lnTo>
                <a:lnTo>
                  <a:pt x="15532100" y="10045700"/>
                </a:lnTo>
                <a:lnTo>
                  <a:pt x="15532100" y="0"/>
                </a:lnTo>
                <a:close/>
              </a:path>
            </a:pathLst>
          </a:custGeom>
          <a:solidFill>
            <a:srgbClr val="51C9EA">
              <a:alpha val="75000"/>
            </a:srgbClr>
          </a:solidFill>
        </p:spPr>
        <p:txBody>
          <a:bodyPr wrap="square" lIns="0" tIns="0" rIns="0" bIns="0" rtlCol="0"/>
          <a:lstStyle/>
          <a:p>
            <a:endParaRPr/>
          </a:p>
        </p:txBody>
      </p:sp>
      <p:sp>
        <p:nvSpPr>
          <p:cNvPr id="2" name="object 2"/>
          <p:cNvSpPr/>
          <p:nvPr/>
        </p:nvSpPr>
        <p:spPr>
          <a:xfrm>
            <a:off x="0" y="-7046"/>
            <a:ext cx="15544800" cy="10058400"/>
          </a:xfrm>
          <a:prstGeom prst="rect">
            <a:avLst/>
          </a:prstGeom>
          <a:blipFill dpi="0" rotWithShape="1">
            <a:blip r:embed="rId2" cstate="print"/>
            <a:srcRect/>
            <a:stretch>
              <a:fillRect/>
            </a:stretch>
          </a:blipFill>
        </p:spPr>
        <p:txBody>
          <a:bodyPr wrap="square" lIns="0" tIns="0" rIns="0" bIns="0" rtlCol="0"/>
          <a:lstStyle/>
          <a:p>
            <a:endParaRPr dirty="0"/>
          </a:p>
        </p:txBody>
      </p:sp>
      <p:sp>
        <p:nvSpPr>
          <p:cNvPr id="3" name="object 3"/>
          <p:cNvSpPr/>
          <p:nvPr/>
        </p:nvSpPr>
        <p:spPr>
          <a:xfrm>
            <a:off x="5934" y="749611"/>
            <a:ext cx="108585" cy="222885"/>
          </a:xfrm>
          <a:custGeom>
            <a:avLst/>
            <a:gdLst/>
            <a:ahLst/>
            <a:cxnLst/>
            <a:rect l="l" t="t" r="r" b="b"/>
            <a:pathLst>
              <a:path w="108585" h="222884">
                <a:moveTo>
                  <a:pt x="0" y="0"/>
                </a:moveTo>
                <a:lnTo>
                  <a:pt x="0" y="38239"/>
                </a:lnTo>
                <a:lnTo>
                  <a:pt x="67500" y="104673"/>
                </a:lnTo>
                <a:lnTo>
                  <a:pt x="72123" y="109296"/>
                </a:lnTo>
                <a:lnTo>
                  <a:pt x="71805" y="116573"/>
                </a:lnTo>
                <a:lnTo>
                  <a:pt x="0" y="187845"/>
                </a:lnTo>
                <a:lnTo>
                  <a:pt x="0" y="222859"/>
                </a:lnTo>
                <a:lnTo>
                  <a:pt x="102438" y="121488"/>
                </a:lnTo>
                <a:lnTo>
                  <a:pt x="107988" y="115938"/>
                </a:lnTo>
                <a:lnTo>
                  <a:pt x="107467" y="106934"/>
                </a:lnTo>
                <a:lnTo>
                  <a:pt x="0" y="0"/>
                </a:lnTo>
                <a:close/>
              </a:path>
            </a:pathLst>
          </a:custGeom>
          <a:solidFill>
            <a:srgbClr val="97DEF1"/>
          </a:solidFill>
        </p:spPr>
        <p:txBody>
          <a:bodyPr wrap="square" lIns="0" tIns="0" rIns="0" bIns="0" rtlCol="0"/>
          <a:lstStyle/>
          <a:p>
            <a:endParaRPr/>
          </a:p>
        </p:txBody>
      </p:sp>
      <p:sp>
        <p:nvSpPr>
          <p:cNvPr id="4" name="object 4"/>
          <p:cNvSpPr/>
          <p:nvPr/>
        </p:nvSpPr>
        <p:spPr>
          <a:xfrm>
            <a:off x="5939" y="860808"/>
            <a:ext cx="10160" cy="41275"/>
          </a:xfrm>
          <a:custGeom>
            <a:avLst/>
            <a:gdLst/>
            <a:ahLst/>
            <a:cxnLst/>
            <a:rect l="l" t="t" r="r" b="b"/>
            <a:pathLst>
              <a:path w="10160" h="41275">
                <a:moveTo>
                  <a:pt x="0" y="0"/>
                </a:moveTo>
                <a:lnTo>
                  <a:pt x="0" y="41020"/>
                </a:lnTo>
                <a:lnTo>
                  <a:pt x="1143" y="40830"/>
                </a:lnTo>
                <a:lnTo>
                  <a:pt x="1409" y="40551"/>
                </a:lnTo>
                <a:lnTo>
                  <a:pt x="7584" y="31283"/>
                </a:lnTo>
                <a:lnTo>
                  <a:pt x="9753" y="20653"/>
                </a:lnTo>
                <a:lnTo>
                  <a:pt x="7817" y="9990"/>
                </a:lnTo>
                <a:lnTo>
                  <a:pt x="1676" y="622"/>
                </a:lnTo>
                <a:lnTo>
                  <a:pt x="0" y="0"/>
                </a:lnTo>
                <a:close/>
              </a:path>
            </a:pathLst>
          </a:custGeom>
          <a:solidFill>
            <a:srgbClr val="97DEF1"/>
          </a:solidFill>
        </p:spPr>
        <p:txBody>
          <a:bodyPr wrap="square" lIns="0" tIns="0" rIns="0" bIns="0" rtlCol="0"/>
          <a:lstStyle/>
          <a:p>
            <a:endParaRPr/>
          </a:p>
        </p:txBody>
      </p:sp>
      <p:sp>
        <p:nvSpPr>
          <p:cNvPr id="5" name="object 5"/>
          <p:cNvSpPr/>
          <p:nvPr/>
        </p:nvSpPr>
        <p:spPr>
          <a:xfrm>
            <a:off x="6140" y="12700"/>
            <a:ext cx="0" cy="10045700"/>
          </a:xfrm>
          <a:custGeom>
            <a:avLst/>
            <a:gdLst/>
            <a:ahLst/>
            <a:cxnLst/>
            <a:rect l="l" t="t" r="r" b="b"/>
            <a:pathLst>
              <a:path h="10045700">
                <a:moveTo>
                  <a:pt x="0" y="0"/>
                </a:moveTo>
                <a:lnTo>
                  <a:pt x="0" y="10045700"/>
                </a:lnTo>
              </a:path>
            </a:pathLst>
          </a:custGeom>
          <a:ln w="12280">
            <a:solidFill>
              <a:srgbClr val="000000"/>
            </a:solidFill>
          </a:ln>
        </p:spPr>
        <p:txBody>
          <a:bodyPr wrap="square" lIns="0" tIns="0" rIns="0" bIns="0" rtlCol="0"/>
          <a:lstStyle/>
          <a:p>
            <a:endParaRPr/>
          </a:p>
        </p:txBody>
      </p:sp>
      <p:sp>
        <p:nvSpPr>
          <p:cNvPr id="6" name="object 6"/>
          <p:cNvSpPr/>
          <p:nvPr/>
        </p:nvSpPr>
        <p:spPr>
          <a:xfrm>
            <a:off x="0" y="6140"/>
            <a:ext cx="15544800" cy="0"/>
          </a:xfrm>
          <a:custGeom>
            <a:avLst/>
            <a:gdLst/>
            <a:ahLst/>
            <a:cxnLst/>
            <a:rect l="l" t="t" r="r" b="b"/>
            <a:pathLst>
              <a:path w="15544800">
                <a:moveTo>
                  <a:pt x="0" y="0"/>
                </a:moveTo>
                <a:lnTo>
                  <a:pt x="15544800" y="0"/>
                </a:lnTo>
              </a:path>
            </a:pathLst>
          </a:custGeom>
          <a:ln w="12280">
            <a:solidFill>
              <a:srgbClr val="000000"/>
            </a:solidFill>
          </a:ln>
        </p:spPr>
        <p:txBody>
          <a:bodyPr wrap="square" lIns="0" tIns="0" rIns="0" bIns="0" rtlCol="0"/>
          <a:lstStyle/>
          <a:p>
            <a:endParaRPr/>
          </a:p>
        </p:txBody>
      </p:sp>
      <p:sp>
        <p:nvSpPr>
          <p:cNvPr id="8" name="object 8"/>
          <p:cNvSpPr/>
          <p:nvPr/>
        </p:nvSpPr>
        <p:spPr>
          <a:xfrm>
            <a:off x="8319279" y="2659830"/>
            <a:ext cx="7225665" cy="6417310"/>
          </a:xfrm>
          <a:custGeom>
            <a:avLst/>
            <a:gdLst/>
            <a:ahLst/>
            <a:cxnLst/>
            <a:rect l="l" t="t" r="r" b="b"/>
            <a:pathLst>
              <a:path w="7225665" h="6417309">
                <a:moveTo>
                  <a:pt x="3968559" y="0"/>
                </a:moveTo>
                <a:lnTo>
                  <a:pt x="0" y="2920923"/>
                </a:lnTo>
                <a:lnTo>
                  <a:pt x="3968559" y="6416954"/>
                </a:lnTo>
                <a:lnTo>
                  <a:pt x="7225525" y="3797744"/>
                </a:lnTo>
                <a:lnTo>
                  <a:pt x="7225525" y="2305304"/>
                </a:lnTo>
                <a:lnTo>
                  <a:pt x="3968559" y="0"/>
                </a:lnTo>
                <a:close/>
              </a:path>
            </a:pathLst>
          </a:custGeom>
          <a:solidFill>
            <a:srgbClr val="F0EFEF"/>
          </a:solidFill>
        </p:spPr>
        <p:txBody>
          <a:bodyPr wrap="square" lIns="0" tIns="0" rIns="0" bIns="0" rtlCol="0"/>
          <a:lstStyle/>
          <a:p>
            <a:endParaRPr/>
          </a:p>
        </p:txBody>
      </p:sp>
      <p:sp>
        <p:nvSpPr>
          <p:cNvPr id="9" name="object 9"/>
          <p:cNvSpPr/>
          <p:nvPr/>
        </p:nvSpPr>
        <p:spPr>
          <a:xfrm>
            <a:off x="8193026" y="2382840"/>
            <a:ext cx="7352030" cy="7675880"/>
          </a:xfrm>
          <a:custGeom>
            <a:avLst/>
            <a:gdLst/>
            <a:ahLst/>
            <a:cxnLst/>
            <a:rect l="l" t="t" r="r" b="b"/>
            <a:pathLst>
              <a:path w="7352030" h="7675880">
                <a:moveTo>
                  <a:pt x="4105490" y="0"/>
                </a:moveTo>
                <a:lnTo>
                  <a:pt x="4061303" y="3440"/>
                </a:lnTo>
                <a:lnTo>
                  <a:pt x="4017953" y="13761"/>
                </a:lnTo>
                <a:lnTo>
                  <a:pt x="3976277" y="30962"/>
                </a:lnTo>
                <a:lnTo>
                  <a:pt x="3937114" y="55044"/>
                </a:lnTo>
                <a:lnTo>
                  <a:pt x="116903" y="2848270"/>
                </a:lnTo>
                <a:lnTo>
                  <a:pt x="76499" y="2884124"/>
                </a:lnTo>
                <a:lnTo>
                  <a:pt x="43976" y="2926344"/>
                </a:lnTo>
                <a:lnTo>
                  <a:pt x="19965" y="2973661"/>
                </a:lnTo>
                <a:lnTo>
                  <a:pt x="5096" y="3024805"/>
                </a:lnTo>
                <a:lnTo>
                  <a:pt x="0" y="3078508"/>
                </a:lnTo>
                <a:lnTo>
                  <a:pt x="0" y="7675559"/>
                </a:lnTo>
                <a:lnTo>
                  <a:pt x="7351772" y="7675559"/>
                </a:lnTo>
                <a:lnTo>
                  <a:pt x="7351772" y="7073585"/>
                </a:lnTo>
                <a:lnTo>
                  <a:pt x="1224584" y="7073585"/>
                </a:lnTo>
                <a:lnTo>
                  <a:pt x="1177511" y="7069699"/>
                </a:lnTo>
                <a:lnTo>
                  <a:pt x="1131793" y="7058186"/>
                </a:lnTo>
                <a:lnTo>
                  <a:pt x="1088442" y="7039268"/>
                </a:lnTo>
                <a:lnTo>
                  <a:pt x="1048471" y="7013165"/>
                </a:lnTo>
                <a:lnTo>
                  <a:pt x="1012967" y="6980193"/>
                </a:lnTo>
                <a:lnTo>
                  <a:pt x="982814" y="6940451"/>
                </a:lnTo>
                <a:lnTo>
                  <a:pt x="961317" y="6899270"/>
                </a:lnTo>
                <a:lnTo>
                  <a:pt x="947070" y="6856343"/>
                </a:lnTo>
                <a:lnTo>
                  <a:pt x="939892" y="6812476"/>
                </a:lnTo>
                <a:lnTo>
                  <a:pt x="939602" y="6768477"/>
                </a:lnTo>
                <a:lnTo>
                  <a:pt x="946016" y="6725151"/>
                </a:lnTo>
                <a:lnTo>
                  <a:pt x="958953" y="6683306"/>
                </a:lnTo>
                <a:lnTo>
                  <a:pt x="978231" y="6643749"/>
                </a:lnTo>
                <a:lnTo>
                  <a:pt x="1003667" y="6607285"/>
                </a:lnTo>
                <a:lnTo>
                  <a:pt x="1035079" y="6574721"/>
                </a:lnTo>
                <a:lnTo>
                  <a:pt x="1072286" y="6546865"/>
                </a:lnTo>
                <a:lnTo>
                  <a:pt x="3002521" y="5314165"/>
                </a:lnTo>
                <a:lnTo>
                  <a:pt x="570560" y="3566099"/>
                </a:lnTo>
                <a:lnTo>
                  <a:pt x="570560" y="3223339"/>
                </a:lnTo>
                <a:lnTo>
                  <a:pt x="4105490" y="638914"/>
                </a:lnTo>
                <a:lnTo>
                  <a:pt x="5072455" y="638914"/>
                </a:lnTo>
                <a:lnTo>
                  <a:pt x="4273867" y="55044"/>
                </a:lnTo>
                <a:lnTo>
                  <a:pt x="4234703" y="30962"/>
                </a:lnTo>
                <a:lnTo>
                  <a:pt x="4193028" y="13761"/>
                </a:lnTo>
                <a:lnTo>
                  <a:pt x="4149678" y="3440"/>
                </a:lnTo>
                <a:lnTo>
                  <a:pt x="4105490" y="0"/>
                </a:lnTo>
                <a:close/>
              </a:path>
              <a:path w="7352030" h="7675880">
                <a:moveTo>
                  <a:pt x="4108907" y="5308806"/>
                </a:moveTo>
                <a:lnTo>
                  <a:pt x="1376235" y="7029757"/>
                </a:lnTo>
                <a:lnTo>
                  <a:pt x="1339979" y="7049207"/>
                </a:lnTo>
                <a:lnTo>
                  <a:pt x="1302234" y="7062873"/>
                </a:lnTo>
                <a:lnTo>
                  <a:pt x="1263503" y="7070943"/>
                </a:lnTo>
                <a:lnTo>
                  <a:pt x="1224584" y="7073585"/>
                </a:lnTo>
                <a:lnTo>
                  <a:pt x="6997763" y="7073585"/>
                </a:lnTo>
                <a:lnTo>
                  <a:pt x="6958747" y="7070938"/>
                </a:lnTo>
                <a:lnTo>
                  <a:pt x="6920114" y="7062912"/>
                </a:lnTo>
                <a:lnTo>
                  <a:pt x="6882368" y="7049341"/>
                </a:lnTo>
                <a:lnTo>
                  <a:pt x="6846112" y="7030075"/>
                </a:lnTo>
                <a:lnTo>
                  <a:pt x="4108907" y="5308806"/>
                </a:lnTo>
                <a:close/>
              </a:path>
              <a:path w="7352030" h="7675880">
                <a:moveTo>
                  <a:pt x="7351772" y="3774782"/>
                </a:moveTo>
                <a:lnTo>
                  <a:pt x="5215115" y="5313835"/>
                </a:lnTo>
                <a:lnTo>
                  <a:pt x="7149896" y="6546700"/>
                </a:lnTo>
                <a:lnTo>
                  <a:pt x="7187067" y="6574512"/>
                </a:lnTo>
                <a:lnTo>
                  <a:pt x="7218469" y="6607040"/>
                </a:lnTo>
                <a:lnTo>
                  <a:pt x="7243914" y="6643479"/>
                </a:lnTo>
                <a:lnTo>
                  <a:pt x="7263216" y="6683022"/>
                </a:lnTo>
                <a:lnTo>
                  <a:pt x="7276187" y="6724862"/>
                </a:lnTo>
                <a:lnTo>
                  <a:pt x="7282640" y="6768193"/>
                </a:lnTo>
                <a:lnTo>
                  <a:pt x="7282388" y="6812207"/>
                </a:lnTo>
                <a:lnTo>
                  <a:pt x="7275244" y="6856098"/>
                </a:lnTo>
                <a:lnTo>
                  <a:pt x="7261022" y="6899060"/>
                </a:lnTo>
                <a:lnTo>
                  <a:pt x="7239533" y="6940286"/>
                </a:lnTo>
                <a:lnTo>
                  <a:pt x="7209437" y="6980098"/>
                </a:lnTo>
                <a:lnTo>
                  <a:pt x="7173897" y="7013165"/>
                </a:lnTo>
                <a:lnTo>
                  <a:pt x="7133888" y="7039289"/>
                </a:lnTo>
                <a:lnTo>
                  <a:pt x="7090553" y="7058192"/>
                </a:lnTo>
                <a:lnTo>
                  <a:pt x="7044836" y="7069699"/>
                </a:lnTo>
                <a:lnTo>
                  <a:pt x="6997763" y="7073585"/>
                </a:lnTo>
                <a:lnTo>
                  <a:pt x="7351772" y="7073585"/>
                </a:lnTo>
                <a:lnTo>
                  <a:pt x="7351772" y="3774782"/>
                </a:lnTo>
                <a:close/>
              </a:path>
              <a:path w="7352030" h="7675880">
                <a:moveTo>
                  <a:pt x="5072455" y="638914"/>
                </a:moveTo>
                <a:lnTo>
                  <a:pt x="4105490" y="638914"/>
                </a:lnTo>
                <a:lnTo>
                  <a:pt x="7351772" y="3012346"/>
                </a:lnTo>
                <a:lnTo>
                  <a:pt x="7351772" y="2305385"/>
                </a:lnTo>
                <a:lnTo>
                  <a:pt x="5072455" y="638914"/>
                </a:lnTo>
                <a:close/>
              </a:path>
            </a:pathLst>
          </a:custGeom>
          <a:solidFill>
            <a:srgbClr val="E3E097"/>
          </a:solidFill>
        </p:spPr>
        <p:txBody>
          <a:bodyPr wrap="square" lIns="0" tIns="0" rIns="0" bIns="0" rtlCol="0"/>
          <a:lstStyle/>
          <a:p>
            <a:endParaRPr/>
          </a:p>
        </p:txBody>
      </p:sp>
      <p:sp>
        <p:nvSpPr>
          <p:cNvPr id="10" name="object 10"/>
          <p:cNvSpPr/>
          <p:nvPr/>
        </p:nvSpPr>
        <p:spPr>
          <a:xfrm>
            <a:off x="9311749" y="3231634"/>
            <a:ext cx="5974080" cy="6307455"/>
          </a:xfrm>
          <a:custGeom>
            <a:avLst/>
            <a:gdLst/>
            <a:ahLst/>
            <a:cxnLst/>
            <a:rect l="l" t="t" r="r" b="b"/>
            <a:pathLst>
              <a:path w="5974080" h="6307455">
                <a:moveTo>
                  <a:pt x="5882424" y="0"/>
                </a:moveTo>
                <a:lnTo>
                  <a:pt x="91440" y="0"/>
                </a:lnTo>
                <a:lnTo>
                  <a:pt x="38576" y="1428"/>
                </a:lnTo>
                <a:lnTo>
                  <a:pt x="11430" y="11430"/>
                </a:lnTo>
                <a:lnTo>
                  <a:pt x="1428" y="38576"/>
                </a:lnTo>
                <a:lnTo>
                  <a:pt x="0" y="91440"/>
                </a:lnTo>
                <a:lnTo>
                  <a:pt x="0" y="6215583"/>
                </a:lnTo>
                <a:lnTo>
                  <a:pt x="1428" y="6268446"/>
                </a:lnTo>
                <a:lnTo>
                  <a:pt x="11430" y="6295593"/>
                </a:lnTo>
                <a:lnTo>
                  <a:pt x="38576" y="6305594"/>
                </a:lnTo>
                <a:lnTo>
                  <a:pt x="91440" y="6307023"/>
                </a:lnTo>
                <a:lnTo>
                  <a:pt x="5882424" y="6307023"/>
                </a:lnTo>
                <a:lnTo>
                  <a:pt x="5935287" y="6305594"/>
                </a:lnTo>
                <a:lnTo>
                  <a:pt x="5962434" y="6295593"/>
                </a:lnTo>
                <a:lnTo>
                  <a:pt x="5972435" y="6268446"/>
                </a:lnTo>
                <a:lnTo>
                  <a:pt x="5973864" y="6215583"/>
                </a:lnTo>
                <a:lnTo>
                  <a:pt x="5973864" y="91439"/>
                </a:lnTo>
                <a:lnTo>
                  <a:pt x="5972435" y="38576"/>
                </a:lnTo>
                <a:lnTo>
                  <a:pt x="5962434" y="11430"/>
                </a:lnTo>
                <a:lnTo>
                  <a:pt x="5935287" y="1428"/>
                </a:lnTo>
                <a:lnTo>
                  <a:pt x="5882424" y="0"/>
                </a:lnTo>
                <a:close/>
              </a:path>
            </a:pathLst>
          </a:custGeom>
          <a:solidFill>
            <a:srgbClr val="FFFFFF"/>
          </a:solidFill>
        </p:spPr>
        <p:txBody>
          <a:bodyPr wrap="square" lIns="0" tIns="0" rIns="0" bIns="0" rtlCol="0"/>
          <a:lstStyle/>
          <a:p>
            <a:endParaRPr/>
          </a:p>
        </p:txBody>
      </p:sp>
      <p:sp>
        <p:nvSpPr>
          <p:cNvPr id="11" name="object 11"/>
          <p:cNvSpPr/>
          <p:nvPr/>
        </p:nvSpPr>
        <p:spPr>
          <a:xfrm>
            <a:off x="9770474" y="7048400"/>
            <a:ext cx="5074920" cy="278130"/>
          </a:xfrm>
          <a:custGeom>
            <a:avLst/>
            <a:gdLst/>
            <a:ahLst/>
            <a:cxnLst/>
            <a:rect l="l" t="t" r="r" b="b"/>
            <a:pathLst>
              <a:path w="5074919" h="278129">
                <a:moveTo>
                  <a:pt x="4960010" y="0"/>
                </a:moveTo>
                <a:lnTo>
                  <a:pt x="114300" y="0"/>
                </a:lnTo>
                <a:lnTo>
                  <a:pt x="48220" y="1785"/>
                </a:lnTo>
                <a:lnTo>
                  <a:pt x="14287" y="14287"/>
                </a:lnTo>
                <a:lnTo>
                  <a:pt x="1785" y="48220"/>
                </a:lnTo>
                <a:lnTo>
                  <a:pt x="0" y="114300"/>
                </a:lnTo>
                <a:lnTo>
                  <a:pt x="0" y="163652"/>
                </a:lnTo>
                <a:lnTo>
                  <a:pt x="1785" y="229731"/>
                </a:lnTo>
                <a:lnTo>
                  <a:pt x="14287" y="263664"/>
                </a:lnTo>
                <a:lnTo>
                  <a:pt x="48220" y="276166"/>
                </a:lnTo>
                <a:lnTo>
                  <a:pt x="114300" y="277952"/>
                </a:lnTo>
                <a:lnTo>
                  <a:pt x="4960010" y="277952"/>
                </a:lnTo>
                <a:lnTo>
                  <a:pt x="5026090" y="276166"/>
                </a:lnTo>
                <a:lnTo>
                  <a:pt x="5060022" y="263664"/>
                </a:lnTo>
                <a:lnTo>
                  <a:pt x="5072524" y="229731"/>
                </a:lnTo>
                <a:lnTo>
                  <a:pt x="5074310" y="163652"/>
                </a:lnTo>
                <a:lnTo>
                  <a:pt x="5074310" y="114300"/>
                </a:lnTo>
                <a:lnTo>
                  <a:pt x="5072524" y="48220"/>
                </a:lnTo>
                <a:lnTo>
                  <a:pt x="5060022" y="14287"/>
                </a:lnTo>
                <a:lnTo>
                  <a:pt x="5026090" y="1785"/>
                </a:lnTo>
                <a:lnTo>
                  <a:pt x="4960010" y="0"/>
                </a:lnTo>
                <a:close/>
              </a:path>
            </a:pathLst>
          </a:custGeom>
          <a:solidFill>
            <a:srgbClr val="F0EFEF"/>
          </a:solidFill>
        </p:spPr>
        <p:txBody>
          <a:bodyPr wrap="square" lIns="0" tIns="0" rIns="0" bIns="0" rtlCol="0"/>
          <a:lstStyle/>
          <a:p>
            <a:endParaRPr/>
          </a:p>
        </p:txBody>
      </p:sp>
      <p:sp>
        <p:nvSpPr>
          <p:cNvPr id="12" name="object 12"/>
          <p:cNvSpPr/>
          <p:nvPr/>
        </p:nvSpPr>
        <p:spPr>
          <a:xfrm>
            <a:off x="8193022" y="5580759"/>
            <a:ext cx="7352030" cy="4478020"/>
          </a:xfrm>
          <a:custGeom>
            <a:avLst/>
            <a:gdLst/>
            <a:ahLst/>
            <a:cxnLst/>
            <a:rect l="l" t="t" r="r" b="b"/>
            <a:pathLst>
              <a:path w="7352030" h="4478020">
                <a:moveTo>
                  <a:pt x="0" y="0"/>
                </a:moveTo>
                <a:lnTo>
                  <a:pt x="0" y="4477640"/>
                </a:lnTo>
                <a:lnTo>
                  <a:pt x="7351776" y="4477640"/>
                </a:lnTo>
                <a:lnTo>
                  <a:pt x="7351776" y="2621343"/>
                </a:lnTo>
                <a:lnTo>
                  <a:pt x="4105782" y="2621343"/>
                </a:lnTo>
                <a:lnTo>
                  <a:pt x="0" y="0"/>
                </a:lnTo>
                <a:close/>
              </a:path>
              <a:path w="7352030" h="4478020">
                <a:moveTo>
                  <a:pt x="7351776" y="548728"/>
                </a:moveTo>
                <a:lnTo>
                  <a:pt x="4105782" y="2621343"/>
                </a:lnTo>
                <a:lnTo>
                  <a:pt x="7351776" y="2621343"/>
                </a:lnTo>
                <a:lnTo>
                  <a:pt x="7351776" y="548728"/>
                </a:lnTo>
                <a:close/>
              </a:path>
            </a:pathLst>
          </a:custGeom>
          <a:solidFill>
            <a:srgbClr val="CBCB2C"/>
          </a:solidFill>
        </p:spPr>
        <p:txBody>
          <a:bodyPr wrap="square" lIns="0" tIns="0" rIns="0" bIns="0" rtlCol="0"/>
          <a:lstStyle/>
          <a:p>
            <a:endParaRPr/>
          </a:p>
        </p:txBody>
      </p:sp>
      <p:sp>
        <p:nvSpPr>
          <p:cNvPr id="13" name="object 13"/>
          <p:cNvSpPr/>
          <p:nvPr/>
        </p:nvSpPr>
        <p:spPr>
          <a:xfrm>
            <a:off x="8753113" y="7766111"/>
            <a:ext cx="6791959" cy="2292350"/>
          </a:xfrm>
          <a:custGeom>
            <a:avLst/>
            <a:gdLst/>
            <a:ahLst/>
            <a:cxnLst/>
            <a:rect l="l" t="t" r="r" b="b"/>
            <a:pathLst>
              <a:path w="6791959" h="2292350">
                <a:moveTo>
                  <a:pt x="3545692" y="0"/>
                </a:moveTo>
                <a:lnTo>
                  <a:pt x="0" y="2292289"/>
                </a:lnTo>
                <a:lnTo>
                  <a:pt x="6791686" y="2292289"/>
                </a:lnTo>
                <a:lnTo>
                  <a:pt x="6791686" y="2098532"/>
                </a:lnTo>
                <a:lnTo>
                  <a:pt x="3545692" y="0"/>
                </a:lnTo>
                <a:close/>
              </a:path>
            </a:pathLst>
          </a:custGeom>
          <a:solidFill>
            <a:srgbClr val="E3E097"/>
          </a:solidFill>
        </p:spPr>
        <p:txBody>
          <a:bodyPr wrap="square" lIns="0" tIns="0" rIns="0" bIns="0" rtlCol="0"/>
          <a:lstStyle/>
          <a:p>
            <a:endParaRPr/>
          </a:p>
        </p:txBody>
      </p:sp>
      <p:sp>
        <p:nvSpPr>
          <p:cNvPr id="14" name="object 14"/>
          <p:cNvSpPr/>
          <p:nvPr/>
        </p:nvSpPr>
        <p:spPr>
          <a:xfrm>
            <a:off x="9311750" y="3202788"/>
            <a:ext cx="5974080" cy="341630"/>
          </a:xfrm>
          <a:custGeom>
            <a:avLst/>
            <a:gdLst/>
            <a:ahLst/>
            <a:cxnLst/>
            <a:rect l="l" t="t" r="r" b="b"/>
            <a:pathLst>
              <a:path w="5974080" h="341629">
                <a:moveTo>
                  <a:pt x="5821464" y="0"/>
                </a:moveTo>
                <a:lnTo>
                  <a:pt x="152400" y="0"/>
                </a:lnTo>
                <a:lnTo>
                  <a:pt x="64293" y="2381"/>
                </a:lnTo>
                <a:lnTo>
                  <a:pt x="19050" y="19050"/>
                </a:lnTo>
                <a:lnTo>
                  <a:pt x="2381" y="64293"/>
                </a:lnTo>
                <a:lnTo>
                  <a:pt x="0" y="152400"/>
                </a:lnTo>
                <a:lnTo>
                  <a:pt x="0" y="341503"/>
                </a:lnTo>
                <a:lnTo>
                  <a:pt x="5973864" y="341503"/>
                </a:lnTo>
                <a:lnTo>
                  <a:pt x="5973864" y="152400"/>
                </a:lnTo>
                <a:lnTo>
                  <a:pt x="5971482" y="64293"/>
                </a:lnTo>
                <a:lnTo>
                  <a:pt x="5954814" y="19050"/>
                </a:lnTo>
                <a:lnTo>
                  <a:pt x="5909570" y="2381"/>
                </a:lnTo>
                <a:lnTo>
                  <a:pt x="5821464" y="0"/>
                </a:lnTo>
                <a:close/>
              </a:path>
            </a:pathLst>
          </a:custGeom>
          <a:solidFill>
            <a:srgbClr val="303E48"/>
          </a:solidFill>
        </p:spPr>
        <p:txBody>
          <a:bodyPr wrap="square" lIns="0" tIns="0" rIns="0" bIns="0" rtlCol="0"/>
          <a:lstStyle/>
          <a:p>
            <a:endParaRPr/>
          </a:p>
        </p:txBody>
      </p:sp>
      <p:sp>
        <p:nvSpPr>
          <p:cNvPr id="15" name="object 15"/>
          <p:cNvSpPr/>
          <p:nvPr/>
        </p:nvSpPr>
        <p:spPr>
          <a:xfrm>
            <a:off x="9770474" y="4033864"/>
            <a:ext cx="3641725" cy="278130"/>
          </a:xfrm>
          <a:custGeom>
            <a:avLst/>
            <a:gdLst/>
            <a:ahLst/>
            <a:cxnLst/>
            <a:rect l="l" t="t" r="r" b="b"/>
            <a:pathLst>
              <a:path w="3641725" h="278129">
                <a:moveTo>
                  <a:pt x="3527399" y="0"/>
                </a:moveTo>
                <a:lnTo>
                  <a:pt x="114300" y="0"/>
                </a:lnTo>
                <a:lnTo>
                  <a:pt x="48220" y="1785"/>
                </a:lnTo>
                <a:lnTo>
                  <a:pt x="14287" y="14287"/>
                </a:lnTo>
                <a:lnTo>
                  <a:pt x="1785" y="48220"/>
                </a:lnTo>
                <a:lnTo>
                  <a:pt x="0" y="114300"/>
                </a:lnTo>
                <a:lnTo>
                  <a:pt x="0" y="163652"/>
                </a:lnTo>
                <a:lnTo>
                  <a:pt x="1785" y="229731"/>
                </a:lnTo>
                <a:lnTo>
                  <a:pt x="14287" y="263664"/>
                </a:lnTo>
                <a:lnTo>
                  <a:pt x="48220" y="276166"/>
                </a:lnTo>
                <a:lnTo>
                  <a:pt x="114300" y="277952"/>
                </a:lnTo>
                <a:lnTo>
                  <a:pt x="3527399" y="277952"/>
                </a:lnTo>
                <a:lnTo>
                  <a:pt x="3593479" y="276166"/>
                </a:lnTo>
                <a:lnTo>
                  <a:pt x="3627412" y="263664"/>
                </a:lnTo>
                <a:lnTo>
                  <a:pt x="3639913" y="229731"/>
                </a:lnTo>
                <a:lnTo>
                  <a:pt x="3641699" y="163652"/>
                </a:lnTo>
                <a:lnTo>
                  <a:pt x="3641699" y="114300"/>
                </a:lnTo>
                <a:lnTo>
                  <a:pt x="3639913" y="48220"/>
                </a:lnTo>
                <a:lnTo>
                  <a:pt x="3627412" y="14287"/>
                </a:lnTo>
                <a:lnTo>
                  <a:pt x="3593479" y="1785"/>
                </a:lnTo>
                <a:lnTo>
                  <a:pt x="3527399" y="0"/>
                </a:lnTo>
                <a:close/>
              </a:path>
            </a:pathLst>
          </a:custGeom>
          <a:solidFill>
            <a:srgbClr val="F0EFEF"/>
          </a:solidFill>
        </p:spPr>
        <p:txBody>
          <a:bodyPr wrap="square" lIns="0" tIns="0" rIns="0" bIns="0" rtlCol="0"/>
          <a:lstStyle/>
          <a:p>
            <a:endParaRPr/>
          </a:p>
        </p:txBody>
      </p:sp>
      <p:sp>
        <p:nvSpPr>
          <p:cNvPr id="16" name="object 16"/>
          <p:cNvSpPr/>
          <p:nvPr/>
        </p:nvSpPr>
        <p:spPr>
          <a:xfrm>
            <a:off x="9770474" y="4787498"/>
            <a:ext cx="5074920" cy="278130"/>
          </a:xfrm>
          <a:custGeom>
            <a:avLst/>
            <a:gdLst/>
            <a:ahLst/>
            <a:cxnLst/>
            <a:rect l="l" t="t" r="r" b="b"/>
            <a:pathLst>
              <a:path w="5074919" h="278129">
                <a:moveTo>
                  <a:pt x="4960010" y="0"/>
                </a:moveTo>
                <a:lnTo>
                  <a:pt x="114300" y="0"/>
                </a:lnTo>
                <a:lnTo>
                  <a:pt x="48220" y="1785"/>
                </a:lnTo>
                <a:lnTo>
                  <a:pt x="14287" y="14287"/>
                </a:lnTo>
                <a:lnTo>
                  <a:pt x="1785" y="48220"/>
                </a:lnTo>
                <a:lnTo>
                  <a:pt x="0" y="114300"/>
                </a:lnTo>
                <a:lnTo>
                  <a:pt x="0" y="163652"/>
                </a:lnTo>
                <a:lnTo>
                  <a:pt x="1785" y="229731"/>
                </a:lnTo>
                <a:lnTo>
                  <a:pt x="14287" y="263664"/>
                </a:lnTo>
                <a:lnTo>
                  <a:pt x="48220" y="276166"/>
                </a:lnTo>
                <a:lnTo>
                  <a:pt x="114300" y="277952"/>
                </a:lnTo>
                <a:lnTo>
                  <a:pt x="4960010" y="277952"/>
                </a:lnTo>
                <a:lnTo>
                  <a:pt x="5026090" y="276166"/>
                </a:lnTo>
                <a:lnTo>
                  <a:pt x="5060022" y="263664"/>
                </a:lnTo>
                <a:lnTo>
                  <a:pt x="5072524" y="229731"/>
                </a:lnTo>
                <a:lnTo>
                  <a:pt x="5074310" y="163652"/>
                </a:lnTo>
                <a:lnTo>
                  <a:pt x="5074310" y="114300"/>
                </a:lnTo>
                <a:lnTo>
                  <a:pt x="5072524" y="48220"/>
                </a:lnTo>
                <a:lnTo>
                  <a:pt x="5060022" y="14287"/>
                </a:lnTo>
                <a:lnTo>
                  <a:pt x="5026090" y="1785"/>
                </a:lnTo>
                <a:lnTo>
                  <a:pt x="4960010" y="0"/>
                </a:lnTo>
                <a:close/>
              </a:path>
            </a:pathLst>
          </a:custGeom>
          <a:solidFill>
            <a:srgbClr val="F0EFEF"/>
          </a:solidFill>
        </p:spPr>
        <p:txBody>
          <a:bodyPr wrap="square" lIns="0" tIns="0" rIns="0" bIns="0" rtlCol="0"/>
          <a:lstStyle/>
          <a:p>
            <a:endParaRPr/>
          </a:p>
        </p:txBody>
      </p:sp>
      <p:sp>
        <p:nvSpPr>
          <p:cNvPr id="17" name="object 17"/>
          <p:cNvSpPr/>
          <p:nvPr/>
        </p:nvSpPr>
        <p:spPr>
          <a:xfrm>
            <a:off x="9770474" y="5541131"/>
            <a:ext cx="5074920" cy="278130"/>
          </a:xfrm>
          <a:custGeom>
            <a:avLst/>
            <a:gdLst/>
            <a:ahLst/>
            <a:cxnLst/>
            <a:rect l="l" t="t" r="r" b="b"/>
            <a:pathLst>
              <a:path w="5074919" h="278129">
                <a:moveTo>
                  <a:pt x="4960010" y="0"/>
                </a:moveTo>
                <a:lnTo>
                  <a:pt x="114300" y="0"/>
                </a:lnTo>
                <a:lnTo>
                  <a:pt x="48220" y="1785"/>
                </a:lnTo>
                <a:lnTo>
                  <a:pt x="14287" y="14287"/>
                </a:lnTo>
                <a:lnTo>
                  <a:pt x="1785" y="48220"/>
                </a:lnTo>
                <a:lnTo>
                  <a:pt x="0" y="114300"/>
                </a:lnTo>
                <a:lnTo>
                  <a:pt x="0" y="163652"/>
                </a:lnTo>
                <a:lnTo>
                  <a:pt x="1785" y="229731"/>
                </a:lnTo>
                <a:lnTo>
                  <a:pt x="14287" y="263664"/>
                </a:lnTo>
                <a:lnTo>
                  <a:pt x="48220" y="276166"/>
                </a:lnTo>
                <a:lnTo>
                  <a:pt x="114300" y="277952"/>
                </a:lnTo>
                <a:lnTo>
                  <a:pt x="4960010" y="277952"/>
                </a:lnTo>
                <a:lnTo>
                  <a:pt x="5026090" y="276166"/>
                </a:lnTo>
                <a:lnTo>
                  <a:pt x="5060022" y="263664"/>
                </a:lnTo>
                <a:lnTo>
                  <a:pt x="5072524" y="229731"/>
                </a:lnTo>
                <a:lnTo>
                  <a:pt x="5074310" y="163652"/>
                </a:lnTo>
                <a:lnTo>
                  <a:pt x="5074310" y="114300"/>
                </a:lnTo>
                <a:lnTo>
                  <a:pt x="5072524" y="48220"/>
                </a:lnTo>
                <a:lnTo>
                  <a:pt x="5060022" y="14287"/>
                </a:lnTo>
                <a:lnTo>
                  <a:pt x="5026090" y="1785"/>
                </a:lnTo>
                <a:lnTo>
                  <a:pt x="4960010" y="0"/>
                </a:lnTo>
                <a:close/>
              </a:path>
            </a:pathLst>
          </a:custGeom>
          <a:solidFill>
            <a:srgbClr val="F0EFEF"/>
          </a:solidFill>
        </p:spPr>
        <p:txBody>
          <a:bodyPr wrap="square" lIns="0" tIns="0" rIns="0" bIns="0" rtlCol="0"/>
          <a:lstStyle/>
          <a:p>
            <a:endParaRPr/>
          </a:p>
        </p:txBody>
      </p:sp>
      <p:sp>
        <p:nvSpPr>
          <p:cNvPr id="18" name="object 18"/>
          <p:cNvSpPr/>
          <p:nvPr/>
        </p:nvSpPr>
        <p:spPr>
          <a:xfrm>
            <a:off x="9770474" y="6294764"/>
            <a:ext cx="5074920" cy="278130"/>
          </a:xfrm>
          <a:custGeom>
            <a:avLst/>
            <a:gdLst/>
            <a:ahLst/>
            <a:cxnLst/>
            <a:rect l="l" t="t" r="r" b="b"/>
            <a:pathLst>
              <a:path w="5074919" h="278129">
                <a:moveTo>
                  <a:pt x="4960010" y="0"/>
                </a:moveTo>
                <a:lnTo>
                  <a:pt x="114300" y="0"/>
                </a:lnTo>
                <a:lnTo>
                  <a:pt x="48220" y="1785"/>
                </a:lnTo>
                <a:lnTo>
                  <a:pt x="14287" y="14287"/>
                </a:lnTo>
                <a:lnTo>
                  <a:pt x="1785" y="48220"/>
                </a:lnTo>
                <a:lnTo>
                  <a:pt x="0" y="114300"/>
                </a:lnTo>
                <a:lnTo>
                  <a:pt x="0" y="163652"/>
                </a:lnTo>
                <a:lnTo>
                  <a:pt x="1785" y="229731"/>
                </a:lnTo>
                <a:lnTo>
                  <a:pt x="14287" y="263664"/>
                </a:lnTo>
                <a:lnTo>
                  <a:pt x="48220" y="276166"/>
                </a:lnTo>
                <a:lnTo>
                  <a:pt x="114300" y="277952"/>
                </a:lnTo>
                <a:lnTo>
                  <a:pt x="4960010" y="277952"/>
                </a:lnTo>
                <a:lnTo>
                  <a:pt x="5026090" y="276166"/>
                </a:lnTo>
                <a:lnTo>
                  <a:pt x="5060022" y="263664"/>
                </a:lnTo>
                <a:lnTo>
                  <a:pt x="5072524" y="229731"/>
                </a:lnTo>
                <a:lnTo>
                  <a:pt x="5074310" y="163652"/>
                </a:lnTo>
                <a:lnTo>
                  <a:pt x="5074310" y="114300"/>
                </a:lnTo>
                <a:lnTo>
                  <a:pt x="5072524" y="48220"/>
                </a:lnTo>
                <a:lnTo>
                  <a:pt x="5060022" y="14287"/>
                </a:lnTo>
                <a:lnTo>
                  <a:pt x="5026090" y="1785"/>
                </a:lnTo>
                <a:lnTo>
                  <a:pt x="4960010" y="0"/>
                </a:lnTo>
                <a:close/>
              </a:path>
            </a:pathLst>
          </a:custGeom>
          <a:solidFill>
            <a:srgbClr val="F0EFEF"/>
          </a:solidFill>
        </p:spPr>
        <p:txBody>
          <a:bodyPr wrap="square" lIns="0" tIns="0" rIns="0" bIns="0" rtlCol="0"/>
          <a:lstStyle/>
          <a:p>
            <a:endParaRPr/>
          </a:p>
        </p:txBody>
      </p:sp>
      <p:sp>
        <p:nvSpPr>
          <p:cNvPr id="19" name="object 19"/>
          <p:cNvSpPr/>
          <p:nvPr/>
        </p:nvSpPr>
        <p:spPr>
          <a:xfrm>
            <a:off x="1672159" y="4583230"/>
            <a:ext cx="5270500" cy="1589405"/>
          </a:xfrm>
          <a:custGeom>
            <a:avLst/>
            <a:gdLst/>
            <a:ahLst/>
            <a:cxnLst/>
            <a:rect l="l" t="t" r="r" b="b"/>
            <a:pathLst>
              <a:path w="5270500" h="1589404">
                <a:moveTo>
                  <a:pt x="806382" y="849655"/>
                </a:moveTo>
                <a:lnTo>
                  <a:pt x="445795" y="849655"/>
                </a:lnTo>
                <a:lnTo>
                  <a:pt x="818756" y="1564690"/>
                </a:lnTo>
                <a:lnTo>
                  <a:pt x="825554" y="1574073"/>
                </a:lnTo>
                <a:lnTo>
                  <a:pt x="835039" y="1581799"/>
                </a:lnTo>
                <a:lnTo>
                  <a:pt x="845765" y="1587041"/>
                </a:lnTo>
                <a:lnTo>
                  <a:pt x="856284" y="1588973"/>
                </a:lnTo>
                <a:lnTo>
                  <a:pt x="896010" y="1588973"/>
                </a:lnTo>
                <a:lnTo>
                  <a:pt x="933526" y="1564690"/>
                </a:lnTo>
                <a:lnTo>
                  <a:pt x="1239052" y="975448"/>
                </a:lnTo>
                <a:lnTo>
                  <a:pt x="873937" y="975448"/>
                </a:lnTo>
                <a:lnTo>
                  <a:pt x="806382" y="849655"/>
                </a:lnTo>
                <a:close/>
              </a:path>
              <a:path w="5270500" h="1589404">
                <a:moveTo>
                  <a:pt x="324421" y="0"/>
                </a:moveTo>
                <a:lnTo>
                  <a:pt x="289102" y="0"/>
                </a:lnTo>
                <a:lnTo>
                  <a:pt x="275759" y="2723"/>
                </a:lnTo>
                <a:lnTo>
                  <a:pt x="263448" y="10204"/>
                </a:lnTo>
                <a:lnTo>
                  <a:pt x="254034" y="21409"/>
                </a:lnTo>
                <a:lnTo>
                  <a:pt x="249377" y="35306"/>
                </a:lnTo>
                <a:lnTo>
                  <a:pt x="0" y="1518348"/>
                </a:lnTo>
                <a:lnTo>
                  <a:pt x="962" y="1538038"/>
                </a:lnTo>
                <a:lnTo>
                  <a:pt x="9375" y="1553383"/>
                </a:lnTo>
                <a:lnTo>
                  <a:pt x="23585" y="1563348"/>
                </a:lnTo>
                <a:lnTo>
                  <a:pt x="41935" y="1566900"/>
                </a:lnTo>
                <a:lnTo>
                  <a:pt x="302348" y="1566900"/>
                </a:lnTo>
                <a:lnTo>
                  <a:pt x="339898" y="1544558"/>
                </a:lnTo>
                <a:lnTo>
                  <a:pt x="441375" y="849655"/>
                </a:lnTo>
                <a:lnTo>
                  <a:pt x="806382" y="849655"/>
                </a:lnTo>
                <a:lnTo>
                  <a:pt x="361937" y="22059"/>
                </a:lnTo>
                <a:lnTo>
                  <a:pt x="354828" y="13030"/>
                </a:lnTo>
                <a:lnTo>
                  <a:pt x="344827" y="6067"/>
                </a:lnTo>
                <a:lnTo>
                  <a:pt x="334001" y="1585"/>
                </a:lnTo>
                <a:lnTo>
                  <a:pt x="324421" y="0"/>
                </a:lnTo>
                <a:close/>
              </a:path>
              <a:path w="5270500" h="1589404">
                <a:moveTo>
                  <a:pt x="1639840" y="849655"/>
                </a:moveTo>
                <a:lnTo>
                  <a:pt x="1308696" y="849655"/>
                </a:lnTo>
                <a:lnTo>
                  <a:pt x="1408010" y="1531594"/>
                </a:lnTo>
                <a:lnTo>
                  <a:pt x="1412695" y="1544558"/>
                </a:lnTo>
                <a:lnTo>
                  <a:pt x="1422347" y="1555867"/>
                </a:lnTo>
                <a:lnTo>
                  <a:pt x="1435312" y="1563866"/>
                </a:lnTo>
                <a:lnTo>
                  <a:pt x="1449933" y="1566900"/>
                </a:lnTo>
                <a:lnTo>
                  <a:pt x="1710359" y="1566900"/>
                </a:lnTo>
                <a:lnTo>
                  <a:pt x="1728702" y="1563348"/>
                </a:lnTo>
                <a:lnTo>
                  <a:pt x="1742908" y="1553383"/>
                </a:lnTo>
                <a:lnTo>
                  <a:pt x="1751320" y="1538038"/>
                </a:lnTo>
                <a:lnTo>
                  <a:pt x="1752282" y="1518348"/>
                </a:lnTo>
                <a:lnTo>
                  <a:pt x="1639840" y="849655"/>
                </a:lnTo>
                <a:close/>
              </a:path>
              <a:path w="5270500" h="1589404">
                <a:moveTo>
                  <a:pt x="1463179" y="0"/>
                </a:moveTo>
                <a:lnTo>
                  <a:pt x="1427873" y="0"/>
                </a:lnTo>
                <a:lnTo>
                  <a:pt x="1418286" y="1585"/>
                </a:lnTo>
                <a:lnTo>
                  <a:pt x="1407458" y="6067"/>
                </a:lnTo>
                <a:lnTo>
                  <a:pt x="1397459" y="13030"/>
                </a:lnTo>
                <a:lnTo>
                  <a:pt x="1390357" y="22059"/>
                </a:lnTo>
                <a:lnTo>
                  <a:pt x="878344" y="975448"/>
                </a:lnTo>
                <a:lnTo>
                  <a:pt x="1239052" y="975448"/>
                </a:lnTo>
                <a:lnTo>
                  <a:pt x="1304277" y="849655"/>
                </a:lnTo>
                <a:lnTo>
                  <a:pt x="1639840" y="849655"/>
                </a:lnTo>
                <a:lnTo>
                  <a:pt x="1502905" y="35306"/>
                </a:lnTo>
                <a:lnTo>
                  <a:pt x="1498248" y="21409"/>
                </a:lnTo>
                <a:lnTo>
                  <a:pt x="1488833" y="10204"/>
                </a:lnTo>
                <a:lnTo>
                  <a:pt x="1476523" y="2723"/>
                </a:lnTo>
                <a:lnTo>
                  <a:pt x="1463179" y="0"/>
                </a:lnTo>
                <a:close/>
              </a:path>
              <a:path w="5270500" h="1589404">
                <a:moveTo>
                  <a:pt x="2630589" y="0"/>
                </a:moveTo>
                <a:lnTo>
                  <a:pt x="2608516" y="0"/>
                </a:lnTo>
                <a:lnTo>
                  <a:pt x="2597070" y="1931"/>
                </a:lnTo>
                <a:lnTo>
                  <a:pt x="1880235" y="1509522"/>
                </a:lnTo>
                <a:lnTo>
                  <a:pt x="1875860" y="1530590"/>
                </a:lnTo>
                <a:lnTo>
                  <a:pt x="1881620" y="1548969"/>
                </a:lnTo>
                <a:lnTo>
                  <a:pt x="1896070" y="1561969"/>
                </a:lnTo>
                <a:lnTo>
                  <a:pt x="1917763" y="1566900"/>
                </a:lnTo>
                <a:lnTo>
                  <a:pt x="2160524" y="1566900"/>
                </a:lnTo>
                <a:lnTo>
                  <a:pt x="2212654" y="1550349"/>
                </a:lnTo>
                <a:lnTo>
                  <a:pt x="2239962" y="1513928"/>
                </a:lnTo>
                <a:lnTo>
                  <a:pt x="2319413" y="1337386"/>
                </a:lnTo>
                <a:lnTo>
                  <a:pt x="3278813" y="1337386"/>
                </a:lnTo>
                <a:lnTo>
                  <a:pt x="3139223" y="1037247"/>
                </a:lnTo>
                <a:lnTo>
                  <a:pt x="2451823" y="1037247"/>
                </a:lnTo>
                <a:lnTo>
                  <a:pt x="2617343" y="673100"/>
                </a:lnTo>
                <a:lnTo>
                  <a:pt x="2969864" y="673100"/>
                </a:lnTo>
                <a:lnTo>
                  <a:pt x="2668104" y="24269"/>
                </a:lnTo>
                <a:lnTo>
                  <a:pt x="2661623" y="14894"/>
                </a:lnTo>
                <a:lnTo>
                  <a:pt x="2652656" y="7172"/>
                </a:lnTo>
                <a:lnTo>
                  <a:pt x="2642035" y="1931"/>
                </a:lnTo>
                <a:lnTo>
                  <a:pt x="2630589" y="0"/>
                </a:lnTo>
                <a:close/>
              </a:path>
              <a:path w="5270500" h="1589404">
                <a:moveTo>
                  <a:pt x="3278813" y="1337386"/>
                </a:moveTo>
                <a:lnTo>
                  <a:pt x="2919691" y="1337386"/>
                </a:lnTo>
                <a:lnTo>
                  <a:pt x="2999143" y="1511731"/>
                </a:lnTo>
                <a:lnTo>
                  <a:pt x="3014005" y="1538038"/>
                </a:lnTo>
                <a:lnTo>
                  <a:pt x="3030315" y="1555037"/>
                </a:lnTo>
                <a:lnTo>
                  <a:pt x="3050349" y="1564175"/>
                </a:lnTo>
                <a:lnTo>
                  <a:pt x="3076384" y="1566900"/>
                </a:lnTo>
                <a:lnTo>
                  <a:pt x="3321354" y="1566900"/>
                </a:lnTo>
                <a:lnTo>
                  <a:pt x="3343041" y="1561969"/>
                </a:lnTo>
                <a:lnTo>
                  <a:pt x="3357491" y="1548969"/>
                </a:lnTo>
                <a:lnTo>
                  <a:pt x="3363251" y="1530590"/>
                </a:lnTo>
                <a:lnTo>
                  <a:pt x="3358870" y="1509522"/>
                </a:lnTo>
                <a:lnTo>
                  <a:pt x="3278813" y="1337386"/>
                </a:lnTo>
                <a:close/>
              </a:path>
              <a:path w="5270500" h="1589404">
                <a:moveTo>
                  <a:pt x="2969864" y="673100"/>
                </a:moveTo>
                <a:lnTo>
                  <a:pt x="2619552" y="673100"/>
                </a:lnTo>
                <a:lnTo>
                  <a:pt x="2787281" y="1037247"/>
                </a:lnTo>
                <a:lnTo>
                  <a:pt x="3139223" y="1037247"/>
                </a:lnTo>
                <a:lnTo>
                  <a:pt x="2969864" y="673100"/>
                </a:lnTo>
                <a:close/>
              </a:path>
              <a:path w="5270500" h="1589404">
                <a:moveTo>
                  <a:pt x="3890683" y="22059"/>
                </a:moveTo>
                <a:lnTo>
                  <a:pt x="3625850" y="22059"/>
                </a:lnTo>
                <a:lnTo>
                  <a:pt x="3609985" y="25508"/>
                </a:lnTo>
                <a:lnTo>
                  <a:pt x="3596605" y="34750"/>
                </a:lnTo>
                <a:lnTo>
                  <a:pt x="3587363" y="48131"/>
                </a:lnTo>
                <a:lnTo>
                  <a:pt x="3583914" y="63995"/>
                </a:lnTo>
                <a:lnTo>
                  <a:pt x="3583914" y="1524965"/>
                </a:lnTo>
                <a:lnTo>
                  <a:pt x="3587363" y="1540829"/>
                </a:lnTo>
                <a:lnTo>
                  <a:pt x="3596605" y="1554210"/>
                </a:lnTo>
                <a:lnTo>
                  <a:pt x="3609985" y="1563452"/>
                </a:lnTo>
                <a:lnTo>
                  <a:pt x="3625850" y="1566900"/>
                </a:lnTo>
                <a:lnTo>
                  <a:pt x="3890683" y="1566900"/>
                </a:lnTo>
                <a:lnTo>
                  <a:pt x="3906545" y="1563452"/>
                </a:lnTo>
                <a:lnTo>
                  <a:pt x="3919921" y="1554210"/>
                </a:lnTo>
                <a:lnTo>
                  <a:pt x="3929159" y="1540829"/>
                </a:lnTo>
                <a:lnTo>
                  <a:pt x="3932605" y="1524965"/>
                </a:lnTo>
                <a:lnTo>
                  <a:pt x="3932605" y="63995"/>
                </a:lnTo>
                <a:lnTo>
                  <a:pt x="3929159" y="48131"/>
                </a:lnTo>
                <a:lnTo>
                  <a:pt x="3919921" y="34750"/>
                </a:lnTo>
                <a:lnTo>
                  <a:pt x="3906545" y="25508"/>
                </a:lnTo>
                <a:lnTo>
                  <a:pt x="3890683" y="22059"/>
                </a:lnTo>
                <a:close/>
              </a:path>
              <a:path w="5270500" h="1589404">
                <a:moveTo>
                  <a:pt x="4660836" y="22059"/>
                </a:moveTo>
                <a:lnTo>
                  <a:pt x="4398213" y="22059"/>
                </a:lnTo>
                <a:lnTo>
                  <a:pt x="4381423" y="25508"/>
                </a:lnTo>
                <a:lnTo>
                  <a:pt x="4368150" y="34750"/>
                </a:lnTo>
                <a:lnTo>
                  <a:pt x="4359427" y="48131"/>
                </a:lnTo>
                <a:lnTo>
                  <a:pt x="4356290" y="63995"/>
                </a:lnTo>
                <a:lnTo>
                  <a:pt x="4356290" y="1524965"/>
                </a:lnTo>
                <a:lnTo>
                  <a:pt x="4359427" y="1540829"/>
                </a:lnTo>
                <a:lnTo>
                  <a:pt x="4368150" y="1554210"/>
                </a:lnTo>
                <a:lnTo>
                  <a:pt x="4381423" y="1563452"/>
                </a:lnTo>
                <a:lnTo>
                  <a:pt x="4398213" y="1566900"/>
                </a:lnTo>
                <a:lnTo>
                  <a:pt x="5228018" y="1566900"/>
                </a:lnTo>
                <a:lnTo>
                  <a:pt x="5244807" y="1563452"/>
                </a:lnTo>
                <a:lnTo>
                  <a:pt x="5258080" y="1554210"/>
                </a:lnTo>
                <a:lnTo>
                  <a:pt x="5266803" y="1540829"/>
                </a:lnTo>
                <a:lnTo>
                  <a:pt x="5269941" y="1524965"/>
                </a:lnTo>
                <a:lnTo>
                  <a:pt x="5269941" y="1284414"/>
                </a:lnTo>
                <a:lnTo>
                  <a:pt x="5244807" y="1245927"/>
                </a:lnTo>
                <a:lnTo>
                  <a:pt x="4702771" y="1242479"/>
                </a:lnTo>
                <a:lnTo>
                  <a:pt x="4702771" y="63995"/>
                </a:lnTo>
                <a:lnTo>
                  <a:pt x="4699323" y="48131"/>
                </a:lnTo>
                <a:lnTo>
                  <a:pt x="4690081" y="34750"/>
                </a:lnTo>
                <a:lnTo>
                  <a:pt x="4676700" y="25508"/>
                </a:lnTo>
                <a:lnTo>
                  <a:pt x="4660836" y="22059"/>
                </a:lnTo>
                <a:close/>
              </a:path>
            </a:pathLst>
          </a:custGeom>
          <a:solidFill>
            <a:srgbClr val="303E48"/>
          </a:solidFill>
        </p:spPr>
        <p:txBody>
          <a:bodyPr wrap="square" lIns="0" tIns="0" rIns="0" bIns="0" rtlCol="0"/>
          <a:lstStyle/>
          <a:p>
            <a:endParaRPr dirty="0"/>
          </a:p>
        </p:txBody>
      </p:sp>
      <p:sp>
        <p:nvSpPr>
          <p:cNvPr id="20" name="object 20"/>
          <p:cNvSpPr/>
          <p:nvPr/>
        </p:nvSpPr>
        <p:spPr>
          <a:xfrm>
            <a:off x="1671512" y="2956780"/>
            <a:ext cx="5271135" cy="645160"/>
          </a:xfrm>
          <a:custGeom>
            <a:avLst/>
            <a:gdLst/>
            <a:ahLst/>
            <a:cxnLst/>
            <a:rect l="l" t="t" r="r" b="b"/>
            <a:pathLst>
              <a:path w="5271134" h="645160">
                <a:moveTo>
                  <a:pt x="140776" y="8966"/>
                </a:moveTo>
                <a:lnTo>
                  <a:pt x="17128" y="8966"/>
                </a:lnTo>
                <a:lnTo>
                  <a:pt x="7837" y="11386"/>
                </a:lnTo>
                <a:lnTo>
                  <a:pt x="1903" y="17584"/>
                </a:lnTo>
                <a:lnTo>
                  <a:pt x="0" y="25966"/>
                </a:lnTo>
                <a:lnTo>
                  <a:pt x="2803" y="34937"/>
                </a:lnTo>
                <a:lnTo>
                  <a:pt x="200796" y="334175"/>
                </a:lnTo>
                <a:lnTo>
                  <a:pt x="200796" y="628027"/>
                </a:lnTo>
                <a:lnTo>
                  <a:pt x="207959" y="636092"/>
                </a:lnTo>
                <a:lnTo>
                  <a:pt x="333384" y="636092"/>
                </a:lnTo>
                <a:lnTo>
                  <a:pt x="341448" y="628027"/>
                </a:lnTo>
                <a:lnTo>
                  <a:pt x="341448" y="333273"/>
                </a:lnTo>
                <a:lnTo>
                  <a:pt x="430638" y="200685"/>
                </a:lnTo>
                <a:lnTo>
                  <a:pt x="272475" y="200685"/>
                </a:lnTo>
                <a:lnTo>
                  <a:pt x="147938" y="17030"/>
                </a:lnTo>
                <a:lnTo>
                  <a:pt x="145246" y="13436"/>
                </a:lnTo>
                <a:lnTo>
                  <a:pt x="140776" y="8966"/>
                </a:lnTo>
                <a:close/>
              </a:path>
              <a:path w="5271134" h="645160">
                <a:moveTo>
                  <a:pt x="527808" y="8966"/>
                </a:moveTo>
                <a:lnTo>
                  <a:pt x="403272" y="8966"/>
                </a:lnTo>
                <a:lnTo>
                  <a:pt x="399691" y="13436"/>
                </a:lnTo>
                <a:lnTo>
                  <a:pt x="396998" y="17030"/>
                </a:lnTo>
                <a:lnTo>
                  <a:pt x="272475" y="200685"/>
                </a:lnTo>
                <a:lnTo>
                  <a:pt x="430638" y="200685"/>
                </a:lnTo>
                <a:lnTo>
                  <a:pt x="542134" y="34937"/>
                </a:lnTo>
                <a:lnTo>
                  <a:pt x="544937" y="25966"/>
                </a:lnTo>
                <a:lnTo>
                  <a:pt x="543034" y="17584"/>
                </a:lnTo>
                <a:lnTo>
                  <a:pt x="537099" y="11386"/>
                </a:lnTo>
                <a:lnTo>
                  <a:pt x="527808" y="8966"/>
                </a:lnTo>
                <a:close/>
              </a:path>
              <a:path w="5271134" h="645160">
                <a:moveTo>
                  <a:pt x="896019" y="0"/>
                </a:moveTo>
                <a:lnTo>
                  <a:pt x="848141" y="3494"/>
                </a:lnTo>
                <a:lnTo>
                  <a:pt x="802561" y="13648"/>
                </a:lnTo>
                <a:lnTo>
                  <a:pt x="759757" y="29969"/>
                </a:lnTo>
                <a:lnTo>
                  <a:pt x="720203" y="51965"/>
                </a:lnTo>
                <a:lnTo>
                  <a:pt x="684377" y="79142"/>
                </a:lnTo>
                <a:lnTo>
                  <a:pt x="652756" y="111007"/>
                </a:lnTo>
                <a:lnTo>
                  <a:pt x="625816" y="147069"/>
                </a:lnTo>
                <a:lnTo>
                  <a:pt x="604032" y="186834"/>
                </a:lnTo>
                <a:lnTo>
                  <a:pt x="587883" y="229808"/>
                </a:lnTo>
                <a:lnTo>
                  <a:pt x="577844" y="275501"/>
                </a:lnTo>
                <a:lnTo>
                  <a:pt x="574392" y="323418"/>
                </a:lnTo>
                <a:lnTo>
                  <a:pt x="577844" y="371296"/>
                </a:lnTo>
                <a:lnTo>
                  <a:pt x="587883" y="416877"/>
                </a:lnTo>
                <a:lnTo>
                  <a:pt x="604032" y="459683"/>
                </a:lnTo>
                <a:lnTo>
                  <a:pt x="625816" y="499238"/>
                </a:lnTo>
                <a:lnTo>
                  <a:pt x="652756" y="535065"/>
                </a:lnTo>
                <a:lnTo>
                  <a:pt x="684377" y="566688"/>
                </a:lnTo>
                <a:lnTo>
                  <a:pt x="720203" y="593630"/>
                </a:lnTo>
                <a:lnTo>
                  <a:pt x="759757" y="615415"/>
                </a:lnTo>
                <a:lnTo>
                  <a:pt x="802561" y="631566"/>
                </a:lnTo>
                <a:lnTo>
                  <a:pt x="848141" y="641605"/>
                </a:lnTo>
                <a:lnTo>
                  <a:pt x="896019" y="645058"/>
                </a:lnTo>
                <a:lnTo>
                  <a:pt x="943918" y="641605"/>
                </a:lnTo>
                <a:lnTo>
                  <a:pt x="989556" y="631566"/>
                </a:lnTo>
                <a:lnTo>
                  <a:pt x="1032447" y="615415"/>
                </a:lnTo>
                <a:lnTo>
                  <a:pt x="1072106" y="593630"/>
                </a:lnTo>
                <a:lnTo>
                  <a:pt x="1108051" y="566688"/>
                </a:lnTo>
                <a:lnTo>
                  <a:pt x="1139795" y="535065"/>
                </a:lnTo>
                <a:lnTo>
                  <a:pt x="1164984" y="501713"/>
                </a:lnTo>
                <a:lnTo>
                  <a:pt x="896019" y="501713"/>
                </a:lnTo>
                <a:lnTo>
                  <a:pt x="848907" y="495288"/>
                </a:lnTo>
                <a:lnTo>
                  <a:pt x="806398" y="477191"/>
                </a:lnTo>
                <a:lnTo>
                  <a:pt x="770259" y="449189"/>
                </a:lnTo>
                <a:lnTo>
                  <a:pt x="742258" y="413048"/>
                </a:lnTo>
                <a:lnTo>
                  <a:pt x="724161" y="370536"/>
                </a:lnTo>
                <a:lnTo>
                  <a:pt x="717737" y="323418"/>
                </a:lnTo>
                <a:lnTo>
                  <a:pt x="724161" y="275864"/>
                </a:lnTo>
                <a:lnTo>
                  <a:pt x="742258" y="232937"/>
                </a:lnTo>
                <a:lnTo>
                  <a:pt x="770259" y="196429"/>
                </a:lnTo>
                <a:lnTo>
                  <a:pt x="806398" y="168132"/>
                </a:lnTo>
                <a:lnTo>
                  <a:pt x="848907" y="149840"/>
                </a:lnTo>
                <a:lnTo>
                  <a:pt x="896019" y="143344"/>
                </a:lnTo>
                <a:lnTo>
                  <a:pt x="1164059" y="143344"/>
                </a:lnTo>
                <a:lnTo>
                  <a:pt x="1139795" y="111007"/>
                </a:lnTo>
                <a:lnTo>
                  <a:pt x="1108051" y="79142"/>
                </a:lnTo>
                <a:lnTo>
                  <a:pt x="1072106" y="51965"/>
                </a:lnTo>
                <a:lnTo>
                  <a:pt x="1032447" y="29969"/>
                </a:lnTo>
                <a:lnTo>
                  <a:pt x="989556" y="13648"/>
                </a:lnTo>
                <a:lnTo>
                  <a:pt x="943918" y="3494"/>
                </a:lnTo>
                <a:lnTo>
                  <a:pt x="896019" y="0"/>
                </a:lnTo>
                <a:close/>
              </a:path>
              <a:path w="5271134" h="645160">
                <a:moveTo>
                  <a:pt x="1164059" y="143344"/>
                </a:moveTo>
                <a:lnTo>
                  <a:pt x="896019" y="143344"/>
                </a:lnTo>
                <a:lnTo>
                  <a:pt x="943512" y="149840"/>
                </a:lnTo>
                <a:lnTo>
                  <a:pt x="986275" y="168132"/>
                </a:lnTo>
                <a:lnTo>
                  <a:pt x="1022568" y="196429"/>
                </a:lnTo>
                <a:lnTo>
                  <a:pt x="1050649" y="232937"/>
                </a:lnTo>
                <a:lnTo>
                  <a:pt x="1068775" y="275864"/>
                </a:lnTo>
                <a:lnTo>
                  <a:pt x="1075204" y="323418"/>
                </a:lnTo>
                <a:lnTo>
                  <a:pt x="1068775" y="370536"/>
                </a:lnTo>
                <a:lnTo>
                  <a:pt x="1050649" y="413048"/>
                </a:lnTo>
                <a:lnTo>
                  <a:pt x="1022568" y="449189"/>
                </a:lnTo>
                <a:lnTo>
                  <a:pt x="986275" y="477191"/>
                </a:lnTo>
                <a:lnTo>
                  <a:pt x="943512" y="495288"/>
                </a:lnTo>
                <a:lnTo>
                  <a:pt x="896019" y="501713"/>
                </a:lnTo>
                <a:lnTo>
                  <a:pt x="1164984" y="501713"/>
                </a:lnTo>
                <a:lnTo>
                  <a:pt x="1188743" y="459683"/>
                </a:lnTo>
                <a:lnTo>
                  <a:pt x="1204979" y="416877"/>
                </a:lnTo>
                <a:lnTo>
                  <a:pt x="1215075" y="371296"/>
                </a:lnTo>
                <a:lnTo>
                  <a:pt x="1218548" y="323418"/>
                </a:lnTo>
                <a:lnTo>
                  <a:pt x="1215075" y="275501"/>
                </a:lnTo>
                <a:lnTo>
                  <a:pt x="1204979" y="229808"/>
                </a:lnTo>
                <a:lnTo>
                  <a:pt x="1188743" y="186834"/>
                </a:lnTo>
                <a:lnTo>
                  <a:pt x="1166854" y="147069"/>
                </a:lnTo>
                <a:lnTo>
                  <a:pt x="1164059" y="143344"/>
                </a:lnTo>
                <a:close/>
              </a:path>
              <a:path w="5271134" h="645160">
                <a:moveTo>
                  <a:pt x="1472968" y="8966"/>
                </a:moveTo>
                <a:lnTo>
                  <a:pt x="1343948" y="8966"/>
                </a:lnTo>
                <a:lnTo>
                  <a:pt x="1335884" y="17030"/>
                </a:lnTo>
                <a:lnTo>
                  <a:pt x="1335884" y="395998"/>
                </a:lnTo>
                <a:lnTo>
                  <a:pt x="1339979" y="440403"/>
                </a:lnTo>
                <a:lnTo>
                  <a:pt x="1351786" y="482346"/>
                </a:lnTo>
                <a:lnTo>
                  <a:pt x="1370592" y="521089"/>
                </a:lnTo>
                <a:lnTo>
                  <a:pt x="1395680" y="555895"/>
                </a:lnTo>
                <a:lnTo>
                  <a:pt x="1426336" y="586027"/>
                </a:lnTo>
                <a:lnTo>
                  <a:pt x="1461843" y="610747"/>
                </a:lnTo>
                <a:lnTo>
                  <a:pt x="1501488" y="629317"/>
                </a:lnTo>
                <a:lnTo>
                  <a:pt x="1544555" y="641000"/>
                </a:lnTo>
                <a:lnTo>
                  <a:pt x="1590328" y="645058"/>
                </a:lnTo>
                <a:lnTo>
                  <a:pt x="1636397" y="641000"/>
                </a:lnTo>
                <a:lnTo>
                  <a:pt x="1679751" y="629317"/>
                </a:lnTo>
                <a:lnTo>
                  <a:pt x="1719669" y="610747"/>
                </a:lnTo>
                <a:lnTo>
                  <a:pt x="1755428" y="586027"/>
                </a:lnTo>
                <a:lnTo>
                  <a:pt x="1786306" y="555895"/>
                </a:lnTo>
                <a:lnTo>
                  <a:pt x="1811579" y="521089"/>
                </a:lnTo>
                <a:lnTo>
                  <a:pt x="1821055" y="501713"/>
                </a:lnTo>
                <a:lnTo>
                  <a:pt x="1590328" y="501713"/>
                </a:lnTo>
                <a:lnTo>
                  <a:pt x="1546273" y="492893"/>
                </a:lnTo>
                <a:lnTo>
                  <a:pt x="1511374" y="468785"/>
                </a:lnTo>
                <a:lnTo>
                  <a:pt x="1488403" y="432919"/>
                </a:lnTo>
                <a:lnTo>
                  <a:pt x="1480130" y="388823"/>
                </a:lnTo>
                <a:lnTo>
                  <a:pt x="1480130" y="17030"/>
                </a:lnTo>
                <a:lnTo>
                  <a:pt x="1472968" y="8966"/>
                </a:lnTo>
                <a:close/>
              </a:path>
              <a:path w="5271134" h="645160">
                <a:moveTo>
                  <a:pt x="1838499" y="8966"/>
                </a:moveTo>
                <a:lnTo>
                  <a:pt x="1709480" y="8966"/>
                </a:lnTo>
                <a:lnTo>
                  <a:pt x="1702317" y="17030"/>
                </a:lnTo>
                <a:lnTo>
                  <a:pt x="1702317" y="388823"/>
                </a:lnTo>
                <a:lnTo>
                  <a:pt x="1693889" y="432919"/>
                </a:lnTo>
                <a:lnTo>
                  <a:pt x="1670511" y="468785"/>
                </a:lnTo>
                <a:lnTo>
                  <a:pt x="1635039" y="492893"/>
                </a:lnTo>
                <a:lnTo>
                  <a:pt x="1590328" y="501713"/>
                </a:lnTo>
                <a:lnTo>
                  <a:pt x="1821055" y="501713"/>
                </a:lnTo>
                <a:lnTo>
                  <a:pt x="1830526" y="482346"/>
                </a:lnTo>
                <a:lnTo>
                  <a:pt x="1842424" y="440403"/>
                </a:lnTo>
                <a:lnTo>
                  <a:pt x="1846551" y="395998"/>
                </a:lnTo>
                <a:lnTo>
                  <a:pt x="1846551" y="17030"/>
                </a:lnTo>
                <a:lnTo>
                  <a:pt x="1838499" y="8966"/>
                </a:lnTo>
                <a:close/>
              </a:path>
              <a:path w="5271134" h="645160">
                <a:moveTo>
                  <a:pt x="2081957" y="121843"/>
                </a:moveTo>
                <a:lnTo>
                  <a:pt x="2032911" y="121843"/>
                </a:lnTo>
                <a:lnTo>
                  <a:pt x="2023976" y="163335"/>
                </a:lnTo>
                <a:lnTo>
                  <a:pt x="2004461" y="195756"/>
                </a:lnTo>
                <a:lnTo>
                  <a:pt x="1983267" y="218096"/>
                </a:lnTo>
                <a:lnTo>
                  <a:pt x="1969296" y="229349"/>
                </a:lnTo>
                <a:lnTo>
                  <a:pt x="1963924" y="233832"/>
                </a:lnTo>
                <a:lnTo>
                  <a:pt x="1962133" y="241896"/>
                </a:lnTo>
                <a:lnTo>
                  <a:pt x="1968407" y="249059"/>
                </a:lnTo>
                <a:lnTo>
                  <a:pt x="1981844" y="262508"/>
                </a:lnTo>
                <a:lnTo>
                  <a:pt x="1989007" y="270560"/>
                </a:lnTo>
                <a:lnTo>
                  <a:pt x="2023262" y="245284"/>
                </a:lnTo>
                <a:lnTo>
                  <a:pt x="2050935" y="213001"/>
                </a:lnTo>
                <a:lnTo>
                  <a:pt x="2074746" y="166273"/>
                </a:lnTo>
                <a:lnTo>
                  <a:pt x="2081957" y="121843"/>
                </a:lnTo>
                <a:close/>
              </a:path>
              <a:path w="5271134" h="645160">
                <a:moveTo>
                  <a:pt x="2003345" y="0"/>
                </a:moveTo>
                <a:lnTo>
                  <a:pt x="1974900" y="5165"/>
                </a:lnTo>
                <a:lnTo>
                  <a:pt x="1952502" y="19150"/>
                </a:lnTo>
                <a:lnTo>
                  <a:pt x="1937831" y="39685"/>
                </a:lnTo>
                <a:lnTo>
                  <a:pt x="1932568" y="64503"/>
                </a:lnTo>
                <a:lnTo>
                  <a:pt x="1937733" y="89562"/>
                </a:lnTo>
                <a:lnTo>
                  <a:pt x="1951718" y="109750"/>
                </a:lnTo>
                <a:lnTo>
                  <a:pt x="1972253" y="123217"/>
                </a:lnTo>
                <a:lnTo>
                  <a:pt x="1997071" y="128117"/>
                </a:lnTo>
                <a:lnTo>
                  <a:pt x="2011367" y="127137"/>
                </a:lnTo>
                <a:lnTo>
                  <a:pt x="2022720" y="124980"/>
                </a:lnTo>
                <a:lnTo>
                  <a:pt x="2030209" y="122824"/>
                </a:lnTo>
                <a:lnTo>
                  <a:pt x="2032911" y="121843"/>
                </a:lnTo>
                <a:lnTo>
                  <a:pt x="2081957" y="121843"/>
                </a:lnTo>
                <a:lnTo>
                  <a:pt x="2084866" y="103924"/>
                </a:lnTo>
                <a:lnTo>
                  <a:pt x="2076917" y="54805"/>
                </a:lnTo>
                <a:lnTo>
                  <a:pt x="2056874" y="22734"/>
                </a:lnTo>
                <a:lnTo>
                  <a:pt x="2030447" y="5277"/>
                </a:lnTo>
                <a:lnTo>
                  <a:pt x="2003345" y="0"/>
                </a:lnTo>
                <a:close/>
              </a:path>
              <a:path w="5271134" h="645160">
                <a:moveTo>
                  <a:pt x="2244327" y="8966"/>
                </a:moveTo>
                <a:lnTo>
                  <a:pt x="2118001" y="8966"/>
                </a:lnTo>
                <a:lnTo>
                  <a:pt x="2109197" y="10967"/>
                </a:lnTo>
                <a:lnTo>
                  <a:pt x="2103334" y="16244"/>
                </a:lnTo>
                <a:lnTo>
                  <a:pt x="2100997" y="23705"/>
                </a:lnTo>
                <a:lnTo>
                  <a:pt x="2102773" y="32257"/>
                </a:lnTo>
                <a:lnTo>
                  <a:pt x="2382300" y="635203"/>
                </a:lnTo>
                <a:lnTo>
                  <a:pt x="2384993" y="640575"/>
                </a:lnTo>
                <a:lnTo>
                  <a:pt x="2390365" y="645058"/>
                </a:lnTo>
                <a:lnTo>
                  <a:pt x="2413657" y="645058"/>
                </a:lnTo>
                <a:lnTo>
                  <a:pt x="2419029" y="640575"/>
                </a:lnTo>
                <a:lnTo>
                  <a:pt x="2421721" y="635203"/>
                </a:lnTo>
                <a:lnTo>
                  <a:pt x="2556739" y="345820"/>
                </a:lnTo>
                <a:lnTo>
                  <a:pt x="2400220" y="345820"/>
                </a:lnTo>
                <a:lnTo>
                  <a:pt x="2252392" y="18821"/>
                </a:lnTo>
                <a:lnTo>
                  <a:pt x="2250601" y="14338"/>
                </a:lnTo>
                <a:lnTo>
                  <a:pt x="2244327" y="8966"/>
                </a:lnTo>
                <a:close/>
              </a:path>
              <a:path w="5271134" h="645160">
                <a:moveTo>
                  <a:pt x="2687799" y="8966"/>
                </a:moveTo>
                <a:lnTo>
                  <a:pt x="2561485" y="8966"/>
                </a:lnTo>
                <a:lnTo>
                  <a:pt x="2555211" y="14338"/>
                </a:lnTo>
                <a:lnTo>
                  <a:pt x="2553420" y="18821"/>
                </a:lnTo>
                <a:lnTo>
                  <a:pt x="2405592" y="345820"/>
                </a:lnTo>
                <a:lnTo>
                  <a:pt x="2556739" y="345820"/>
                </a:lnTo>
                <a:lnTo>
                  <a:pt x="2703039" y="32257"/>
                </a:lnTo>
                <a:lnTo>
                  <a:pt x="2704815" y="23705"/>
                </a:lnTo>
                <a:lnTo>
                  <a:pt x="2702477" y="16244"/>
                </a:lnTo>
                <a:lnTo>
                  <a:pt x="2696609" y="10967"/>
                </a:lnTo>
                <a:lnTo>
                  <a:pt x="2687799" y="8966"/>
                </a:lnTo>
                <a:close/>
              </a:path>
              <a:path w="5271134" h="645160">
                <a:moveTo>
                  <a:pt x="3192179" y="8966"/>
                </a:moveTo>
                <a:lnTo>
                  <a:pt x="2801565" y="8966"/>
                </a:lnTo>
                <a:lnTo>
                  <a:pt x="2794390" y="17030"/>
                </a:lnTo>
                <a:lnTo>
                  <a:pt x="2794390" y="628027"/>
                </a:lnTo>
                <a:lnTo>
                  <a:pt x="2801565" y="636092"/>
                </a:lnTo>
                <a:lnTo>
                  <a:pt x="3192179" y="636092"/>
                </a:lnTo>
                <a:lnTo>
                  <a:pt x="3199342" y="628027"/>
                </a:lnTo>
                <a:lnTo>
                  <a:pt x="3199342" y="512457"/>
                </a:lnTo>
                <a:lnTo>
                  <a:pt x="3192179" y="504393"/>
                </a:lnTo>
                <a:lnTo>
                  <a:pt x="2934153" y="504393"/>
                </a:lnTo>
                <a:lnTo>
                  <a:pt x="2934153" y="383451"/>
                </a:lnTo>
                <a:lnTo>
                  <a:pt x="3147386" y="383451"/>
                </a:lnTo>
                <a:lnTo>
                  <a:pt x="3155451" y="376288"/>
                </a:lnTo>
                <a:lnTo>
                  <a:pt x="3155451" y="259816"/>
                </a:lnTo>
                <a:lnTo>
                  <a:pt x="3147386" y="251752"/>
                </a:lnTo>
                <a:lnTo>
                  <a:pt x="2934153" y="251752"/>
                </a:lnTo>
                <a:lnTo>
                  <a:pt x="2934153" y="140665"/>
                </a:lnTo>
                <a:lnTo>
                  <a:pt x="3192179" y="140665"/>
                </a:lnTo>
                <a:lnTo>
                  <a:pt x="3199342" y="132600"/>
                </a:lnTo>
                <a:lnTo>
                  <a:pt x="3199342" y="17030"/>
                </a:lnTo>
                <a:lnTo>
                  <a:pt x="3192179" y="8966"/>
                </a:lnTo>
                <a:close/>
              </a:path>
              <a:path w="5271134" h="645160">
                <a:moveTo>
                  <a:pt x="3812130" y="901"/>
                </a:moveTo>
                <a:lnTo>
                  <a:pt x="3764455" y="4374"/>
                </a:lnTo>
                <a:lnTo>
                  <a:pt x="3719001" y="14471"/>
                </a:lnTo>
                <a:lnTo>
                  <a:pt x="3676257" y="30706"/>
                </a:lnTo>
                <a:lnTo>
                  <a:pt x="3636712" y="52595"/>
                </a:lnTo>
                <a:lnTo>
                  <a:pt x="3600854" y="79654"/>
                </a:lnTo>
                <a:lnTo>
                  <a:pt x="3569171" y="111397"/>
                </a:lnTo>
                <a:lnTo>
                  <a:pt x="3542154" y="147340"/>
                </a:lnTo>
                <a:lnTo>
                  <a:pt x="3520289" y="186998"/>
                </a:lnTo>
                <a:lnTo>
                  <a:pt x="3504067" y="229887"/>
                </a:lnTo>
                <a:lnTo>
                  <a:pt x="3493975" y="275522"/>
                </a:lnTo>
                <a:lnTo>
                  <a:pt x="3490502" y="323418"/>
                </a:lnTo>
                <a:lnTo>
                  <a:pt x="3493975" y="371275"/>
                </a:lnTo>
                <a:lnTo>
                  <a:pt x="3504067" y="416798"/>
                </a:lnTo>
                <a:lnTo>
                  <a:pt x="3520289" y="459518"/>
                </a:lnTo>
                <a:lnTo>
                  <a:pt x="3542154" y="498967"/>
                </a:lnTo>
                <a:lnTo>
                  <a:pt x="3569171" y="534676"/>
                </a:lnTo>
                <a:lnTo>
                  <a:pt x="3600854" y="566176"/>
                </a:lnTo>
                <a:lnTo>
                  <a:pt x="3636712" y="593000"/>
                </a:lnTo>
                <a:lnTo>
                  <a:pt x="3676257" y="614678"/>
                </a:lnTo>
                <a:lnTo>
                  <a:pt x="3719001" y="630742"/>
                </a:lnTo>
                <a:lnTo>
                  <a:pt x="3764455" y="640725"/>
                </a:lnTo>
                <a:lnTo>
                  <a:pt x="3812130" y="644156"/>
                </a:lnTo>
                <a:lnTo>
                  <a:pt x="3901651" y="635058"/>
                </a:lnTo>
                <a:lnTo>
                  <a:pt x="3971939" y="615041"/>
                </a:lnTo>
                <a:lnTo>
                  <a:pt x="4017868" y="595025"/>
                </a:lnTo>
                <a:lnTo>
                  <a:pt x="4041479" y="576071"/>
                </a:lnTo>
                <a:lnTo>
                  <a:pt x="4041221" y="501713"/>
                </a:lnTo>
                <a:lnTo>
                  <a:pt x="3821083" y="501713"/>
                </a:lnTo>
                <a:lnTo>
                  <a:pt x="3774038" y="495288"/>
                </a:lnTo>
                <a:lnTo>
                  <a:pt x="3731695" y="477191"/>
                </a:lnTo>
                <a:lnTo>
                  <a:pt x="3695774" y="449189"/>
                </a:lnTo>
                <a:lnTo>
                  <a:pt x="3667990" y="413048"/>
                </a:lnTo>
                <a:lnTo>
                  <a:pt x="3650060" y="370536"/>
                </a:lnTo>
                <a:lnTo>
                  <a:pt x="3643702" y="323418"/>
                </a:lnTo>
                <a:lnTo>
                  <a:pt x="3649995" y="275798"/>
                </a:lnTo>
                <a:lnTo>
                  <a:pt x="3667759" y="232706"/>
                </a:lnTo>
                <a:lnTo>
                  <a:pt x="3695329" y="195984"/>
                </a:lnTo>
                <a:lnTo>
                  <a:pt x="3731037" y="167474"/>
                </a:lnTo>
                <a:lnTo>
                  <a:pt x="3773214" y="149017"/>
                </a:lnTo>
                <a:lnTo>
                  <a:pt x="3820194" y="142455"/>
                </a:lnTo>
                <a:lnTo>
                  <a:pt x="4001348" y="142455"/>
                </a:lnTo>
                <a:lnTo>
                  <a:pt x="4032526" y="109308"/>
                </a:lnTo>
                <a:lnTo>
                  <a:pt x="4036402" y="103383"/>
                </a:lnTo>
                <a:lnTo>
                  <a:pt x="4037340" y="96874"/>
                </a:lnTo>
                <a:lnTo>
                  <a:pt x="4035424" y="90533"/>
                </a:lnTo>
                <a:lnTo>
                  <a:pt x="3991831" y="56059"/>
                </a:lnTo>
                <a:lnTo>
                  <a:pt x="3949143" y="32637"/>
                </a:lnTo>
                <a:lnTo>
                  <a:pt x="3904046" y="15321"/>
                </a:lnTo>
                <a:lnTo>
                  <a:pt x="3857916" y="4585"/>
                </a:lnTo>
                <a:lnTo>
                  <a:pt x="3812130" y="901"/>
                </a:lnTo>
                <a:close/>
              </a:path>
              <a:path w="5271134" h="645160">
                <a:moveTo>
                  <a:pt x="4033415" y="313575"/>
                </a:moveTo>
                <a:lnTo>
                  <a:pt x="3834533" y="313575"/>
                </a:lnTo>
                <a:lnTo>
                  <a:pt x="3827357" y="320738"/>
                </a:lnTo>
                <a:lnTo>
                  <a:pt x="3827357" y="428243"/>
                </a:lnTo>
                <a:lnTo>
                  <a:pt x="3834533" y="435406"/>
                </a:lnTo>
                <a:lnTo>
                  <a:pt x="3900827" y="435406"/>
                </a:lnTo>
                <a:lnTo>
                  <a:pt x="3900827" y="487375"/>
                </a:lnTo>
                <a:lnTo>
                  <a:pt x="3880684" y="494153"/>
                </a:lnTo>
                <a:lnTo>
                  <a:pt x="3860622" y="498578"/>
                </a:lnTo>
                <a:lnTo>
                  <a:pt x="3840726" y="500985"/>
                </a:lnTo>
                <a:lnTo>
                  <a:pt x="3821083" y="501713"/>
                </a:lnTo>
                <a:lnTo>
                  <a:pt x="4041221" y="501713"/>
                </a:lnTo>
                <a:lnTo>
                  <a:pt x="4040590" y="330593"/>
                </a:lnTo>
                <a:lnTo>
                  <a:pt x="4040590" y="321627"/>
                </a:lnTo>
                <a:lnTo>
                  <a:pt x="4033415" y="313575"/>
                </a:lnTo>
                <a:close/>
              </a:path>
              <a:path w="5271134" h="645160">
                <a:moveTo>
                  <a:pt x="4001348" y="142455"/>
                </a:moveTo>
                <a:lnTo>
                  <a:pt x="3820194" y="142455"/>
                </a:lnTo>
                <a:lnTo>
                  <a:pt x="3852266" y="144765"/>
                </a:lnTo>
                <a:lnTo>
                  <a:pt x="3882570" y="152198"/>
                </a:lnTo>
                <a:lnTo>
                  <a:pt x="3911027" y="165510"/>
                </a:lnTo>
                <a:lnTo>
                  <a:pt x="3937555" y="185458"/>
                </a:lnTo>
                <a:lnTo>
                  <a:pt x="3943348" y="188465"/>
                </a:lnTo>
                <a:lnTo>
                  <a:pt x="3949647" y="189374"/>
                </a:lnTo>
                <a:lnTo>
                  <a:pt x="3955948" y="188099"/>
                </a:lnTo>
                <a:lnTo>
                  <a:pt x="3961748" y="184556"/>
                </a:lnTo>
                <a:lnTo>
                  <a:pt x="4001348" y="142455"/>
                </a:lnTo>
                <a:close/>
              </a:path>
              <a:path w="5271134" h="645160">
                <a:moveTo>
                  <a:pt x="4458064" y="0"/>
                </a:moveTo>
                <a:lnTo>
                  <a:pt x="4410186" y="3494"/>
                </a:lnTo>
                <a:lnTo>
                  <a:pt x="4364607" y="13648"/>
                </a:lnTo>
                <a:lnTo>
                  <a:pt x="4321802" y="29969"/>
                </a:lnTo>
                <a:lnTo>
                  <a:pt x="4282248" y="51965"/>
                </a:lnTo>
                <a:lnTo>
                  <a:pt x="4246423" y="79142"/>
                </a:lnTo>
                <a:lnTo>
                  <a:pt x="4214801" y="111007"/>
                </a:lnTo>
                <a:lnTo>
                  <a:pt x="4187861" y="147069"/>
                </a:lnTo>
                <a:lnTo>
                  <a:pt x="4166078" y="186834"/>
                </a:lnTo>
                <a:lnTo>
                  <a:pt x="4149928" y="229808"/>
                </a:lnTo>
                <a:lnTo>
                  <a:pt x="4139889" y="275501"/>
                </a:lnTo>
                <a:lnTo>
                  <a:pt x="4136437" y="323418"/>
                </a:lnTo>
                <a:lnTo>
                  <a:pt x="4139889" y="371296"/>
                </a:lnTo>
                <a:lnTo>
                  <a:pt x="4149928" y="416877"/>
                </a:lnTo>
                <a:lnTo>
                  <a:pt x="4166078" y="459683"/>
                </a:lnTo>
                <a:lnTo>
                  <a:pt x="4187861" y="499238"/>
                </a:lnTo>
                <a:lnTo>
                  <a:pt x="4214801" y="535065"/>
                </a:lnTo>
                <a:lnTo>
                  <a:pt x="4246423" y="566688"/>
                </a:lnTo>
                <a:lnTo>
                  <a:pt x="4282248" y="593630"/>
                </a:lnTo>
                <a:lnTo>
                  <a:pt x="4321802" y="615415"/>
                </a:lnTo>
                <a:lnTo>
                  <a:pt x="4364607" y="631566"/>
                </a:lnTo>
                <a:lnTo>
                  <a:pt x="4410186" y="641605"/>
                </a:lnTo>
                <a:lnTo>
                  <a:pt x="4458064" y="645058"/>
                </a:lnTo>
                <a:lnTo>
                  <a:pt x="4505964" y="641605"/>
                </a:lnTo>
                <a:lnTo>
                  <a:pt x="4551601" y="631566"/>
                </a:lnTo>
                <a:lnTo>
                  <a:pt x="4594492" y="615415"/>
                </a:lnTo>
                <a:lnTo>
                  <a:pt x="4634152" y="593630"/>
                </a:lnTo>
                <a:lnTo>
                  <a:pt x="4670096" y="566688"/>
                </a:lnTo>
                <a:lnTo>
                  <a:pt x="4701840" y="535065"/>
                </a:lnTo>
                <a:lnTo>
                  <a:pt x="4727029" y="501713"/>
                </a:lnTo>
                <a:lnTo>
                  <a:pt x="4458064" y="501713"/>
                </a:lnTo>
                <a:lnTo>
                  <a:pt x="4410952" y="495288"/>
                </a:lnTo>
                <a:lnTo>
                  <a:pt x="4368443" y="477191"/>
                </a:lnTo>
                <a:lnTo>
                  <a:pt x="4332304" y="449189"/>
                </a:lnTo>
                <a:lnTo>
                  <a:pt x="4304303" y="413048"/>
                </a:lnTo>
                <a:lnTo>
                  <a:pt x="4286207" y="370536"/>
                </a:lnTo>
                <a:lnTo>
                  <a:pt x="4279782" y="323418"/>
                </a:lnTo>
                <a:lnTo>
                  <a:pt x="4286207" y="275864"/>
                </a:lnTo>
                <a:lnTo>
                  <a:pt x="4304303" y="232937"/>
                </a:lnTo>
                <a:lnTo>
                  <a:pt x="4332304" y="196429"/>
                </a:lnTo>
                <a:lnTo>
                  <a:pt x="4368443" y="168132"/>
                </a:lnTo>
                <a:lnTo>
                  <a:pt x="4410952" y="149840"/>
                </a:lnTo>
                <a:lnTo>
                  <a:pt x="4458064" y="143344"/>
                </a:lnTo>
                <a:lnTo>
                  <a:pt x="4726104" y="143344"/>
                </a:lnTo>
                <a:lnTo>
                  <a:pt x="4701840" y="111007"/>
                </a:lnTo>
                <a:lnTo>
                  <a:pt x="4670096" y="79142"/>
                </a:lnTo>
                <a:lnTo>
                  <a:pt x="4634152" y="51965"/>
                </a:lnTo>
                <a:lnTo>
                  <a:pt x="4594492" y="29969"/>
                </a:lnTo>
                <a:lnTo>
                  <a:pt x="4551601" y="13648"/>
                </a:lnTo>
                <a:lnTo>
                  <a:pt x="4505964" y="3494"/>
                </a:lnTo>
                <a:lnTo>
                  <a:pt x="4458064" y="0"/>
                </a:lnTo>
                <a:close/>
              </a:path>
              <a:path w="5271134" h="645160">
                <a:moveTo>
                  <a:pt x="4726104" y="143344"/>
                </a:moveTo>
                <a:lnTo>
                  <a:pt x="4458064" y="143344"/>
                </a:lnTo>
                <a:lnTo>
                  <a:pt x="4505557" y="149840"/>
                </a:lnTo>
                <a:lnTo>
                  <a:pt x="4548321" y="168132"/>
                </a:lnTo>
                <a:lnTo>
                  <a:pt x="4584614" y="196429"/>
                </a:lnTo>
                <a:lnTo>
                  <a:pt x="4612694" y="232937"/>
                </a:lnTo>
                <a:lnTo>
                  <a:pt x="4630820" y="275864"/>
                </a:lnTo>
                <a:lnTo>
                  <a:pt x="4637249" y="323418"/>
                </a:lnTo>
                <a:lnTo>
                  <a:pt x="4630820" y="370536"/>
                </a:lnTo>
                <a:lnTo>
                  <a:pt x="4612694" y="413048"/>
                </a:lnTo>
                <a:lnTo>
                  <a:pt x="4584614" y="449189"/>
                </a:lnTo>
                <a:lnTo>
                  <a:pt x="4548321" y="477191"/>
                </a:lnTo>
                <a:lnTo>
                  <a:pt x="4505557" y="495288"/>
                </a:lnTo>
                <a:lnTo>
                  <a:pt x="4458064" y="501713"/>
                </a:lnTo>
                <a:lnTo>
                  <a:pt x="4727029" y="501713"/>
                </a:lnTo>
                <a:lnTo>
                  <a:pt x="4750788" y="459683"/>
                </a:lnTo>
                <a:lnTo>
                  <a:pt x="4767024" y="416877"/>
                </a:lnTo>
                <a:lnTo>
                  <a:pt x="4777120" y="371296"/>
                </a:lnTo>
                <a:lnTo>
                  <a:pt x="4780594" y="323418"/>
                </a:lnTo>
                <a:lnTo>
                  <a:pt x="4777120" y="275501"/>
                </a:lnTo>
                <a:lnTo>
                  <a:pt x="4767024" y="229808"/>
                </a:lnTo>
                <a:lnTo>
                  <a:pt x="4750788" y="186834"/>
                </a:lnTo>
                <a:lnTo>
                  <a:pt x="4728899" y="147069"/>
                </a:lnTo>
                <a:lnTo>
                  <a:pt x="4726104" y="143344"/>
                </a:lnTo>
                <a:close/>
              </a:path>
              <a:path w="5271134" h="645160">
                <a:moveTo>
                  <a:pt x="5125500" y="140665"/>
                </a:moveTo>
                <a:lnTo>
                  <a:pt x="4983946" y="140665"/>
                </a:lnTo>
                <a:lnTo>
                  <a:pt x="4983946" y="628027"/>
                </a:lnTo>
                <a:lnTo>
                  <a:pt x="4992011" y="636092"/>
                </a:lnTo>
                <a:lnTo>
                  <a:pt x="5117436" y="636092"/>
                </a:lnTo>
                <a:lnTo>
                  <a:pt x="5125500" y="628027"/>
                </a:lnTo>
                <a:lnTo>
                  <a:pt x="5125500" y="140665"/>
                </a:lnTo>
                <a:close/>
              </a:path>
              <a:path w="5271134" h="645160">
                <a:moveTo>
                  <a:pt x="5263460" y="8966"/>
                </a:moveTo>
                <a:lnTo>
                  <a:pt x="4845973" y="8966"/>
                </a:lnTo>
                <a:lnTo>
                  <a:pt x="4838810" y="17030"/>
                </a:lnTo>
                <a:lnTo>
                  <a:pt x="4838810" y="132600"/>
                </a:lnTo>
                <a:lnTo>
                  <a:pt x="4845973" y="140665"/>
                </a:lnTo>
                <a:lnTo>
                  <a:pt x="5263460" y="140665"/>
                </a:lnTo>
                <a:lnTo>
                  <a:pt x="5270636" y="132600"/>
                </a:lnTo>
                <a:lnTo>
                  <a:pt x="5270636" y="17030"/>
                </a:lnTo>
                <a:lnTo>
                  <a:pt x="5263460" y="8966"/>
                </a:lnTo>
                <a:close/>
              </a:path>
            </a:pathLst>
          </a:custGeom>
          <a:solidFill>
            <a:srgbClr val="303E48"/>
          </a:solidFill>
        </p:spPr>
        <p:txBody>
          <a:bodyPr wrap="square" lIns="0" tIns="0" rIns="0" bIns="0" rtlCol="0"/>
          <a:lstStyle/>
          <a:p>
            <a:endParaRPr/>
          </a:p>
        </p:txBody>
      </p:sp>
      <p:sp>
        <p:nvSpPr>
          <p:cNvPr id="21" name="object 21"/>
          <p:cNvSpPr txBox="1">
            <a:spLocks noGrp="1"/>
          </p:cNvSpPr>
          <p:nvPr>
            <p:ph type="title"/>
          </p:nvPr>
        </p:nvSpPr>
        <p:spPr>
          <a:xfrm>
            <a:off x="2828014" y="3756538"/>
            <a:ext cx="2957830" cy="604520"/>
          </a:xfrm>
          <a:prstGeom prst="rect">
            <a:avLst/>
          </a:prstGeom>
        </p:spPr>
        <p:txBody>
          <a:bodyPr vert="horz" wrap="square" lIns="0" tIns="12700" rIns="0" bIns="0" rtlCol="0">
            <a:spAutoFit/>
          </a:bodyPr>
          <a:lstStyle/>
          <a:p>
            <a:pPr marL="12700">
              <a:lnSpc>
                <a:spcPct val="100000"/>
              </a:lnSpc>
              <a:spcBef>
                <a:spcPts val="100"/>
              </a:spcBef>
            </a:pPr>
            <a:r>
              <a:rPr sz="3800" b="0" dirty="0">
                <a:solidFill>
                  <a:srgbClr val="1D252B"/>
                </a:solidFill>
                <a:latin typeface="Brandon Grotesque Regular"/>
                <a:cs typeface="Brandon Grotesque Regular"/>
              </a:rPr>
              <a:t>&gt; </a:t>
            </a:r>
            <a:r>
              <a:rPr sz="3800" b="0" dirty="0">
                <a:solidFill>
                  <a:srgbClr val="216BB4"/>
                </a:solidFill>
                <a:latin typeface="Brandon Grotesque Regular"/>
                <a:cs typeface="Brandon Grotesque Regular"/>
              </a:rPr>
              <a:t>personalized</a:t>
            </a:r>
            <a:r>
              <a:rPr sz="3800" b="0" spc="-105" dirty="0">
                <a:solidFill>
                  <a:srgbClr val="216BB4"/>
                </a:solidFill>
                <a:latin typeface="Brandon Grotesque Regular"/>
                <a:cs typeface="Brandon Grotesque Regular"/>
              </a:rPr>
              <a:t> </a:t>
            </a:r>
            <a:r>
              <a:rPr sz="3800" b="0" dirty="0">
                <a:solidFill>
                  <a:srgbClr val="1D252B"/>
                </a:solidFill>
                <a:latin typeface="Brandon Grotesque Regular"/>
                <a:cs typeface="Brandon Grotesque Regular"/>
              </a:rPr>
              <a:t>&lt;</a:t>
            </a:r>
            <a:endParaRPr sz="3800">
              <a:latin typeface="Brandon Grotesque Regular"/>
              <a:cs typeface="Brandon Grotesque Regular"/>
            </a:endParaRPr>
          </a:p>
        </p:txBody>
      </p:sp>
      <p:sp>
        <p:nvSpPr>
          <p:cNvPr id="22" name="object 22"/>
          <p:cNvSpPr txBox="1"/>
          <p:nvPr/>
        </p:nvSpPr>
        <p:spPr>
          <a:xfrm>
            <a:off x="1624761" y="7368124"/>
            <a:ext cx="5361940" cy="1000760"/>
          </a:xfrm>
          <a:prstGeom prst="rect">
            <a:avLst/>
          </a:prstGeom>
        </p:spPr>
        <p:txBody>
          <a:bodyPr vert="horz" wrap="square" lIns="0" tIns="12700" rIns="0" bIns="0" rtlCol="0">
            <a:spAutoFit/>
          </a:bodyPr>
          <a:lstStyle/>
          <a:p>
            <a:pPr marL="798195" marR="5080" indent="-786130">
              <a:lnSpc>
                <a:spcPct val="100000"/>
              </a:lnSpc>
              <a:spcBef>
                <a:spcPts val="100"/>
              </a:spcBef>
            </a:pPr>
            <a:r>
              <a:rPr sz="3200" b="1" spc="-45" dirty="0">
                <a:solidFill>
                  <a:srgbClr val="FFFFFF"/>
                </a:solidFill>
                <a:latin typeface="Brandon Grotesque Bold"/>
                <a:cs typeface="Brandon Grotesque Bold"/>
              </a:rPr>
              <a:t>SMALL </a:t>
            </a:r>
            <a:r>
              <a:rPr sz="3200" b="1" spc="-40" dirty="0">
                <a:solidFill>
                  <a:srgbClr val="FFFFFF"/>
                </a:solidFill>
                <a:latin typeface="Brandon Grotesque Bold"/>
                <a:cs typeface="Brandon Grotesque Bold"/>
              </a:rPr>
              <a:t>BUSINESS </a:t>
            </a:r>
            <a:r>
              <a:rPr sz="3200" b="1" spc="-45" dirty="0">
                <a:solidFill>
                  <a:srgbClr val="FFFFFF"/>
                </a:solidFill>
                <a:latin typeface="Brandon Grotesque Bold"/>
                <a:cs typeface="Brandon Grotesque Bold"/>
              </a:rPr>
              <a:t>GUIDE </a:t>
            </a:r>
            <a:r>
              <a:rPr sz="3200" b="1" spc="-70" dirty="0">
                <a:solidFill>
                  <a:srgbClr val="FFFFFF"/>
                </a:solidFill>
                <a:latin typeface="Brandon Grotesque Bold"/>
                <a:cs typeface="Brandon Grotesque Bold"/>
              </a:rPr>
              <a:t>TO  </a:t>
            </a:r>
            <a:r>
              <a:rPr sz="3200" b="1" spc="-45" dirty="0">
                <a:solidFill>
                  <a:srgbClr val="FFFFFF"/>
                </a:solidFill>
                <a:latin typeface="Brandon Grotesque Bold"/>
                <a:cs typeface="Brandon Grotesque Bold"/>
              </a:rPr>
              <a:t>EMAIL</a:t>
            </a:r>
            <a:r>
              <a:rPr sz="3200" b="1" spc="-20" dirty="0">
                <a:solidFill>
                  <a:srgbClr val="FFFFFF"/>
                </a:solidFill>
                <a:latin typeface="Brandon Grotesque Bold"/>
                <a:cs typeface="Brandon Grotesque Bold"/>
              </a:rPr>
              <a:t> </a:t>
            </a:r>
            <a:r>
              <a:rPr sz="3200" b="1" spc="-35" dirty="0">
                <a:solidFill>
                  <a:srgbClr val="FFFFFF"/>
                </a:solidFill>
                <a:latin typeface="Brandon Grotesque Bold"/>
                <a:cs typeface="Brandon Grotesque Bold"/>
              </a:rPr>
              <a:t>NURTURING</a:t>
            </a:r>
            <a:endParaRPr sz="3200" dirty="0">
              <a:latin typeface="Brandon Grotesque Bold"/>
              <a:cs typeface="Brandon Grotesque Bold"/>
            </a:endParaRPr>
          </a:p>
        </p:txBody>
      </p:sp>
      <p:pic>
        <p:nvPicPr>
          <p:cNvPr id="24" name="Picture 23">
            <a:extLst>
              <a:ext uri="{FF2B5EF4-FFF2-40B4-BE49-F238E27FC236}">
                <a16:creationId xmlns:a16="http://schemas.microsoft.com/office/drawing/2014/main" id="{2E1E7F0B-0DE6-49D0-9E0A-4880E0BE0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445722"/>
            <a:ext cx="2676569" cy="856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7801609" cy="93980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A4A9AD"/>
                </a:solidFill>
              </a:rPr>
              <a:t>THE </a:t>
            </a:r>
            <a:r>
              <a:rPr spc="85" dirty="0">
                <a:solidFill>
                  <a:srgbClr val="A4A9AD"/>
                </a:solidFill>
              </a:rPr>
              <a:t>RIGHT</a:t>
            </a:r>
            <a:r>
              <a:rPr spc="150" dirty="0">
                <a:solidFill>
                  <a:srgbClr val="A4A9AD"/>
                </a:solidFill>
              </a:rPr>
              <a:t> </a:t>
            </a:r>
            <a:r>
              <a:rPr spc="105" dirty="0">
                <a:solidFill>
                  <a:srgbClr val="A4A9AD"/>
                </a:solidFill>
              </a:rPr>
              <a:t>CONTENT</a:t>
            </a:r>
          </a:p>
        </p:txBody>
      </p:sp>
      <p:sp>
        <p:nvSpPr>
          <p:cNvPr id="3" name="object 3"/>
          <p:cNvSpPr txBox="1"/>
          <p:nvPr/>
        </p:nvSpPr>
        <p:spPr>
          <a:xfrm>
            <a:off x="4902200" y="3202937"/>
            <a:ext cx="10064115" cy="3774440"/>
          </a:xfrm>
          <a:prstGeom prst="rect">
            <a:avLst/>
          </a:prstGeom>
        </p:spPr>
        <p:txBody>
          <a:bodyPr vert="horz" wrap="square" lIns="0" tIns="12700" rIns="0" bIns="0" rtlCol="0">
            <a:spAutoFit/>
          </a:bodyPr>
          <a:lstStyle/>
          <a:p>
            <a:pPr marL="12700" marR="678180">
              <a:lnSpc>
                <a:spcPct val="100000"/>
              </a:lnSpc>
              <a:spcBef>
                <a:spcPts val="100"/>
              </a:spcBef>
            </a:pPr>
            <a:r>
              <a:rPr sz="3000" b="0" dirty="0">
                <a:solidFill>
                  <a:srgbClr val="1D252B"/>
                </a:solidFill>
                <a:latin typeface="Museo Sans 300"/>
                <a:cs typeface="Museo Sans 300"/>
              </a:rPr>
              <a:t>Building unique, valuable content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your email  </a:t>
            </a:r>
            <a:r>
              <a:rPr sz="3000" b="0" spc="-5" dirty="0">
                <a:solidFill>
                  <a:srgbClr val="1D252B"/>
                </a:solidFill>
                <a:latin typeface="Museo Sans 300"/>
                <a:cs typeface="Museo Sans 300"/>
              </a:rPr>
              <a:t>communication </a:t>
            </a:r>
            <a:r>
              <a:rPr sz="3000" b="0" dirty="0">
                <a:solidFill>
                  <a:srgbClr val="1D252B"/>
                </a:solidFill>
                <a:latin typeface="Museo Sans 300"/>
                <a:cs typeface="Museo Sans 300"/>
              </a:rPr>
              <a:t>helps leads and customers solve</a:t>
            </a:r>
            <a:r>
              <a:rPr sz="3000" b="0" spc="-40" dirty="0">
                <a:solidFill>
                  <a:srgbClr val="1D252B"/>
                </a:solidFill>
                <a:latin typeface="Museo Sans 300"/>
                <a:cs typeface="Museo Sans 300"/>
              </a:rPr>
              <a:t> </a:t>
            </a:r>
            <a:r>
              <a:rPr sz="3000" b="0" dirty="0">
                <a:solidFill>
                  <a:srgbClr val="1D252B"/>
                </a:solidFill>
                <a:latin typeface="Museo Sans 300"/>
                <a:cs typeface="Museo Sans 300"/>
              </a:rPr>
              <a:t>their  </a:t>
            </a:r>
            <a:r>
              <a:rPr sz="3000" b="0" spc="-5" dirty="0">
                <a:solidFill>
                  <a:srgbClr val="1D252B"/>
                </a:solidFill>
                <a:latin typeface="Museo Sans 300"/>
                <a:cs typeface="Museo Sans 300"/>
              </a:rPr>
              <a:t>greatest </a:t>
            </a:r>
            <a:r>
              <a:rPr sz="3000" b="0" dirty="0">
                <a:solidFill>
                  <a:srgbClr val="1D252B"/>
                </a:solidFill>
                <a:latin typeface="Museo Sans 300"/>
                <a:cs typeface="Museo Sans 300"/>
              </a:rPr>
              <a:t>challenges, building trust and loyalty in your  brand.</a:t>
            </a:r>
            <a:endParaRPr sz="3000">
              <a:latin typeface="Museo Sans 300"/>
              <a:cs typeface="Museo Sans 300"/>
            </a:endParaRPr>
          </a:p>
          <a:p>
            <a:pPr>
              <a:lnSpc>
                <a:spcPct val="100000"/>
              </a:lnSpc>
              <a:spcBef>
                <a:spcPts val="10"/>
              </a:spcBef>
            </a:pPr>
            <a:endParaRPr sz="3850">
              <a:latin typeface="Times New Roman"/>
              <a:cs typeface="Times New Roman"/>
            </a:endParaRPr>
          </a:p>
          <a:p>
            <a:pPr marL="12700" marR="5080">
              <a:lnSpc>
                <a:spcPts val="3600"/>
              </a:lnSpc>
            </a:pPr>
            <a:r>
              <a:rPr sz="3600" b="1" spc="-110" dirty="0">
                <a:solidFill>
                  <a:srgbClr val="303E48"/>
                </a:solidFill>
                <a:latin typeface="Brandon Grotesque Bold"/>
                <a:cs typeface="Brandon Grotesque Bold"/>
              </a:rPr>
              <a:t>Content </a:t>
            </a:r>
            <a:r>
              <a:rPr sz="3600" b="1" spc="-100" dirty="0">
                <a:solidFill>
                  <a:srgbClr val="303E48"/>
                </a:solidFill>
                <a:latin typeface="Brandon Grotesque Bold"/>
                <a:cs typeface="Brandon Grotesque Bold"/>
              </a:rPr>
              <a:t>(kän´tent´) n. </a:t>
            </a:r>
            <a:r>
              <a:rPr sz="3000" b="0" i="1" spc="-30" dirty="0">
                <a:solidFill>
                  <a:srgbClr val="1D252B"/>
                </a:solidFill>
                <a:latin typeface="Brandon Grotesque Regular"/>
                <a:cs typeface="Brandon Grotesque Regular"/>
              </a:rPr>
              <a:t>Valuable </a:t>
            </a:r>
            <a:r>
              <a:rPr sz="3000" b="0" i="1" dirty="0">
                <a:solidFill>
                  <a:srgbClr val="1D252B"/>
                </a:solidFill>
                <a:latin typeface="Brandon Grotesque Regular"/>
                <a:cs typeface="Brandon Grotesque Regular"/>
              </a:rPr>
              <a:t>pieces of information or  entertainment that educates prospects and customers and attracts</a:t>
            </a:r>
            <a:r>
              <a:rPr sz="3000" b="0" i="1" spc="-10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leads  to your site and your</a:t>
            </a:r>
            <a:r>
              <a:rPr sz="3000" b="0" i="1" spc="-10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store.</a:t>
            </a:r>
            <a:endParaRPr sz="3000">
              <a:latin typeface="Brandon Grotesque Regular"/>
              <a:cs typeface="Brandon Grotesque Regular"/>
            </a:endParaRPr>
          </a:p>
        </p:txBody>
      </p:sp>
      <p:pic>
        <p:nvPicPr>
          <p:cNvPr id="4" name="Picture 3">
            <a:extLst>
              <a:ext uri="{FF2B5EF4-FFF2-40B4-BE49-F238E27FC236}">
                <a16:creationId xmlns:a16="http://schemas.microsoft.com/office/drawing/2014/main" id="{6577EB58-F828-4B49-A145-54980935F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200" y="2040889"/>
            <a:ext cx="10163175" cy="7340600"/>
          </a:xfrm>
          <a:prstGeom prst="rect">
            <a:avLst/>
          </a:prstGeom>
        </p:spPr>
        <p:txBody>
          <a:bodyPr vert="horz" wrap="square" lIns="0" tIns="12700" rIns="0" bIns="0" rtlCol="0">
            <a:spAutoFit/>
          </a:bodyPr>
          <a:lstStyle/>
          <a:p>
            <a:pPr marL="12700" marR="5080">
              <a:lnSpc>
                <a:spcPct val="100000"/>
              </a:lnSpc>
              <a:spcBef>
                <a:spcPts val="100"/>
              </a:spcBef>
              <a:tabLst>
                <a:tab pos="5709285" algn="l"/>
                <a:tab pos="8700770" algn="l"/>
                <a:tab pos="9170035" algn="l"/>
              </a:tabLst>
            </a:pPr>
            <a:r>
              <a:rPr sz="3000" b="0" dirty="0">
                <a:solidFill>
                  <a:srgbClr val="1D252B"/>
                </a:solidFill>
                <a:latin typeface="Museo Sans 300"/>
                <a:cs typeface="Museo Sans 300"/>
              </a:rPr>
              <a:t>Developing content sounds </a:t>
            </a:r>
            <a:r>
              <a:rPr sz="3000" b="0" spc="-10" dirty="0">
                <a:solidFill>
                  <a:srgbClr val="1D252B"/>
                </a:solidFill>
                <a:latin typeface="Museo Sans 300"/>
                <a:cs typeface="Museo Sans 300"/>
              </a:rPr>
              <a:t>like </a:t>
            </a:r>
            <a:r>
              <a:rPr sz="3000" b="0" dirty="0">
                <a:solidFill>
                  <a:srgbClr val="1D252B"/>
                </a:solidFill>
                <a:latin typeface="Museo Sans 300"/>
                <a:cs typeface="Museo Sans 300"/>
              </a:rPr>
              <a:t>a lot </a:t>
            </a:r>
            <a:r>
              <a:rPr sz="3000" b="0" spc="-5" dirty="0">
                <a:solidFill>
                  <a:srgbClr val="1D252B"/>
                </a:solidFill>
                <a:latin typeface="Museo Sans 300"/>
                <a:cs typeface="Museo Sans 300"/>
              </a:rPr>
              <a:t>of</a:t>
            </a:r>
            <a:r>
              <a:rPr sz="3000" b="0" spc="15" dirty="0">
                <a:solidFill>
                  <a:srgbClr val="1D252B"/>
                </a:solidFill>
                <a:latin typeface="Museo Sans 300"/>
                <a:cs typeface="Museo Sans 300"/>
              </a:rPr>
              <a:t> </a:t>
            </a:r>
            <a:r>
              <a:rPr sz="3000" b="0" dirty="0">
                <a:solidFill>
                  <a:srgbClr val="1D252B"/>
                </a:solidFill>
                <a:latin typeface="Museo Sans 300"/>
                <a:cs typeface="Museo Sans 300"/>
              </a:rPr>
              <a:t>work, right?	But</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it  can actually be </a:t>
            </a:r>
            <a:r>
              <a:rPr sz="3000" b="0" spc="-5" dirty="0">
                <a:solidFill>
                  <a:srgbClr val="1D252B"/>
                </a:solidFill>
                <a:latin typeface="Museo Sans 300"/>
                <a:cs typeface="Museo Sans 300"/>
              </a:rPr>
              <a:t>pretty </a:t>
            </a:r>
            <a:r>
              <a:rPr sz="3000" b="0" dirty="0">
                <a:solidFill>
                  <a:srgbClr val="1D252B"/>
                </a:solidFill>
                <a:latin typeface="Museo Sans 300"/>
                <a:cs typeface="Museo Sans 300"/>
              </a:rPr>
              <a:t>simple if you think about the</a:t>
            </a:r>
            <a:r>
              <a:rPr sz="3000" b="0" spc="-85" dirty="0">
                <a:solidFill>
                  <a:srgbClr val="1D252B"/>
                </a:solidFill>
                <a:latin typeface="Museo Sans 300"/>
                <a:cs typeface="Museo Sans 300"/>
              </a:rPr>
              <a:t> </a:t>
            </a:r>
            <a:r>
              <a:rPr sz="3000" b="0" dirty="0">
                <a:solidFill>
                  <a:srgbClr val="1D252B"/>
                </a:solidFill>
                <a:latin typeface="Museo Sans 300"/>
                <a:cs typeface="Museo Sans 300"/>
              </a:rPr>
              <a:t>biggest  challenges your</a:t>
            </a:r>
            <a:r>
              <a:rPr sz="3000" b="0" spc="5" dirty="0">
                <a:solidFill>
                  <a:srgbClr val="1D252B"/>
                </a:solidFill>
                <a:latin typeface="Museo Sans 300"/>
                <a:cs typeface="Museo Sans 300"/>
              </a:rPr>
              <a:t> </a:t>
            </a:r>
            <a:r>
              <a:rPr sz="3000" b="0" spc="-5" dirty="0">
                <a:solidFill>
                  <a:srgbClr val="1D252B"/>
                </a:solidFill>
                <a:latin typeface="Museo Sans 300"/>
                <a:cs typeface="Museo Sans 300"/>
              </a:rPr>
              <a:t>prospects</a:t>
            </a:r>
            <a:r>
              <a:rPr sz="3000" b="0" spc="0" dirty="0">
                <a:solidFill>
                  <a:srgbClr val="1D252B"/>
                </a:solidFill>
                <a:latin typeface="Museo Sans 300"/>
                <a:cs typeface="Museo Sans 300"/>
              </a:rPr>
              <a:t> </a:t>
            </a:r>
            <a:r>
              <a:rPr sz="3000" b="0" dirty="0">
                <a:solidFill>
                  <a:srgbClr val="1D252B"/>
                </a:solidFill>
                <a:latin typeface="Museo Sans 300"/>
                <a:cs typeface="Museo Sans 300"/>
              </a:rPr>
              <a:t>face.	It can be as easy</a:t>
            </a:r>
            <a:r>
              <a:rPr sz="3000" b="0" spc="-85" dirty="0">
                <a:solidFill>
                  <a:srgbClr val="1D252B"/>
                </a:solidFill>
                <a:latin typeface="Museo Sans 300"/>
                <a:cs typeface="Museo Sans 300"/>
              </a:rPr>
              <a:t> </a:t>
            </a:r>
            <a:r>
              <a:rPr sz="3000" b="0" dirty="0">
                <a:solidFill>
                  <a:srgbClr val="1D252B"/>
                </a:solidFill>
                <a:latin typeface="Museo Sans 300"/>
                <a:cs typeface="Museo Sans 300"/>
              </a:rPr>
              <a:t>as</a:t>
            </a:r>
            <a:r>
              <a:rPr sz="3000" b="0" spc="-20" dirty="0">
                <a:solidFill>
                  <a:srgbClr val="1D252B"/>
                </a:solidFill>
                <a:latin typeface="Museo Sans 300"/>
                <a:cs typeface="Museo Sans 300"/>
              </a:rPr>
              <a:t> </a:t>
            </a:r>
            <a:r>
              <a:rPr sz="3000" b="0" dirty="0">
                <a:solidFill>
                  <a:srgbClr val="1D252B"/>
                </a:solidFill>
                <a:latin typeface="Museo Sans 300"/>
                <a:cs typeface="Museo Sans 300"/>
              </a:rPr>
              <a:t>listing  the most </a:t>
            </a:r>
            <a:r>
              <a:rPr sz="3000" b="0" spc="-5" dirty="0">
                <a:solidFill>
                  <a:srgbClr val="1D252B"/>
                </a:solidFill>
                <a:latin typeface="Museo Sans 300"/>
                <a:cs typeface="Museo Sans 300"/>
              </a:rPr>
              <a:t>frequently asked </a:t>
            </a:r>
            <a:r>
              <a:rPr sz="3000" b="0" dirty="0">
                <a:solidFill>
                  <a:srgbClr val="1D252B"/>
                </a:solidFill>
                <a:latin typeface="Museo Sans 300"/>
                <a:cs typeface="Museo Sans 300"/>
              </a:rPr>
              <a:t>questions</a:t>
            </a:r>
            <a:r>
              <a:rPr sz="3000" b="0" spc="35" dirty="0">
                <a:solidFill>
                  <a:srgbClr val="1D252B"/>
                </a:solidFill>
                <a:latin typeface="Museo Sans 300"/>
                <a:cs typeface="Museo Sans 300"/>
              </a:rPr>
              <a:t> </a:t>
            </a:r>
            <a:r>
              <a:rPr sz="3000" b="0" dirty="0">
                <a:solidFill>
                  <a:srgbClr val="1D252B"/>
                </a:solidFill>
                <a:latin typeface="Museo Sans 300"/>
                <a:cs typeface="Museo Sans 300"/>
              </a:rPr>
              <a:t>you</a:t>
            </a:r>
            <a:r>
              <a:rPr sz="3000" b="0" spc="0" dirty="0">
                <a:solidFill>
                  <a:srgbClr val="1D252B"/>
                </a:solidFill>
                <a:latin typeface="Museo Sans 300"/>
                <a:cs typeface="Museo Sans 300"/>
              </a:rPr>
              <a:t> </a:t>
            </a:r>
            <a:r>
              <a:rPr sz="3000" b="0" spc="-5" dirty="0">
                <a:solidFill>
                  <a:srgbClr val="1D252B"/>
                </a:solidFill>
                <a:latin typeface="Museo Sans 300"/>
                <a:cs typeface="Museo Sans 300"/>
              </a:rPr>
              <a:t>receive.	Address  </a:t>
            </a:r>
            <a:r>
              <a:rPr sz="3000" b="0" dirty="0">
                <a:solidFill>
                  <a:srgbClr val="1D252B"/>
                </a:solidFill>
                <a:latin typeface="Museo Sans 300"/>
                <a:cs typeface="Museo Sans 300"/>
              </a:rPr>
              <a:t>those challenges to </a:t>
            </a:r>
            <a:r>
              <a:rPr sz="3000" b="0" spc="-5" dirty="0">
                <a:solidFill>
                  <a:srgbClr val="1D252B"/>
                </a:solidFill>
                <a:latin typeface="Museo Sans 300"/>
                <a:cs typeface="Museo Sans 300"/>
              </a:rPr>
              <a:t>create </a:t>
            </a:r>
            <a:r>
              <a:rPr sz="3000" b="0" dirty="0">
                <a:solidFill>
                  <a:srgbClr val="1D252B"/>
                </a:solidFill>
                <a:latin typeface="Museo Sans 300"/>
                <a:cs typeface="Museo Sans 300"/>
              </a:rPr>
              <a:t>value added content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can  include any (or all!)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the</a:t>
            </a:r>
            <a:r>
              <a:rPr sz="3000" b="0" spc="-60" dirty="0">
                <a:solidFill>
                  <a:srgbClr val="1D252B"/>
                </a:solidFill>
                <a:latin typeface="Museo Sans 300"/>
                <a:cs typeface="Museo Sans 300"/>
              </a:rPr>
              <a:t> </a:t>
            </a:r>
            <a:r>
              <a:rPr sz="3000" b="0" spc="-5" dirty="0">
                <a:solidFill>
                  <a:srgbClr val="1D252B"/>
                </a:solidFill>
                <a:latin typeface="Museo Sans 300"/>
                <a:cs typeface="Museo Sans 300"/>
              </a:rPr>
              <a:t>following:</a:t>
            </a:r>
            <a:endParaRPr sz="3000">
              <a:latin typeface="Museo Sans 300"/>
              <a:cs typeface="Museo Sans 300"/>
            </a:endParaRPr>
          </a:p>
          <a:p>
            <a:pPr>
              <a:lnSpc>
                <a:spcPct val="100000"/>
              </a:lnSpc>
              <a:spcBef>
                <a:spcPts val="35"/>
              </a:spcBef>
            </a:pPr>
            <a:endParaRPr sz="3100">
              <a:latin typeface="Times New Roman"/>
              <a:cs typeface="Times New Roman"/>
            </a:endParaRPr>
          </a:p>
          <a:p>
            <a:pPr marL="241300" indent="-228600">
              <a:lnSpc>
                <a:spcPct val="100000"/>
              </a:lnSpc>
              <a:buChar char="•"/>
              <a:tabLst>
                <a:tab pos="241300" algn="l"/>
              </a:tabLst>
            </a:pPr>
            <a:r>
              <a:rPr sz="3000" b="0" spc="-10" dirty="0">
                <a:solidFill>
                  <a:srgbClr val="1D252B"/>
                </a:solidFill>
                <a:latin typeface="Brandon Grotesque Regular"/>
                <a:cs typeface="Brandon Grotesque Regular"/>
              </a:rPr>
              <a:t>Blog</a:t>
            </a:r>
            <a:r>
              <a:rPr sz="3000" b="0" spc="-95" dirty="0">
                <a:solidFill>
                  <a:srgbClr val="1D252B"/>
                </a:solidFill>
                <a:latin typeface="Brandon Grotesque Regular"/>
                <a:cs typeface="Brandon Grotesque Regular"/>
              </a:rPr>
              <a:t> </a:t>
            </a:r>
            <a:r>
              <a:rPr sz="3000" b="0" spc="-25" dirty="0">
                <a:solidFill>
                  <a:srgbClr val="1D252B"/>
                </a:solidFill>
                <a:latin typeface="Brandon Grotesque Regular"/>
                <a:cs typeface="Brandon Grotesque Regular"/>
              </a:rPr>
              <a:t>Posts</a:t>
            </a:r>
            <a:endParaRPr sz="3000">
              <a:latin typeface="Brandon Grotesque Regular"/>
              <a:cs typeface="Brandon Grotesque Regular"/>
            </a:endParaRPr>
          </a:p>
          <a:p>
            <a:pPr marL="241300" indent="-228600">
              <a:lnSpc>
                <a:spcPct val="100000"/>
              </a:lnSpc>
              <a:buChar char="•"/>
              <a:tabLst>
                <a:tab pos="241300" algn="l"/>
              </a:tabLst>
            </a:pPr>
            <a:r>
              <a:rPr sz="3000" b="0" spc="-10" dirty="0">
                <a:solidFill>
                  <a:srgbClr val="1D252B"/>
                </a:solidFill>
                <a:latin typeface="Brandon Grotesque Regular"/>
                <a:cs typeface="Brandon Grotesque Regular"/>
              </a:rPr>
              <a:t>Case</a:t>
            </a:r>
            <a:r>
              <a:rPr sz="3000" b="0" spc="-65" dirty="0">
                <a:solidFill>
                  <a:srgbClr val="1D252B"/>
                </a:solidFill>
                <a:latin typeface="Brandon Grotesque Regular"/>
                <a:cs typeface="Brandon Grotesque Regular"/>
              </a:rPr>
              <a:t> </a:t>
            </a:r>
            <a:r>
              <a:rPr sz="3000" b="0" spc="-10" dirty="0">
                <a:solidFill>
                  <a:srgbClr val="1D252B"/>
                </a:solidFill>
                <a:latin typeface="Brandon Grotesque Regular"/>
                <a:cs typeface="Brandon Grotesque Regular"/>
              </a:rPr>
              <a:t>Studies</a:t>
            </a:r>
            <a:endParaRPr sz="3000">
              <a:latin typeface="Brandon Grotesque Regular"/>
              <a:cs typeface="Brandon Grotesque Regular"/>
            </a:endParaRPr>
          </a:p>
          <a:p>
            <a:pPr marL="241300" indent="-228600">
              <a:lnSpc>
                <a:spcPct val="100000"/>
              </a:lnSpc>
              <a:buChar char="•"/>
              <a:tabLst>
                <a:tab pos="241300" algn="l"/>
              </a:tabLst>
            </a:pPr>
            <a:r>
              <a:rPr sz="3000" b="0" spc="-5" dirty="0">
                <a:solidFill>
                  <a:srgbClr val="1D252B"/>
                </a:solidFill>
                <a:latin typeface="Brandon Grotesque Regular"/>
                <a:cs typeface="Brandon Grotesque Regular"/>
              </a:rPr>
              <a:t>Customized </a:t>
            </a:r>
            <a:r>
              <a:rPr sz="3000" b="0" dirty="0">
                <a:solidFill>
                  <a:srgbClr val="1D252B"/>
                </a:solidFill>
                <a:latin typeface="Brandon Grotesque Regular"/>
                <a:cs typeface="Brandon Grotesque Regular"/>
              </a:rPr>
              <a:t>newsletters or</a:t>
            </a:r>
            <a:r>
              <a:rPr sz="3000" b="0" spc="-90" dirty="0">
                <a:solidFill>
                  <a:srgbClr val="1D252B"/>
                </a:solidFill>
                <a:latin typeface="Brandon Grotesque Regular"/>
                <a:cs typeface="Brandon Grotesque Regular"/>
              </a:rPr>
              <a:t> </a:t>
            </a:r>
            <a:r>
              <a:rPr sz="3000" b="0" dirty="0">
                <a:solidFill>
                  <a:srgbClr val="1D252B"/>
                </a:solidFill>
                <a:latin typeface="Brandon Grotesque Regular"/>
                <a:cs typeface="Brandon Grotesque Regular"/>
              </a:rPr>
              <a:t>eblasts</a:t>
            </a:r>
            <a:endParaRPr sz="3000">
              <a:latin typeface="Brandon Grotesque Regular"/>
              <a:cs typeface="Brandon Grotesque Regular"/>
            </a:endParaRPr>
          </a:p>
          <a:p>
            <a:pPr marL="241300" indent="-228600">
              <a:lnSpc>
                <a:spcPct val="100000"/>
              </a:lnSpc>
              <a:buChar char="•"/>
              <a:tabLst>
                <a:tab pos="241300" algn="l"/>
              </a:tabLst>
            </a:pPr>
            <a:r>
              <a:rPr sz="3000" b="0" spc="-10" dirty="0">
                <a:solidFill>
                  <a:srgbClr val="1D252B"/>
                </a:solidFill>
                <a:latin typeface="Brandon Grotesque Regular"/>
                <a:cs typeface="Brandon Grotesque Regular"/>
              </a:rPr>
              <a:t>Personalized </a:t>
            </a:r>
            <a:r>
              <a:rPr sz="3000" b="0" dirty="0">
                <a:solidFill>
                  <a:srgbClr val="1D252B"/>
                </a:solidFill>
                <a:latin typeface="Brandon Grotesque Regular"/>
                <a:cs typeface="Brandon Grotesque Regular"/>
              </a:rPr>
              <a:t>follow-up</a:t>
            </a:r>
            <a:r>
              <a:rPr sz="3000" b="0" spc="-90" dirty="0">
                <a:solidFill>
                  <a:srgbClr val="1D252B"/>
                </a:solidFill>
                <a:latin typeface="Brandon Grotesque Regular"/>
                <a:cs typeface="Brandon Grotesque Regular"/>
              </a:rPr>
              <a:t> </a:t>
            </a:r>
            <a:r>
              <a:rPr sz="3000" b="0" dirty="0">
                <a:solidFill>
                  <a:srgbClr val="1D252B"/>
                </a:solidFill>
                <a:latin typeface="Brandon Grotesque Regular"/>
                <a:cs typeface="Brandon Grotesque Regular"/>
              </a:rPr>
              <a:t>emails</a:t>
            </a:r>
            <a:endParaRPr sz="3000">
              <a:latin typeface="Brandon Grotesque Regular"/>
              <a:cs typeface="Brandon Grotesque Regular"/>
            </a:endParaRPr>
          </a:p>
          <a:p>
            <a:pPr marL="241300" indent="-228600">
              <a:lnSpc>
                <a:spcPct val="100000"/>
              </a:lnSpc>
              <a:buChar char="•"/>
              <a:tabLst>
                <a:tab pos="241300" algn="l"/>
              </a:tabLst>
            </a:pPr>
            <a:r>
              <a:rPr sz="3000" b="0" spc="-15" dirty="0">
                <a:solidFill>
                  <a:srgbClr val="1D252B"/>
                </a:solidFill>
                <a:latin typeface="Brandon Grotesque Regular"/>
                <a:cs typeface="Brandon Grotesque Regular"/>
              </a:rPr>
              <a:t>Reports </a:t>
            </a:r>
            <a:r>
              <a:rPr sz="3000" b="0" dirty="0">
                <a:solidFill>
                  <a:srgbClr val="1D252B"/>
                </a:solidFill>
                <a:latin typeface="Brandon Grotesque Regular"/>
                <a:cs typeface="Brandon Grotesque Regular"/>
              </a:rPr>
              <a:t>and</a:t>
            </a:r>
            <a:r>
              <a:rPr sz="3000" b="0" spc="-55" dirty="0">
                <a:solidFill>
                  <a:srgbClr val="1D252B"/>
                </a:solidFill>
                <a:latin typeface="Brandon Grotesque Regular"/>
                <a:cs typeface="Brandon Grotesque Regular"/>
              </a:rPr>
              <a:t> </a:t>
            </a:r>
            <a:r>
              <a:rPr sz="3000" b="0" dirty="0">
                <a:solidFill>
                  <a:srgbClr val="1D252B"/>
                </a:solidFill>
                <a:latin typeface="Brandon Grotesque Regular"/>
                <a:cs typeface="Brandon Grotesque Regular"/>
              </a:rPr>
              <a:t>surveys</a:t>
            </a:r>
            <a:endParaRPr sz="3000">
              <a:latin typeface="Brandon Grotesque Regular"/>
              <a:cs typeface="Brandon Grotesque Regular"/>
            </a:endParaRPr>
          </a:p>
          <a:p>
            <a:pPr marL="241300" indent="-228600">
              <a:lnSpc>
                <a:spcPct val="100000"/>
              </a:lnSpc>
              <a:buChar char="•"/>
              <a:tabLst>
                <a:tab pos="241300" algn="l"/>
              </a:tabLst>
            </a:pPr>
            <a:r>
              <a:rPr sz="3000" b="0" spc="-10" dirty="0">
                <a:solidFill>
                  <a:srgbClr val="1D252B"/>
                </a:solidFill>
                <a:latin typeface="Brandon Grotesque Regular"/>
                <a:cs typeface="Brandon Grotesque Regular"/>
              </a:rPr>
              <a:t>White </a:t>
            </a:r>
            <a:r>
              <a:rPr sz="3000" b="0" dirty="0">
                <a:solidFill>
                  <a:srgbClr val="1D252B"/>
                </a:solidFill>
                <a:latin typeface="Brandon Grotesque Regular"/>
                <a:cs typeface="Brandon Grotesque Regular"/>
              </a:rPr>
              <a:t>papers, guides and</a:t>
            </a:r>
            <a:r>
              <a:rPr sz="3000" b="0" spc="-90" dirty="0">
                <a:solidFill>
                  <a:srgbClr val="1D252B"/>
                </a:solidFill>
                <a:latin typeface="Brandon Grotesque Regular"/>
                <a:cs typeface="Brandon Grotesque Regular"/>
              </a:rPr>
              <a:t> </a:t>
            </a:r>
            <a:r>
              <a:rPr sz="3000" b="0" dirty="0">
                <a:solidFill>
                  <a:srgbClr val="1D252B"/>
                </a:solidFill>
                <a:latin typeface="Brandon Grotesque Regular"/>
                <a:cs typeface="Brandon Grotesque Regular"/>
              </a:rPr>
              <a:t>ebooks</a:t>
            </a:r>
            <a:endParaRPr sz="3000">
              <a:latin typeface="Brandon Grotesque Regular"/>
              <a:cs typeface="Brandon Grotesque Regular"/>
            </a:endParaRPr>
          </a:p>
          <a:p>
            <a:pPr marL="241300" indent="-228600">
              <a:lnSpc>
                <a:spcPct val="100000"/>
              </a:lnSpc>
              <a:buChar char="•"/>
              <a:tabLst>
                <a:tab pos="241300" algn="l"/>
              </a:tabLst>
            </a:pPr>
            <a:r>
              <a:rPr sz="3000" b="0" dirty="0">
                <a:solidFill>
                  <a:srgbClr val="1D252B"/>
                </a:solidFill>
                <a:latin typeface="Brandon Grotesque Regular"/>
                <a:cs typeface="Brandon Grotesque Regular"/>
              </a:rPr>
              <a:t>Social media</a:t>
            </a:r>
            <a:r>
              <a:rPr sz="3000" b="0" spc="-100" dirty="0">
                <a:solidFill>
                  <a:srgbClr val="1D252B"/>
                </a:solidFill>
                <a:latin typeface="Brandon Grotesque Regular"/>
                <a:cs typeface="Brandon Grotesque Regular"/>
              </a:rPr>
              <a:t> </a:t>
            </a:r>
            <a:r>
              <a:rPr sz="3000" b="0" dirty="0">
                <a:solidFill>
                  <a:srgbClr val="1D252B"/>
                </a:solidFill>
                <a:latin typeface="Brandon Grotesque Regular"/>
                <a:cs typeface="Brandon Grotesque Regular"/>
              </a:rPr>
              <a:t>posts</a:t>
            </a:r>
            <a:endParaRPr sz="3000">
              <a:latin typeface="Brandon Grotesque Regular"/>
              <a:cs typeface="Brandon Grotesque Regular"/>
            </a:endParaRPr>
          </a:p>
          <a:p>
            <a:pPr marL="241300" indent="-228600">
              <a:lnSpc>
                <a:spcPct val="100000"/>
              </a:lnSpc>
              <a:buChar char="•"/>
              <a:tabLst>
                <a:tab pos="241300" algn="l"/>
              </a:tabLst>
            </a:pPr>
            <a:r>
              <a:rPr sz="3000" b="0" spc="-5" dirty="0">
                <a:solidFill>
                  <a:srgbClr val="1D252B"/>
                </a:solidFill>
                <a:latin typeface="Brandon Grotesque Regular"/>
                <a:cs typeface="Brandon Grotesque Regular"/>
              </a:rPr>
              <a:t>Videos</a:t>
            </a:r>
            <a:endParaRPr sz="3000">
              <a:latin typeface="Brandon Grotesque Regular"/>
              <a:cs typeface="Brandon Grotesque Regular"/>
            </a:endParaRPr>
          </a:p>
          <a:p>
            <a:pPr marL="241300" indent="-228600">
              <a:lnSpc>
                <a:spcPct val="100000"/>
              </a:lnSpc>
              <a:buChar char="•"/>
              <a:tabLst>
                <a:tab pos="241300" algn="l"/>
              </a:tabLst>
            </a:pPr>
            <a:r>
              <a:rPr sz="3000" b="0" spc="-20" dirty="0">
                <a:solidFill>
                  <a:srgbClr val="1D252B"/>
                </a:solidFill>
                <a:latin typeface="Brandon Grotesque Regular"/>
                <a:cs typeface="Brandon Grotesque Regular"/>
              </a:rPr>
              <a:t>Webinars</a:t>
            </a:r>
            <a:endParaRPr sz="3000">
              <a:latin typeface="Brandon Grotesque Regular"/>
              <a:cs typeface="Brandon Grotesque Regular"/>
            </a:endParaRPr>
          </a:p>
        </p:txBody>
      </p:sp>
      <p:pic>
        <p:nvPicPr>
          <p:cNvPr id="3" name="Picture 2">
            <a:extLst>
              <a:ext uri="{FF2B5EF4-FFF2-40B4-BE49-F238E27FC236}">
                <a16:creationId xmlns:a16="http://schemas.microsoft.com/office/drawing/2014/main" id="{B0DD0088-7B63-4A38-8DCF-6F50B94D2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5998210" cy="93980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A4A9AD"/>
                </a:solidFill>
              </a:rPr>
              <a:t>THE </a:t>
            </a:r>
            <a:r>
              <a:rPr spc="85" dirty="0">
                <a:solidFill>
                  <a:srgbClr val="A4A9AD"/>
                </a:solidFill>
              </a:rPr>
              <a:t>RIGHT</a:t>
            </a:r>
            <a:r>
              <a:rPr spc="125" dirty="0">
                <a:solidFill>
                  <a:srgbClr val="A4A9AD"/>
                </a:solidFill>
              </a:rPr>
              <a:t> </a:t>
            </a:r>
            <a:r>
              <a:rPr spc="110" dirty="0">
                <a:solidFill>
                  <a:srgbClr val="A4A9AD"/>
                </a:solidFill>
              </a:rPr>
              <a:t>TIME</a:t>
            </a:r>
          </a:p>
        </p:txBody>
      </p:sp>
      <p:sp>
        <p:nvSpPr>
          <p:cNvPr id="3" name="object 3"/>
          <p:cNvSpPr txBox="1"/>
          <p:nvPr/>
        </p:nvSpPr>
        <p:spPr>
          <a:xfrm>
            <a:off x="4902200" y="3202937"/>
            <a:ext cx="10254615" cy="4688840"/>
          </a:xfrm>
          <a:prstGeom prst="rect">
            <a:avLst/>
          </a:prstGeom>
        </p:spPr>
        <p:txBody>
          <a:bodyPr vert="horz" wrap="square" lIns="0" tIns="12700" rIns="0" bIns="0" rtlCol="0">
            <a:spAutoFit/>
          </a:bodyPr>
          <a:lstStyle/>
          <a:p>
            <a:pPr marL="12700" marR="5080">
              <a:lnSpc>
                <a:spcPct val="100000"/>
              </a:lnSpc>
              <a:spcBef>
                <a:spcPts val="100"/>
              </a:spcBef>
            </a:pPr>
            <a:r>
              <a:rPr sz="3000" b="0" spc="-5" dirty="0">
                <a:solidFill>
                  <a:srgbClr val="1D252B"/>
                </a:solidFill>
                <a:latin typeface="Museo Sans 300"/>
                <a:cs typeface="Museo Sans 300"/>
              </a:rPr>
              <a:t>Everyone </a:t>
            </a:r>
            <a:r>
              <a:rPr sz="3000" b="0" dirty="0">
                <a:solidFill>
                  <a:srgbClr val="1D252B"/>
                </a:solidFill>
                <a:latin typeface="Museo Sans 300"/>
                <a:cs typeface="Museo Sans 300"/>
              </a:rPr>
              <a:t>is </a:t>
            </a:r>
            <a:r>
              <a:rPr sz="3000" b="0" spc="-5" dirty="0">
                <a:solidFill>
                  <a:srgbClr val="1D252B"/>
                </a:solidFill>
                <a:latin typeface="Museo Sans 300"/>
                <a:cs typeface="Museo Sans 300"/>
              </a:rPr>
              <a:t>at </a:t>
            </a:r>
            <a:r>
              <a:rPr sz="3000" b="0" dirty="0">
                <a:solidFill>
                  <a:srgbClr val="1D252B"/>
                </a:solidFill>
                <a:latin typeface="Museo Sans 300"/>
                <a:cs typeface="Museo Sans 300"/>
              </a:rPr>
              <a:t>a </a:t>
            </a:r>
            <a:r>
              <a:rPr sz="3000" b="0" spc="-5" dirty="0">
                <a:solidFill>
                  <a:srgbClr val="1D252B"/>
                </a:solidFill>
                <a:latin typeface="Museo Sans 300"/>
                <a:cs typeface="Museo Sans 300"/>
              </a:rPr>
              <a:t>different </a:t>
            </a:r>
            <a:r>
              <a:rPr sz="3000" b="0" dirty="0">
                <a:solidFill>
                  <a:srgbClr val="1D252B"/>
                </a:solidFill>
                <a:latin typeface="Museo Sans 300"/>
                <a:cs typeface="Museo Sans 300"/>
              </a:rPr>
              <a:t>stage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the buying journey</a:t>
            </a:r>
            <a:r>
              <a:rPr sz="3000" b="0" spc="-70" dirty="0">
                <a:solidFill>
                  <a:srgbClr val="1D252B"/>
                </a:solidFill>
                <a:latin typeface="Museo Sans 300"/>
                <a:cs typeface="Museo Sans 300"/>
              </a:rPr>
              <a:t> </a:t>
            </a:r>
            <a:r>
              <a:rPr sz="3000" b="0" dirty="0">
                <a:solidFill>
                  <a:srgbClr val="1D252B"/>
                </a:solidFill>
                <a:latin typeface="Museo Sans 300"/>
                <a:cs typeface="Museo Sans 300"/>
              </a:rPr>
              <a:t>(Just-  Looking, Shopping,</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Buying).</a:t>
            </a:r>
            <a:endParaRPr sz="3000">
              <a:latin typeface="Museo Sans 300"/>
              <a:cs typeface="Museo Sans 300"/>
            </a:endParaRPr>
          </a:p>
          <a:p>
            <a:pPr>
              <a:lnSpc>
                <a:spcPct val="100000"/>
              </a:lnSpc>
              <a:spcBef>
                <a:spcPts val="10"/>
              </a:spcBef>
            </a:pPr>
            <a:endParaRPr sz="3850">
              <a:latin typeface="Times New Roman"/>
              <a:cs typeface="Times New Roman"/>
            </a:endParaRPr>
          </a:p>
          <a:p>
            <a:pPr marL="12700" marR="548005">
              <a:lnSpc>
                <a:spcPts val="3600"/>
              </a:lnSpc>
              <a:tabLst>
                <a:tab pos="2736215" algn="l"/>
              </a:tabLst>
            </a:pPr>
            <a:r>
              <a:rPr sz="3600" b="1" spc="-105" dirty="0">
                <a:solidFill>
                  <a:srgbClr val="303E48"/>
                </a:solidFill>
                <a:latin typeface="Brandon Grotesque Bold"/>
                <a:cs typeface="Brandon Grotesque Bold"/>
              </a:rPr>
              <a:t>Consider</a:t>
            </a:r>
            <a:r>
              <a:rPr sz="3600" b="1" spc="-95" dirty="0">
                <a:solidFill>
                  <a:srgbClr val="303E48"/>
                </a:solidFill>
                <a:latin typeface="Brandon Grotesque Bold"/>
                <a:cs typeface="Brandon Grotesque Bold"/>
              </a:rPr>
              <a:t> </a:t>
            </a:r>
            <a:r>
              <a:rPr sz="3600" b="1" spc="-100" dirty="0">
                <a:solidFill>
                  <a:srgbClr val="303E48"/>
                </a:solidFill>
                <a:latin typeface="Brandon Grotesque Bold"/>
                <a:cs typeface="Brandon Grotesque Bold"/>
              </a:rPr>
              <a:t>this:	</a:t>
            </a:r>
            <a:r>
              <a:rPr sz="3000" b="0" i="1" spc="-10" dirty="0">
                <a:solidFill>
                  <a:srgbClr val="1D252B"/>
                </a:solidFill>
                <a:latin typeface="Brandon Grotesque Regular"/>
                <a:cs typeface="Brandon Grotesque Regular"/>
              </a:rPr>
              <a:t>Stats </a:t>
            </a:r>
            <a:r>
              <a:rPr sz="3000" b="0" i="1" dirty="0">
                <a:solidFill>
                  <a:srgbClr val="1D252B"/>
                </a:solidFill>
                <a:latin typeface="Brandon Grotesque Regular"/>
                <a:cs typeface="Brandon Grotesque Regular"/>
              </a:rPr>
              <a:t>show that on average, 50% of your</a:t>
            </a:r>
            <a:r>
              <a:rPr sz="3000" b="0" i="1" spc="-65"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leads</a:t>
            </a:r>
            <a:r>
              <a:rPr sz="3000" b="0" i="1" spc="-1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are  </a:t>
            </a:r>
            <a:r>
              <a:rPr sz="3000" b="0" i="1" spc="-10" dirty="0">
                <a:solidFill>
                  <a:srgbClr val="1D252B"/>
                </a:solidFill>
                <a:latin typeface="Brandon Grotesque Regular"/>
                <a:cs typeface="Brandon Grotesque Regular"/>
              </a:rPr>
              <a:t>qualified, </a:t>
            </a:r>
            <a:r>
              <a:rPr sz="3000" b="0" i="1" dirty="0">
                <a:solidFill>
                  <a:srgbClr val="1D252B"/>
                </a:solidFill>
                <a:latin typeface="Brandon Grotesque Regular"/>
                <a:cs typeface="Brandon Grotesque Regular"/>
              </a:rPr>
              <a:t>but just not ready to</a:t>
            </a:r>
            <a:r>
              <a:rPr sz="3000" b="0" i="1" spc="-60" dirty="0">
                <a:solidFill>
                  <a:srgbClr val="1D252B"/>
                </a:solidFill>
                <a:latin typeface="Brandon Grotesque Regular"/>
                <a:cs typeface="Brandon Grotesque Regular"/>
              </a:rPr>
              <a:t> </a:t>
            </a:r>
            <a:r>
              <a:rPr sz="3000" b="0" i="1" spc="-5" dirty="0">
                <a:solidFill>
                  <a:srgbClr val="1D252B"/>
                </a:solidFill>
                <a:latin typeface="Brandon Grotesque Regular"/>
                <a:cs typeface="Brandon Grotesque Regular"/>
              </a:rPr>
              <a:t>buy.*</a:t>
            </a:r>
            <a:endParaRPr sz="3000">
              <a:latin typeface="Brandon Grotesque Regular"/>
              <a:cs typeface="Brandon Grotesque Regular"/>
            </a:endParaRPr>
          </a:p>
          <a:p>
            <a:pPr marL="12700" marR="23495">
              <a:lnSpc>
                <a:spcPct val="100000"/>
              </a:lnSpc>
              <a:spcBef>
                <a:spcPts val="3475"/>
              </a:spcBef>
              <a:tabLst>
                <a:tab pos="1219200" algn="l"/>
                <a:tab pos="4608830" algn="l"/>
              </a:tabLst>
            </a:pPr>
            <a:r>
              <a:rPr sz="3000" b="0" dirty="0">
                <a:solidFill>
                  <a:srgbClr val="1D252B"/>
                </a:solidFill>
                <a:latin typeface="Museo Sans 300"/>
                <a:cs typeface="Museo Sans 300"/>
              </a:rPr>
              <a:t>Say </a:t>
            </a:r>
            <a:r>
              <a:rPr sz="3000" b="0" spc="-5" dirty="0">
                <a:solidFill>
                  <a:srgbClr val="1D252B"/>
                </a:solidFill>
                <a:latin typeface="Museo Sans 300"/>
                <a:cs typeface="Museo Sans 300"/>
              </a:rPr>
              <a:t>you’re </a:t>
            </a:r>
            <a:r>
              <a:rPr sz="3000" b="0" dirty="0">
                <a:solidFill>
                  <a:srgbClr val="1D252B"/>
                </a:solidFill>
                <a:latin typeface="Museo Sans 300"/>
                <a:cs typeface="Museo Sans 300"/>
              </a:rPr>
              <a:t>into urban farming and </a:t>
            </a:r>
            <a:r>
              <a:rPr sz="3000" b="0" spc="-5" dirty="0">
                <a:solidFill>
                  <a:srgbClr val="1D252B"/>
                </a:solidFill>
                <a:latin typeface="Museo Sans 300"/>
                <a:cs typeface="Museo Sans 300"/>
              </a:rPr>
              <a:t>have </a:t>
            </a:r>
            <a:r>
              <a:rPr sz="3000" b="0" dirty="0">
                <a:solidFill>
                  <a:srgbClr val="1D252B"/>
                </a:solidFill>
                <a:latin typeface="Museo Sans 300"/>
                <a:cs typeface="Museo Sans 300"/>
              </a:rPr>
              <a:t>a </a:t>
            </a:r>
            <a:r>
              <a:rPr sz="3000" b="0" spc="-5" dirty="0">
                <a:solidFill>
                  <a:srgbClr val="1D252B"/>
                </a:solidFill>
                <a:latin typeface="Museo Sans 300"/>
                <a:cs typeface="Museo Sans 300"/>
              </a:rPr>
              <a:t>backyard</a:t>
            </a:r>
            <a:r>
              <a:rPr sz="3000" b="0" spc="-35" dirty="0">
                <a:solidFill>
                  <a:srgbClr val="1D252B"/>
                </a:solidFill>
                <a:latin typeface="Museo Sans 300"/>
                <a:cs typeface="Museo Sans 300"/>
              </a:rPr>
              <a:t> </a:t>
            </a:r>
            <a:r>
              <a:rPr sz="3000" b="0" spc="-5" dirty="0">
                <a:solidFill>
                  <a:srgbClr val="1D252B"/>
                </a:solidFill>
                <a:latin typeface="Museo Sans 300"/>
                <a:cs typeface="Museo Sans 300"/>
              </a:rPr>
              <a:t>chicken  </a:t>
            </a:r>
            <a:r>
              <a:rPr sz="3000" b="0" dirty="0">
                <a:solidFill>
                  <a:srgbClr val="1D252B"/>
                </a:solidFill>
                <a:latin typeface="Museo Sans 300"/>
                <a:cs typeface="Museo Sans 300"/>
              </a:rPr>
              <a:t>coop.	</a:t>
            </a:r>
            <a:r>
              <a:rPr sz="3000" b="0" spc="-60" dirty="0">
                <a:solidFill>
                  <a:srgbClr val="1D252B"/>
                </a:solidFill>
                <a:latin typeface="Museo Sans 300"/>
                <a:cs typeface="Museo Sans 300"/>
              </a:rPr>
              <a:t>You </a:t>
            </a:r>
            <a:r>
              <a:rPr sz="3000" b="0" dirty="0">
                <a:solidFill>
                  <a:srgbClr val="1D252B"/>
                </a:solidFill>
                <a:latin typeface="Museo Sans 300"/>
                <a:cs typeface="Museo Sans 300"/>
              </a:rPr>
              <a:t>wouldn’t just start cracking eggs</a:t>
            </a:r>
            <a:r>
              <a:rPr sz="3000" b="0" spc="-30" dirty="0">
                <a:solidFill>
                  <a:srgbClr val="1D252B"/>
                </a:solidFill>
                <a:latin typeface="Museo Sans 300"/>
                <a:cs typeface="Museo Sans 300"/>
              </a:rPr>
              <a:t> </a:t>
            </a:r>
            <a:r>
              <a:rPr sz="3000" b="0" dirty="0">
                <a:solidFill>
                  <a:srgbClr val="1D252B"/>
                </a:solidFill>
                <a:latin typeface="Museo Sans 300"/>
                <a:cs typeface="Museo Sans 300"/>
              </a:rPr>
              <a:t>and</a:t>
            </a:r>
            <a:r>
              <a:rPr sz="3000" b="0" spc="-15" dirty="0">
                <a:solidFill>
                  <a:srgbClr val="1D252B"/>
                </a:solidFill>
                <a:latin typeface="Museo Sans 300"/>
                <a:cs typeface="Museo Sans 300"/>
              </a:rPr>
              <a:t> </a:t>
            </a:r>
            <a:r>
              <a:rPr sz="3000" b="0" dirty="0">
                <a:solidFill>
                  <a:srgbClr val="1D252B"/>
                </a:solidFill>
                <a:latin typeface="Museo Sans 300"/>
                <a:cs typeface="Museo Sans 300"/>
              </a:rPr>
              <a:t>expect  baby </a:t>
            </a:r>
            <a:r>
              <a:rPr sz="3000" b="0" spc="-5" dirty="0">
                <a:solidFill>
                  <a:srgbClr val="1D252B"/>
                </a:solidFill>
                <a:latin typeface="Museo Sans 300"/>
                <a:cs typeface="Museo Sans 300"/>
              </a:rPr>
              <a:t>chicks </a:t>
            </a:r>
            <a:r>
              <a:rPr sz="3000" b="0" dirty="0">
                <a:solidFill>
                  <a:srgbClr val="1D252B"/>
                </a:solidFill>
                <a:latin typeface="Museo Sans 300"/>
                <a:cs typeface="Museo Sans 300"/>
              </a:rPr>
              <a:t>to</a:t>
            </a:r>
            <a:r>
              <a:rPr sz="3000" b="0" spc="10" dirty="0">
                <a:solidFill>
                  <a:srgbClr val="1D252B"/>
                </a:solidFill>
                <a:latin typeface="Museo Sans 300"/>
                <a:cs typeface="Museo Sans 300"/>
              </a:rPr>
              <a:t> </a:t>
            </a:r>
            <a:r>
              <a:rPr sz="3000" b="0" dirty="0">
                <a:solidFill>
                  <a:srgbClr val="1D252B"/>
                </a:solidFill>
                <a:latin typeface="Museo Sans 300"/>
                <a:cs typeface="Museo Sans 300"/>
              </a:rPr>
              <a:t>come out.	Nope, you’d </a:t>
            </a:r>
            <a:r>
              <a:rPr sz="3000" b="0" spc="-5" dirty="0">
                <a:solidFill>
                  <a:srgbClr val="1D252B"/>
                </a:solidFill>
                <a:latin typeface="Museo Sans 300"/>
                <a:cs typeface="Museo Sans 300"/>
              </a:rPr>
              <a:t>nurture</a:t>
            </a:r>
            <a:r>
              <a:rPr sz="3000" b="0" spc="-65" dirty="0">
                <a:solidFill>
                  <a:srgbClr val="1D252B"/>
                </a:solidFill>
                <a:latin typeface="Museo Sans 300"/>
                <a:cs typeface="Museo Sans 300"/>
              </a:rPr>
              <a:t> </a:t>
            </a:r>
            <a:r>
              <a:rPr sz="3000" b="0" dirty="0">
                <a:solidFill>
                  <a:srgbClr val="1D252B"/>
                </a:solidFill>
                <a:latin typeface="Museo Sans 300"/>
                <a:cs typeface="Museo Sans 300"/>
              </a:rPr>
              <a:t>each</a:t>
            </a:r>
            <a:r>
              <a:rPr sz="3000" b="0" spc="-25" dirty="0">
                <a:solidFill>
                  <a:srgbClr val="1D252B"/>
                </a:solidFill>
                <a:latin typeface="Museo Sans 300"/>
                <a:cs typeface="Museo Sans 300"/>
              </a:rPr>
              <a:t> </a:t>
            </a:r>
            <a:r>
              <a:rPr sz="3000" b="0" dirty="0">
                <a:solidFill>
                  <a:srgbClr val="1D252B"/>
                </a:solidFill>
                <a:latin typeface="Museo Sans 300"/>
                <a:cs typeface="Museo Sans 300"/>
              </a:rPr>
              <a:t>one  until it was </a:t>
            </a:r>
            <a:r>
              <a:rPr sz="3000" b="0" spc="-5" dirty="0">
                <a:solidFill>
                  <a:srgbClr val="1D252B"/>
                </a:solidFill>
                <a:latin typeface="Museo Sans 300"/>
                <a:cs typeface="Museo Sans 300"/>
              </a:rPr>
              <a:t>ready </a:t>
            </a:r>
            <a:r>
              <a:rPr sz="3000" b="0" dirty="0">
                <a:solidFill>
                  <a:srgbClr val="1D252B"/>
                </a:solidFill>
                <a:latin typeface="Museo Sans 300"/>
                <a:cs typeface="Museo Sans 300"/>
              </a:rPr>
              <a:t>to</a:t>
            </a:r>
            <a:r>
              <a:rPr sz="3000" b="0" spc="-70" dirty="0">
                <a:solidFill>
                  <a:srgbClr val="1D252B"/>
                </a:solidFill>
                <a:latin typeface="Museo Sans 300"/>
                <a:cs typeface="Museo Sans 300"/>
              </a:rPr>
              <a:t> </a:t>
            </a:r>
            <a:r>
              <a:rPr sz="3000" b="0" spc="-5" dirty="0">
                <a:solidFill>
                  <a:srgbClr val="1D252B"/>
                </a:solidFill>
                <a:latin typeface="Museo Sans 300"/>
                <a:cs typeface="Museo Sans 300"/>
              </a:rPr>
              <a:t>hatch.</a:t>
            </a:r>
            <a:endParaRPr sz="3000">
              <a:latin typeface="Museo Sans 300"/>
              <a:cs typeface="Museo Sans 300"/>
            </a:endParaRPr>
          </a:p>
        </p:txBody>
      </p:sp>
      <p:sp>
        <p:nvSpPr>
          <p:cNvPr id="4" name="object 4"/>
          <p:cNvSpPr txBox="1"/>
          <p:nvPr/>
        </p:nvSpPr>
        <p:spPr>
          <a:xfrm>
            <a:off x="13537998" y="9410700"/>
            <a:ext cx="1677035" cy="238760"/>
          </a:xfrm>
          <a:prstGeom prst="rect">
            <a:avLst/>
          </a:prstGeom>
        </p:spPr>
        <p:txBody>
          <a:bodyPr vert="horz" wrap="square" lIns="0" tIns="12700" rIns="0" bIns="0" rtlCol="0">
            <a:spAutoFit/>
          </a:bodyPr>
          <a:lstStyle/>
          <a:p>
            <a:pPr marL="12700">
              <a:lnSpc>
                <a:spcPct val="100000"/>
              </a:lnSpc>
              <a:spcBef>
                <a:spcPts val="100"/>
              </a:spcBef>
            </a:pPr>
            <a:r>
              <a:rPr sz="1400" b="0" dirty="0">
                <a:solidFill>
                  <a:srgbClr val="A4A9AD"/>
                </a:solidFill>
                <a:latin typeface="Museo Sans 300"/>
                <a:cs typeface="Museo Sans 300"/>
              </a:rPr>
              <a:t>*Gleanster</a:t>
            </a:r>
            <a:r>
              <a:rPr sz="1400" b="0" spc="-70" dirty="0">
                <a:solidFill>
                  <a:srgbClr val="A4A9AD"/>
                </a:solidFill>
                <a:latin typeface="Museo Sans 300"/>
                <a:cs typeface="Museo Sans 300"/>
              </a:rPr>
              <a:t> </a:t>
            </a:r>
            <a:r>
              <a:rPr sz="1400" b="0" spc="-5" dirty="0">
                <a:solidFill>
                  <a:srgbClr val="A4A9AD"/>
                </a:solidFill>
                <a:latin typeface="Museo Sans 300"/>
                <a:cs typeface="Museo Sans 300"/>
              </a:rPr>
              <a:t>Research</a:t>
            </a:r>
            <a:endParaRPr sz="1400">
              <a:latin typeface="Museo Sans 300"/>
              <a:cs typeface="Museo Sans 300"/>
            </a:endParaRPr>
          </a:p>
        </p:txBody>
      </p:sp>
      <p:pic>
        <p:nvPicPr>
          <p:cNvPr id="5" name="Picture 4">
            <a:extLst>
              <a:ext uri="{FF2B5EF4-FFF2-40B4-BE49-F238E27FC236}">
                <a16:creationId xmlns:a16="http://schemas.microsoft.com/office/drawing/2014/main" id="{72D9F8E3-8668-41F2-AD12-B6A819295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200" y="2040889"/>
            <a:ext cx="10312400" cy="3225800"/>
          </a:xfrm>
          <a:prstGeom prst="rect">
            <a:avLst/>
          </a:prstGeom>
        </p:spPr>
        <p:txBody>
          <a:bodyPr vert="horz" wrap="square" lIns="0" tIns="12700" rIns="0" bIns="0" rtlCol="0">
            <a:spAutoFit/>
          </a:bodyPr>
          <a:lstStyle/>
          <a:p>
            <a:pPr marL="12700" marR="5080">
              <a:lnSpc>
                <a:spcPct val="100000"/>
              </a:lnSpc>
              <a:spcBef>
                <a:spcPts val="100"/>
              </a:spcBef>
              <a:tabLst>
                <a:tab pos="5224780" algn="l"/>
                <a:tab pos="7397115" algn="l"/>
              </a:tabLst>
            </a:pPr>
            <a:r>
              <a:rPr sz="3000" b="0" spc="-45" dirty="0">
                <a:solidFill>
                  <a:srgbClr val="1D252B"/>
                </a:solidFill>
                <a:latin typeface="Museo Sans 300"/>
                <a:cs typeface="Museo Sans 300"/>
              </a:rPr>
              <a:t>Your </a:t>
            </a:r>
            <a:r>
              <a:rPr sz="3000" b="0" dirty="0">
                <a:solidFill>
                  <a:srgbClr val="1D252B"/>
                </a:solidFill>
                <a:latin typeface="Museo Sans 300"/>
                <a:cs typeface="Museo Sans 300"/>
              </a:rPr>
              <a:t>leads </a:t>
            </a:r>
            <a:r>
              <a:rPr sz="3000" b="0" spc="-10" dirty="0">
                <a:solidFill>
                  <a:srgbClr val="1D252B"/>
                </a:solidFill>
                <a:latin typeface="Museo Sans 300"/>
                <a:cs typeface="Museo Sans 300"/>
              </a:rPr>
              <a:t>are </a:t>
            </a:r>
            <a:r>
              <a:rPr sz="3000" b="0" dirty="0">
                <a:solidFill>
                  <a:srgbClr val="1D252B"/>
                </a:solidFill>
                <a:latin typeface="Museo Sans 300"/>
                <a:cs typeface="Museo Sans 300"/>
              </a:rPr>
              <a:t>the</a:t>
            </a:r>
            <a:r>
              <a:rPr sz="3000" b="0" spc="15" dirty="0">
                <a:solidFill>
                  <a:srgbClr val="1D252B"/>
                </a:solidFill>
                <a:latin typeface="Museo Sans 300"/>
                <a:cs typeface="Museo Sans 300"/>
              </a:rPr>
              <a:t> </a:t>
            </a:r>
            <a:r>
              <a:rPr sz="3000" b="0" dirty="0">
                <a:solidFill>
                  <a:srgbClr val="1D252B"/>
                </a:solidFill>
                <a:latin typeface="Museo Sans 300"/>
                <a:cs typeface="Museo Sans 300"/>
              </a:rPr>
              <a:t>same</a:t>
            </a:r>
            <a:r>
              <a:rPr sz="3000" b="0" spc="-10" dirty="0">
                <a:solidFill>
                  <a:srgbClr val="1D252B"/>
                </a:solidFill>
                <a:latin typeface="Museo Sans 300"/>
                <a:cs typeface="Museo Sans 300"/>
              </a:rPr>
              <a:t> </a:t>
            </a:r>
            <a:r>
              <a:rPr sz="3000" b="0" spc="-20" dirty="0">
                <a:solidFill>
                  <a:srgbClr val="1D252B"/>
                </a:solidFill>
                <a:latin typeface="Museo Sans 300"/>
                <a:cs typeface="Museo Sans 300"/>
              </a:rPr>
              <a:t>way.	</a:t>
            </a:r>
            <a:r>
              <a:rPr sz="3000" b="0" dirty="0">
                <a:solidFill>
                  <a:srgbClr val="1D252B"/>
                </a:solidFill>
                <a:latin typeface="Museo Sans 300"/>
                <a:cs typeface="Museo Sans 300"/>
              </a:rPr>
              <a:t>Some </a:t>
            </a:r>
            <a:r>
              <a:rPr sz="3000" b="0" spc="-10" dirty="0">
                <a:solidFill>
                  <a:srgbClr val="1D252B"/>
                </a:solidFill>
                <a:latin typeface="Museo Sans 300"/>
                <a:cs typeface="Museo Sans 300"/>
              </a:rPr>
              <a:t>are </a:t>
            </a:r>
            <a:r>
              <a:rPr sz="3000" b="0" spc="-5" dirty="0">
                <a:solidFill>
                  <a:srgbClr val="1D252B"/>
                </a:solidFill>
                <a:latin typeface="Museo Sans 300"/>
                <a:cs typeface="Museo Sans 300"/>
              </a:rPr>
              <a:t>ready </a:t>
            </a:r>
            <a:r>
              <a:rPr sz="3000" b="0" dirty="0">
                <a:solidFill>
                  <a:srgbClr val="1D252B"/>
                </a:solidFill>
                <a:latin typeface="Museo Sans 300"/>
                <a:cs typeface="Museo Sans 300"/>
              </a:rPr>
              <a:t>to</a:t>
            </a:r>
            <a:r>
              <a:rPr sz="3000" b="0" spc="-85" dirty="0">
                <a:solidFill>
                  <a:srgbClr val="1D252B"/>
                </a:solidFill>
                <a:latin typeface="Museo Sans 300"/>
                <a:cs typeface="Museo Sans 300"/>
              </a:rPr>
              <a:t> </a:t>
            </a:r>
            <a:r>
              <a:rPr sz="3000" b="0" dirty="0">
                <a:solidFill>
                  <a:srgbClr val="1D252B"/>
                </a:solidFill>
                <a:latin typeface="Museo Sans 300"/>
                <a:cs typeface="Museo Sans 300"/>
              </a:rPr>
              <a:t>buy</a:t>
            </a:r>
            <a:r>
              <a:rPr sz="3000" b="0" spc="-25" dirty="0">
                <a:solidFill>
                  <a:srgbClr val="1D252B"/>
                </a:solidFill>
                <a:latin typeface="Museo Sans 300"/>
                <a:cs typeface="Museo Sans 300"/>
              </a:rPr>
              <a:t> </a:t>
            </a:r>
            <a:r>
              <a:rPr sz="3000" b="0" spc="-15" dirty="0">
                <a:solidFill>
                  <a:srgbClr val="1D252B"/>
                </a:solidFill>
                <a:latin typeface="Museo Sans 300"/>
                <a:cs typeface="Museo Sans 300"/>
              </a:rPr>
              <a:t>today. </a:t>
            </a:r>
            <a:r>
              <a:rPr sz="3000" b="0" dirty="0">
                <a:solidFill>
                  <a:srgbClr val="1D252B"/>
                </a:solidFill>
                <a:latin typeface="Museo Sans 300"/>
                <a:cs typeface="Museo Sans 300"/>
              </a:rPr>
              <a:t> Many will be </a:t>
            </a:r>
            <a:r>
              <a:rPr sz="3000" b="0" spc="-5" dirty="0">
                <a:solidFill>
                  <a:srgbClr val="1D252B"/>
                </a:solidFill>
                <a:latin typeface="Museo Sans 300"/>
                <a:cs typeface="Museo Sans 300"/>
              </a:rPr>
              <a:t>ready </a:t>
            </a:r>
            <a:r>
              <a:rPr sz="3000" b="0" dirty="0">
                <a:solidFill>
                  <a:srgbClr val="1D252B"/>
                </a:solidFill>
                <a:latin typeface="Museo Sans 300"/>
                <a:cs typeface="Museo Sans 300"/>
              </a:rPr>
              <a:t>to buy down</a:t>
            </a:r>
            <a:r>
              <a:rPr sz="3000" b="0" spc="5" dirty="0">
                <a:solidFill>
                  <a:srgbClr val="1D252B"/>
                </a:solidFill>
                <a:latin typeface="Museo Sans 300"/>
                <a:cs typeface="Museo Sans 300"/>
              </a:rPr>
              <a:t> </a:t>
            </a:r>
            <a:r>
              <a:rPr sz="3000" b="0" dirty="0">
                <a:solidFill>
                  <a:srgbClr val="1D252B"/>
                </a:solidFill>
                <a:latin typeface="Museo Sans 300"/>
                <a:cs typeface="Museo Sans 300"/>
              </a:rPr>
              <a:t>the </a:t>
            </a:r>
            <a:r>
              <a:rPr sz="3000" b="0" spc="-5" dirty="0">
                <a:solidFill>
                  <a:srgbClr val="1D252B"/>
                </a:solidFill>
                <a:latin typeface="Museo Sans 300"/>
                <a:cs typeface="Museo Sans 300"/>
              </a:rPr>
              <a:t>road.	</a:t>
            </a:r>
            <a:r>
              <a:rPr sz="3000" b="0" dirty="0">
                <a:solidFill>
                  <a:srgbClr val="1D252B"/>
                </a:solidFill>
                <a:latin typeface="Museo Sans 300"/>
                <a:cs typeface="Museo Sans 300"/>
              </a:rPr>
              <a:t>The</a:t>
            </a:r>
            <a:r>
              <a:rPr sz="3000" b="0" spc="-50" dirty="0">
                <a:solidFill>
                  <a:srgbClr val="1D252B"/>
                </a:solidFill>
                <a:latin typeface="Museo Sans 300"/>
                <a:cs typeface="Museo Sans 300"/>
              </a:rPr>
              <a:t> </a:t>
            </a:r>
            <a:r>
              <a:rPr sz="3000" b="0" dirty="0">
                <a:solidFill>
                  <a:srgbClr val="1D252B"/>
                </a:solidFill>
                <a:latin typeface="Museo Sans 300"/>
                <a:cs typeface="Museo Sans 300"/>
              </a:rPr>
              <a:t>question</a:t>
            </a:r>
            <a:r>
              <a:rPr sz="3000" b="0" spc="-50" dirty="0">
                <a:solidFill>
                  <a:srgbClr val="1D252B"/>
                </a:solidFill>
                <a:latin typeface="Museo Sans 300"/>
                <a:cs typeface="Museo Sans 300"/>
              </a:rPr>
              <a:t> </a:t>
            </a:r>
            <a:r>
              <a:rPr sz="3000" b="0" dirty="0">
                <a:solidFill>
                  <a:srgbClr val="1D252B"/>
                </a:solidFill>
                <a:latin typeface="Museo Sans 300"/>
                <a:cs typeface="Museo Sans 300"/>
              </a:rPr>
              <a:t>is,  will your brand be </a:t>
            </a:r>
            <a:r>
              <a:rPr sz="3000" b="0" spc="-5" dirty="0">
                <a:solidFill>
                  <a:srgbClr val="1D252B"/>
                </a:solidFill>
                <a:latin typeface="Museo Sans 300"/>
                <a:cs typeface="Museo Sans 300"/>
              </a:rPr>
              <a:t>top-of-mind </a:t>
            </a:r>
            <a:r>
              <a:rPr sz="3000" b="0" dirty="0">
                <a:solidFill>
                  <a:srgbClr val="1D252B"/>
                </a:solidFill>
                <a:latin typeface="Museo Sans 300"/>
                <a:cs typeface="Museo Sans 300"/>
              </a:rPr>
              <a:t>when it’s time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them to  </a:t>
            </a:r>
            <a:r>
              <a:rPr sz="3000" b="0" spc="-10" dirty="0">
                <a:solidFill>
                  <a:srgbClr val="1D252B"/>
                </a:solidFill>
                <a:latin typeface="Museo Sans 300"/>
                <a:cs typeface="Museo Sans 300"/>
              </a:rPr>
              <a:t>make </a:t>
            </a:r>
            <a:r>
              <a:rPr sz="3000" b="0" spc="-5" dirty="0">
                <a:solidFill>
                  <a:srgbClr val="1D252B"/>
                </a:solidFill>
                <a:latin typeface="Museo Sans 300"/>
                <a:cs typeface="Museo Sans 300"/>
              </a:rPr>
              <a:t>that</a:t>
            </a:r>
            <a:r>
              <a:rPr sz="3000" b="0" spc="-40" dirty="0">
                <a:solidFill>
                  <a:srgbClr val="1D252B"/>
                </a:solidFill>
                <a:latin typeface="Museo Sans 300"/>
                <a:cs typeface="Museo Sans 300"/>
              </a:rPr>
              <a:t> </a:t>
            </a:r>
            <a:r>
              <a:rPr sz="3000" b="0" spc="-5" dirty="0">
                <a:solidFill>
                  <a:srgbClr val="1D252B"/>
                </a:solidFill>
                <a:latin typeface="Museo Sans 300"/>
                <a:cs typeface="Museo Sans 300"/>
              </a:rPr>
              <a:t>purchase?</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651510">
              <a:lnSpc>
                <a:spcPct val="100000"/>
              </a:lnSpc>
            </a:pPr>
            <a:r>
              <a:rPr sz="3000" b="0" dirty="0">
                <a:solidFill>
                  <a:srgbClr val="1D252B"/>
                </a:solidFill>
                <a:latin typeface="Museo Sans 300"/>
                <a:cs typeface="Museo Sans 300"/>
              </a:rPr>
              <a:t>It will be if you </a:t>
            </a:r>
            <a:r>
              <a:rPr sz="3000" b="0" spc="-5" dirty="0">
                <a:solidFill>
                  <a:srgbClr val="1D252B"/>
                </a:solidFill>
                <a:latin typeface="Museo Sans 300"/>
                <a:cs typeface="Museo Sans 300"/>
              </a:rPr>
              <a:t>have carefully nurtured </a:t>
            </a:r>
            <a:r>
              <a:rPr sz="3000" b="0" dirty="0">
                <a:solidFill>
                  <a:srgbClr val="1D252B"/>
                </a:solidFill>
                <a:latin typeface="Museo Sans 300"/>
                <a:cs typeface="Museo Sans 300"/>
              </a:rPr>
              <a:t>your </a:t>
            </a:r>
            <a:r>
              <a:rPr sz="3000" b="0" spc="-5" dirty="0">
                <a:solidFill>
                  <a:srgbClr val="1D252B"/>
                </a:solidFill>
                <a:latin typeface="Museo Sans 300"/>
                <a:cs typeface="Museo Sans 300"/>
              </a:rPr>
              <a:t>relationship  </a:t>
            </a:r>
            <a:r>
              <a:rPr sz="3000" b="0" dirty="0">
                <a:solidFill>
                  <a:srgbClr val="1D252B"/>
                </a:solidFill>
                <a:latin typeface="Museo Sans 300"/>
                <a:cs typeface="Museo Sans 300"/>
              </a:rPr>
              <a:t>with them along the</a:t>
            </a:r>
            <a:r>
              <a:rPr sz="3000" b="0" spc="-95" dirty="0">
                <a:solidFill>
                  <a:srgbClr val="1D252B"/>
                </a:solidFill>
                <a:latin typeface="Museo Sans 300"/>
                <a:cs typeface="Museo Sans 300"/>
              </a:rPr>
              <a:t> </a:t>
            </a:r>
            <a:r>
              <a:rPr sz="3000" b="0" spc="-20" dirty="0">
                <a:solidFill>
                  <a:srgbClr val="1D252B"/>
                </a:solidFill>
                <a:latin typeface="Museo Sans 300"/>
                <a:cs typeface="Museo Sans 300"/>
              </a:rPr>
              <a:t>way.</a:t>
            </a:r>
            <a:endParaRPr sz="3000">
              <a:latin typeface="Museo Sans 300"/>
              <a:cs typeface="Museo Sans 300"/>
            </a:endParaRPr>
          </a:p>
        </p:txBody>
      </p:sp>
      <p:pic>
        <p:nvPicPr>
          <p:cNvPr id="3" name="Picture 2">
            <a:extLst>
              <a:ext uri="{FF2B5EF4-FFF2-40B4-BE49-F238E27FC236}">
                <a16:creationId xmlns:a16="http://schemas.microsoft.com/office/drawing/2014/main" id="{D7EF80CF-4F08-46CD-A928-07A61523E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280" y="12280"/>
            <a:ext cx="15532100" cy="10045700"/>
          </a:xfrm>
          <a:custGeom>
            <a:avLst/>
            <a:gdLst/>
            <a:ahLst/>
            <a:cxnLst/>
            <a:rect l="l" t="t" r="r" b="b"/>
            <a:pathLst>
              <a:path w="15532100" h="10045700">
                <a:moveTo>
                  <a:pt x="15532100" y="0"/>
                </a:moveTo>
                <a:lnTo>
                  <a:pt x="0" y="0"/>
                </a:lnTo>
                <a:lnTo>
                  <a:pt x="0" y="10045700"/>
                </a:lnTo>
                <a:lnTo>
                  <a:pt x="15532100" y="10045700"/>
                </a:lnTo>
                <a:lnTo>
                  <a:pt x="15532100" y="0"/>
                </a:lnTo>
                <a:close/>
              </a:path>
            </a:pathLst>
          </a:custGeom>
          <a:solidFill>
            <a:srgbClr val="51C9EA">
              <a:alpha val="75000"/>
            </a:srgbClr>
          </a:solidFill>
        </p:spPr>
        <p:txBody>
          <a:bodyPr wrap="square" lIns="0" tIns="0" rIns="0" bIns="0" rtlCol="0"/>
          <a:lstStyle/>
          <a:p>
            <a:endParaRPr/>
          </a:p>
        </p:txBody>
      </p:sp>
      <p:sp>
        <p:nvSpPr>
          <p:cNvPr id="2" name="object 2"/>
          <p:cNvSpPr/>
          <p:nvPr/>
        </p:nvSpPr>
        <p:spPr>
          <a:xfrm>
            <a:off x="0" y="0"/>
            <a:ext cx="15544800" cy="10058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34" y="749611"/>
            <a:ext cx="108585" cy="222885"/>
          </a:xfrm>
          <a:custGeom>
            <a:avLst/>
            <a:gdLst/>
            <a:ahLst/>
            <a:cxnLst/>
            <a:rect l="l" t="t" r="r" b="b"/>
            <a:pathLst>
              <a:path w="108585" h="222884">
                <a:moveTo>
                  <a:pt x="0" y="0"/>
                </a:moveTo>
                <a:lnTo>
                  <a:pt x="0" y="38239"/>
                </a:lnTo>
                <a:lnTo>
                  <a:pt x="67500" y="104673"/>
                </a:lnTo>
                <a:lnTo>
                  <a:pt x="72123" y="109296"/>
                </a:lnTo>
                <a:lnTo>
                  <a:pt x="71805" y="116573"/>
                </a:lnTo>
                <a:lnTo>
                  <a:pt x="0" y="187845"/>
                </a:lnTo>
                <a:lnTo>
                  <a:pt x="0" y="222859"/>
                </a:lnTo>
                <a:lnTo>
                  <a:pt x="102438" y="121488"/>
                </a:lnTo>
                <a:lnTo>
                  <a:pt x="107988" y="115938"/>
                </a:lnTo>
                <a:lnTo>
                  <a:pt x="107467" y="106934"/>
                </a:lnTo>
                <a:lnTo>
                  <a:pt x="0" y="0"/>
                </a:lnTo>
                <a:close/>
              </a:path>
            </a:pathLst>
          </a:custGeom>
          <a:solidFill>
            <a:srgbClr val="97DEF1"/>
          </a:solidFill>
        </p:spPr>
        <p:txBody>
          <a:bodyPr wrap="square" lIns="0" tIns="0" rIns="0" bIns="0" rtlCol="0"/>
          <a:lstStyle/>
          <a:p>
            <a:endParaRPr/>
          </a:p>
        </p:txBody>
      </p:sp>
      <p:sp>
        <p:nvSpPr>
          <p:cNvPr id="4" name="object 4"/>
          <p:cNvSpPr/>
          <p:nvPr/>
        </p:nvSpPr>
        <p:spPr>
          <a:xfrm>
            <a:off x="5939" y="860808"/>
            <a:ext cx="10160" cy="41275"/>
          </a:xfrm>
          <a:custGeom>
            <a:avLst/>
            <a:gdLst/>
            <a:ahLst/>
            <a:cxnLst/>
            <a:rect l="l" t="t" r="r" b="b"/>
            <a:pathLst>
              <a:path w="10160" h="41275">
                <a:moveTo>
                  <a:pt x="0" y="0"/>
                </a:moveTo>
                <a:lnTo>
                  <a:pt x="0" y="41020"/>
                </a:lnTo>
                <a:lnTo>
                  <a:pt x="1143" y="40830"/>
                </a:lnTo>
                <a:lnTo>
                  <a:pt x="1409" y="40551"/>
                </a:lnTo>
                <a:lnTo>
                  <a:pt x="7584" y="31283"/>
                </a:lnTo>
                <a:lnTo>
                  <a:pt x="9753" y="20653"/>
                </a:lnTo>
                <a:lnTo>
                  <a:pt x="7817" y="9990"/>
                </a:lnTo>
                <a:lnTo>
                  <a:pt x="1676" y="622"/>
                </a:lnTo>
                <a:lnTo>
                  <a:pt x="0" y="0"/>
                </a:lnTo>
                <a:close/>
              </a:path>
            </a:pathLst>
          </a:custGeom>
          <a:solidFill>
            <a:srgbClr val="97DEF1"/>
          </a:solidFill>
        </p:spPr>
        <p:txBody>
          <a:bodyPr wrap="square" lIns="0" tIns="0" rIns="0" bIns="0" rtlCol="0"/>
          <a:lstStyle/>
          <a:p>
            <a:endParaRPr/>
          </a:p>
        </p:txBody>
      </p:sp>
      <p:sp>
        <p:nvSpPr>
          <p:cNvPr id="5" name="object 5"/>
          <p:cNvSpPr/>
          <p:nvPr/>
        </p:nvSpPr>
        <p:spPr>
          <a:xfrm>
            <a:off x="6140" y="12700"/>
            <a:ext cx="0" cy="10045700"/>
          </a:xfrm>
          <a:custGeom>
            <a:avLst/>
            <a:gdLst/>
            <a:ahLst/>
            <a:cxnLst/>
            <a:rect l="l" t="t" r="r" b="b"/>
            <a:pathLst>
              <a:path h="10045700">
                <a:moveTo>
                  <a:pt x="0" y="0"/>
                </a:moveTo>
                <a:lnTo>
                  <a:pt x="0" y="10045700"/>
                </a:lnTo>
              </a:path>
            </a:pathLst>
          </a:custGeom>
          <a:ln w="12280">
            <a:solidFill>
              <a:srgbClr val="000000"/>
            </a:solidFill>
          </a:ln>
        </p:spPr>
        <p:txBody>
          <a:bodyPr wrap="square" lIns="0" tIns="0" rIns="0" bIns="0" rtlCol="0"/>
          <a:lstStyle/>
          <a:p>
            <a:endParaRPr/>
          </a:p>
        </p:txBody>
      </p:sp>
      <p:sp>
        <p:nvSpPr>
          <p:cNvPr id="6" name="object 6"/>
          <p:cNvSpPr/>
          <p:nvPr/>
        </p:nvSpPr>
        <p:spPr>
          <a:xfrm>
            <a:off x="0" y="6140"/>
            <a:ext cx="15544800" cy="0"/>
          </a:xfrm>
          <a:custGeom>
            <a:avLst/>
            <a:gdLst/>
            <a:ahLst/>
            <a:cxnLst/>
            <a:rect l="l" t="t" r="r" b="b"/>
            <a:pathLst>
              <a:path w="15544800">
                <a:moveTo>
                  <a:pt x="0" y="0"/>
                </a:moveTo>
                <a:lnTo>
                  <a:pt x="15544800" y="0"/>
                </a:lnTo>
              </a:path>
            </a:pathLst>
          </a:custGeom>
          <a:ln w="12280">
            <a:solidFill>
              <a:srgbClr val="000000"/>
            </a:solidFill>
          </a:ln>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17780" marR="5080" indent="5080" algn="ctr">
              <a:lnSpc>
                <a:spcPct val="100000"/>
              </a:lnSpc>
              <a:spcBef>
                <a:spcPts val="100"/>
              </a:spcBef>
            </a:pPr>
            <a:r>
              <a:rPr spc="85" dirty="0"/>
              <a:t>RIGHT PERSON </a:t>
            </a:r>
            <a:r>
              <a:rPr dirty="0">
                <a:solidFill>
                  <a:srgbClr val="1D252B"/>
                </a:solidFill>
              </a:rPr>
              <a:t>+ </a:t>
            </a:r>
            <a:r>
              <a:rPr spc="110" dirty="0"/>
              <a:t>RIGHT  </a:t>
            </a:r>
            <a:r>
              <a:rPr spc="90" dirty="0"/>
              <a:t>CONTENT </a:t>
            </a:r>
            <a:r>
              <a:rPr dirty="0">
                <a:solidFill>
                  <a:srgbClr val="1D252B"/>
                </a:solidFill>
              </a:rPr>
              <a:t>+ </a:t>
            </a:r>
            <a:r>
              <a:rPr spc="85" dirty="0"/>
              <a:t>RIGHT </a:t>
            </a:r>
            <a:r>
              <a:rPr spc="80" dirty="0"/>
              <a:t>TIME </a:t>
            </a:r>
            <a:r>
              <a:rPr dirty="0">
                <a:solidFill>
                  <a:srgbClr val="1D252B"/>
                </a:solidFill>
              </a:rPr>
              <a:t>=  </a:t>
            </a:r>
            <a:r>
              <a:rPr spc="85" dirty="0">
                <a:solidFill>
                  <a:srgbClr val="216BB4"/>
                </a:solidFill>
              </a:rPr>
              <a:t>EMAIL</a:t>
            </a:r>
            <a:r>
              <a:rPr spc="110" dirty="0">
                <a:solidFill>
                  <a:srgbClr val="216BB4"/>
                </a:solidFill>
              </a:rPr>
              <a:t> </a:t>
            </a:r>
            <a:r>
              <a:rPr spc="105" dirty="0">
                <a:solidFill>
                  <a:srgbClr val="216BB4"/>
                </a:solidFill>
              </a:rPr>
              <a:t>NURTURING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7138670" cy="939800"/>
          </a:xfrm>
          <a:prstGeom prst="rect">
            <a:avLst/>
          </a:prstGeom>
        </p:spPr>
        <p:txBody>
          <a:bodyPr vert="horz" wrap="square" lIns="0" tIns="12700" rIns="0" bIns="0" rtlCol="0">
            <a:spAutoFit/>
          </a:bodyPr>
          <a:lstStyle/>
          <a:p>
            <a:pPr marL="12700">
              <a:lnSpc>
                <a:spcPct val="100000"/>
              </a:lnSpc>
              <a:spcBef>
                <a:spcPts val="100"/>
              </a:spcBef>
            </a:pPr>
            <a:r>
              <a:rPr spc="85" dirty="0">
                <a:solidFill>
                  <a:srgbClr val="A4A9AD"/>
                </a:solidFill>
              </a:rPr>
              <a:t>EMAIL</a:t>
            </a:r>
            <a:r>
              <a:rPr spc="110" dirty="0">
                <a:solidFill>
                  <a:srgbClr val="A4A9AD"/>
                </a:solidFill>
              </a:rPr>
              <a:t> </a:t>
            </a:r>
            <a:r>
              <a:rPr spc="105" dirty="0">
                <a:solidFill>
                  <a:srgbClr val="A4A9AD"/>
                </a:solidFill>
              </a:rPr>
              <a:t>NURTURING</a:t>
            </a:r>
          </a:p>
        </p:txBody>
      </p:sp>
      <p:sp>
        <p:nvSpPr>
          <p:cNvPr id="3" name="object 3"/>
          <p:cNvSpPr txBox="1"/>
          <p:nvPr/>
        </p:nvSpPr>
        <p:spPr>
          <a:xfrm>
            <a:off x="4902200" y="3202937"/>
            <a:ext cx="10188575" cy="3683000"/>
          </a:xfrm>
          <a:prstGeom prst="rect">
            <a:avLst/>
          </a:prstGeom>
        </p:spPr>
        <p:txBody>
          <a:bodyPr vert="horz" wrap="square" lIns="0" tIns="12700" rIns="0" bIns="0" rtlCol="0">
            <a:spAutoFit/>
          </a:bodyPr>
          <a:lstStyle/>
          <a:p>
            <a:pPr marL="12700" marR="10160">
              <a:lnSpc>
                <a:spcPct val="100000"/>
              </a:lnSpc>
              <a:spcBef>
                <a:spcPts val="100"/>
              </a:spcBef>
            </a:pPr>
            <a:r>
              <a:rPr sz="3000" b="0" spc="-5" dirty="0">
                <a:solidFill>
                  <a:srgbClr val="1D252B"/>
                </a:solidFill>
                <a:latin typeface="Museo Sans 300"/>
                <a:cs typeface="Museo Sans 300"/>
              </a:rPr>
              <a:t>Unlike </a:t>
            </a:r>
            <a:r>
              <a:rPr sz="3000" b="0" dirty="0">
                <a:solidFill>
                  <a:srgbClr val="1D252B"/>
                </a:solidFill>
                <a:latin typeface="Museo Sans 300"/>
                <a:cs typeface="Museo Sans 300"/>
              </a:rPr>
              <a:t>email blasts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send the same generic</a:t>
            </a:r>
            <a:r>
              <a:rPr sz="3000" b="0" spc="-55" dirty="0">
                <a:solidFill>
                  <a:srgbClr val="1D252B"/>
                </a:solidFill>
                <a:latin typeface="Museo Sans 300"/>
                <a:cs typeface="Museo Sans 300"/>
              </a:rPr>
              <a:t> </a:t>
            </a:r>
            <a:r>
              <a:rPr sz="3000" b="0" spc="-5" dirty="0">
                <a:solidFill>
                  <a:srgbClr val="1D252B"/>
                </a:solidFill>
                <a:latin typeface="Museo Sans 300"/>
                <a:cs typeface="Museo Sans 300"/>
              </a:rPr>
              <a:t>information  </a:t>
            </a:r>
            <a:r>
              <a:rPr sz="3000" b="0" dirty="0">
                <a:solidFill>
                  <a:srgbClr val="1D252B"/>
                </a:solidFill>
                <a:latin typeface="Museo Sans 300"/>
                <a:cs typeface="Museo Sans 300"/>
              </a:rPr>
              <a:t>to everyone, email nurturing delivers specific </a:t>
            </a:r>
            <a:r>
              <a:rPr sz="3000" b="0" spc="-5" dirty="0">
                <a:solidFill>
                  <a:srgbClr val="1D252B"/>
                </a:solidFill>
                <a:latin typeface="Museo Sans 300"/>
                <a:cs typeface="Museo Sans 300"/>
              </a:rPr>
              <a:t>information  </a:t>
            </a:r>
            <a:r>
              <a:rPr sz="3000" b="0" dirty="0">
                <a:solidFill>
                  <a:srgbClr val="1D252B"/>
                </a:solidFill>
                <a:latin typeface="Museo Sans 300"/>
                <a:cs typeface="Museo Sans 300"/>
              </a:rPr>
              <a:t>based on the </a:t>
            </a:r>
            <a:r>
              <a:rPr sz="3000" b="0" spc="-5" dirty="0">
                <a:solidFill>
                  <a:srgbClr val="1D252B"/>
                </a:solidFill>
                <a:latin typeface="Museo Sans 300"/>
                <a:cs typeface="Museo Sans 300"/>
              </a:rPr>
              <a:t>recipient’s</a:t>
            </a:r>
            <a:r>
              <a:rPr sz="3000" b="0" spc="-65" dirty="0">
                <a:solidFill>
                  <a:srgbClr val="1D252B"/>
                </a:solidFill>
                <a:latin typeface="Museo Sans 300"/>
                <a:cs typeface="Museo Sans 300"/>
              </a:rPr>
              <a:t> </a:t>
            </a:r>
            <a:r>
              <a:rPr sz="3000" b="0" dirty="0">
                <a:solidFill>
                  <a:srgbClr val="1D252B"/>
                </a:solidFill>
                <a:latin typeface="Museo Sans 300"/>
                <a:cs typeface="Museo Sans 300"/>
              </a:rPr>
              <a:t>needs.</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080">
              <a:lnSpc>
                <a:spcPct val="100000"/>
              </a:lnSpc>
            </a:pPr>
            <a:r>
              <a:rPr sz="3000" b="0" dirty="0">
                <a:solidFill>
                  <a:srgbClr val="1D252B"/>
                </a:solidFill>
                <a:latin typeface="Museo Sans 300"/>
                <a:cs typeface="Museo Sans 300"/>
              </a:rPr>
              <a:t>When you combine valuable content </a:t>
            </a:r>
            <a:r>
              <a:rPr sz="3000" b="0" spc="-5" dirty="0">
                <a:solidFill>
                  <a:srgbClr val="1D252B"/>
                </a:solidFill>
                <a:latin typeface="Museo Sans 300"/>
                <a:cs typeface="Museo Sans 300"/>
              </a:rPr>
              <a:t>targeted </a:t>
            </a:r>
            <a:r>
              <a:rPr sz="3000" b="0" dirty="0">
                <a:solidFill>
                  <a:srgbClr val="1D252B"/>
                </a:solidFill>
                <a:latin typeface="Museo Sans 300"/>
                <a:cs typeface="Museo Sans 300"/>
              </a:rPr>
              <a:t>to a</a:t>
            </a:r>
            <a:r>
              <a:rPr sz="3000" b="0" spc="-65" dirty="0">
                <a:solidFill>
                  <a:srgbClr val="1D252B"/>
                </a:solidFill>
                <a:latin typeface="Museo Sans 300"/>
                <a:cs typeface="Museo Sans 300"/>
              </a:rPr>
              <a:t> </a:t>
            </a:r>
            <a:r>
              <a:rPr sz="3000" b="0" dirty="0">
                <a:solidFill>
                  <a:srgbClr val="1D252B"/>
                </a:solidFill>
                <a:latin typeface="Museo Sans 300"/>
                <a:cs typeface="Museo Sans 300"/>
              </a:rPr>
              <a:t>specific  type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person </a:t>
            </a:r>
            <a:r>
              <a:rPr sz="3000" b="0" spc="-5" dirty="0">
                <a:solidFill>
                  <a:srgbClr val="1D252B"/>
                </a:solidFill>
                <a:latin typeface="Museo Sans 300"/>
                <a:cs typeface="Museo Sans 300"/>
              </a:rPr>
              <a:t>at </a:t>
            </a:r>
            <a:r>
              <a:rPr sz="3000" b="0" dirty="0">
                <a:solidFill>
                  <a:srgbClr val="1D252B"/>
                </a:solidFill>
                <a:latin typeface="Museo Sans 300"/>
                <a:cs typeface="Museo Sans 300"/>
              </a:rPr>
              <a:t>the right time in their buying </a:t>
            </a:r>
            <a:r>
              <a:rPr sz="3000" b="0" spc="-10" dirty="0">
                <a:solidFill>
                  <a:srgbClr val="1D252B"/>
                </a:solidFill>
                <a:latin typeface="Museo Sans 300"/>
                <a:cs typeface="Museo Sans 300"/>
              </a:rPr>
              <a:t>journey,  </a:t>
            </a:r>
            <a:r>
              <a:rPr sz="3000" b="0" dirty="0">
                <a:solidFill>
                  <a:srgbClr val="1D252B"/>
                </a:solidFill>
                <a:latin typeface="Museo Sans 300"/>
                <a:cs typeface="Museo Sans 300"/>
              </a:rPr>
              <a:t>your emails get opened and get </a:t>
            </a:r>
            <a:r>
              <a:rPr sz="3000" b="0" spc="-5" dirty="0">
                <a:solidFill>
                  <a:srgbClr val="1D252B"/>
                </a:solidFill>
                <a:latin typeface="Museo Sans 300"/>
                <a:cs typeface="Museo Sans 300"/>
              </a:rPr>
              <a:t>read </a:t>
            </a:r>
            <a:r>
              <a:rPr sz="3000" b="0" dirty="0">
                <a:solidFill>
                  <a:srgbClr val="1D252B"/>
                </a:solidFill>
                <a:latin typeface="Museo Sans 300"/>
                <a:cs typeface="Museo Sans 300"/>
              </a:rPr>
              <a:t>- getting your  business to the top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the list when it’s time to</a:t>
            </a:r>
            <a:r>
              <a:rPr sz="3000" b="0" spc="-90" dirty="0">
                <a:solidFill>
                  <a:srgbClr val="1D252B"/>
                </a:solidFill>
                <a:latin typeface="Museo Sans 300"/>
                <a:cs typeface="Museo Sans 300"/>
              </a:rPr>
              <a:t> </a:t>
            </a:r>
            <a:r>
              <a:rPr sz="3000" b="0" spc="-20" dirty="0">
                <a:solidFill>
                  <a:srgbClr val="1D252B"/>
                </a:solidFill>
                <a:latin typeface="Museo Sans 300"/>
                <a:cs typeface="Museo Sans 300"/>
              </a:rPr>
              <a:t>buy.</a:t>
            </a:r>
            <a:endParaRPr sz="3000">
              <a:latin typeface="Museo Sans 300"/>
              <a:cs typeface="Museo Sans 300"/>
            </a:endParaRPr>
          </a:p>
        </p:txBody>
      </p:sp>
      <p:pic>
        <p:nvPicPr>
          <p:cNvPr id="4" name="Picture 3">
            <a:extLst>
              <a:ext uri="{FF2B5EF4-FFF2-40B4-BE49-F238E27FC236}">
                <a16:creationId xmlns:a16="http://schemas.microsoft.com/office/drawing/2014/main" id="{5611A5D1-5142-4E2F-8B2C-A7B13C3037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200" y="1998978"/>
            <a:ext cx="10231755" cy="1473200"/>
          </a:xfrm>
          <a:prstGeom prst="rect">
            <a:avLst/>
          </a:prstGeom>
        </p:spPr>
        <p:txBody>
          <a:bodyPr vert="horz" wrap="square" lIns="0" tIns="104139" rIns="0" bIns="0" rtlCol="0">
            <a:spAutoFit/>
          </a:bodyPr>
          <a:lstStyle/>
          <a:p>
            <a:pPr marL="12700" marR="5080">
              <a:lnSpc>
                <a:spcPts val="3600"/>
              </a:lnSpc>
              <a:spcBef>
                <a:spcPts val="819"/>
              </a:spcBef>
              <a:tabLst>
                <a:tab pos="1352550" algn="l"/>
                <a:tab pos="2736215" algn="l"/>
              </a:tabLst>
            </a:pPr>
            <a:r>
              <a:rPr sz="3600" b="1" spc="-105" dirty="0">
                <a:solidFill>
                  <a:srgbClr val="303E48"/>
                </a:solidFill>
                <a:latin typeface="Brandon Grotesque Bold"/>
                <a:cs typeface="Brandon Grotesque Bold"/>
              </a:rPr>
              <a:t>Consider</a:t>
            </a:r>
            <a:r>
              <a:rPr sz="3600" b="1" spc="-95" dirty="0">
                <a:solidFill>
                  <a:srgbClr val="303E48"/>
                </a:solidFill>
                <a:latin typeface="Brandon Grotesque Bold"/>
                <a:cs typeface="Brandon Grotesque Bold"/>
              </a:rPr>
              <a:t> </a:t>
            </a:r>
            <a:r>
              <a:rPr sz="3600" b="1" spc="-100" dirty="0">
                <a:solidFill>
                  <a:srgbClr val="303E48"/>
                </a:solidFill>
                <a:latin typeface="Brandon Grotesque Bold"/>
                <a:cs typeface="Brandon Grotesque Bold"/>
              </a:rPr>
              <a:t>this:	</a:t>
            </a:r>
            <a:r>
              <a:rPr sz="3000" b="0" i="1" spc="-5" dirty="0">
                <a:solidFill>
                  <a:srgbClr val="1D252B"/>
                </a:solidFill>
                <a:latin typeface="Brandon Grotesque Regular"/>
                <a:cs typeface="Brandon Grotesque Regular"/>
              </a:rPr>
              <a:t>Only </a:t>
            </a:r>
            <a:r>
              <a:rPr sz="3000" b="0" i="1" dirty="0">
                <a:solidFill>
                  <a:srgbClr val="1D252B"/>
                </a:solidFill>
                <a:latin typeface="Brandon Grotesque Regular"/>
                <a:cs typeface="Brandon Grotesque Regular"/>
              </a:rPr>
              <a:t>20% of your leads are sales-ready</a:t>
            </a:r>
            <a:r>
              <a:rPr sz="3000" b="0" i="1" spc="-85"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when</a:t>
            </a:r>
            <a:r>
              <a:rPr sz="3000" b="0" i="1" spc="-15"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they  come in.	Of the remaining </a:t>
            </a:r>
            <a:r>
              <a:rPr sz="3000" b="0" i="1" spc="-5" dirty="0">
                <a:solidFill>
                  <a:srgbClr val="1D252B"/>
                </a:solidFill>
                <a:latin typeface="Brandon Grotesque Regular"/>
                <a:cs typeface="Brandon Grotesque Regular"/>
              </a:rPr>
              <a:t>marketing </a:t>
            </a:r>
            <a:r>
              <a:rPr sz="3000" b="0" i="1" dirty="0">
                <a:solidFill>
                  <a:srgbClr val="1D252B"/>
                </a:solidFill>
                <a:latin typeface="Brandon Grotesque Regular"/>
                <a:cs typeface="Brandon Grotesque Regular"/>
              </a:rPr>
              <a:t>leads, 79% never convert</a:t>
            </a:r>
            <a:r>
              <a:rPr sz="3000" b="0" i="1" spc="-7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into</a:t>
            </a:r>
            <a:r>
              <a:rPr sz="3000" b="0" i="1" spc="-1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sales,  often due to a lack of nurturing and</a:t>
            </a:r>
            <a:r>
              <a:rPr sz="3000" b="0" i="1" spc="-100" dirty="0">
                <a:solidFill>
                  <a:srgbClr val="1D252B"/>
                </a:solidFill>
                <a:latin typeface="Brandon Grotesque Regular"/>
                <a:cs typeface="Brandon Grotesque Regular"/>
              </a:rPr>
              <a:t> </a:t>
            </a:r>
            <a:r>
              <a:rPr sz="3000" b="0" i="1" dirty="0">
                <a:solidFill>
                  <a:srgbClr val="1D252B"/>
                </a:solidFill>
                <a:latin typeface="Brandon Grotesque Regular"/>
                <a:cs typeface="Brandon Grotesque Regular"/>
              </a:rPr>
              <a:t>follow-up.*</a:t>
            </a:r>
            <a:endParaRPr sz="3000">
              <a:latin typeface="Brandon Grotesque Regular"/>
              <a:cs typeface="Brandon Grotesque Regular"/>
            </a:endParaRPr>
          </a:p>
        </p:txBody>
      </p:sp>
      <p:sp>
        <p:nvSpPr>
          <p:cNvPr id="3" name="object 3"/>
          <p:cNvSpPr txBox="1"/>
          <p:nvPr/>
        </p:nvSpPr>
        <p:spPr>
          <a:xfrm>
            <a:off x="4902201" y="3903978"/>
            <a:ext cx="10210800" cy="3683000"/>
          </a:xfrm>
          <a:prstGeom prst="rect">
            <a:avLst/>
          </a:prstGeom>
        </p:spPr>
        <p:txBody>
          <a:bodyPr vert="horz" wrap="square" lIns="0" tIns="12700" rIns="0" bIns="0" rtlCol="0">
            <a:spAutoFit/>
          </a:bodyPr>
          <a:lstStyle/>
          <a:p>
            <a:pPr marL="12700" marR="5080">
              <a:lnSpc>
                <a:spcPct val="100000"/>
              </a:lnSpc>
              <a:spcBef>
                <a:spcPts val="100"/>
              </a:spcBef>
            </a:pPr>
            <a:r>
              <a:rPr sz="3000" b="0" dirty="0">
                <a:solidFill>
                  <a:srgbClr val="1D252B"/>
                </a:solidFill>
                <a:latin typeface="Museo Sans 300"/>
                <a:cs typeface="Museo Sans 300"/>
              </a:rPr>
              <a:t>By nurturing leads </a:t>
            </a:r>
            <a:r>
              <a:rPr sz="3000" b="0" spc="-5" dirty="0">
                <a:solidFill>
                  <a:srgbClr val="1D252B"/>
                </a:solidFill>
                <a:latin typeface="Museo Sans 300"/>
                <a:cs typeface="Museo Sans 300"/>
              </a:rPr>
              <a:t>through </a:t>
            </a:r>
            <a:r>
              <a:rPr sz="3000" b="0" dirty="0">
                <a:solidFill>
                  <a:srgbClr val="1D252B"/>
                </a:solidFill>
                <a:latin typeface="Museo Sans 300"/>
                <a:cs typeface="Museo Sans 300"/>
              </a:rPr>
              <a:t>consistent email </a:t>
            </a:r>
            <a:r>
              <a:rPr sz="3000" b="0" spc="-5" dirty="0">
                <a:solidFill>
                  <a:srgbClr val="1D252B"/>
                </a:solidFill>
                <a:latin typeface="Museo Sans 300"/>
                <a:cs typeface="Museo Sans 300"/>
              </a:rPr>
              <a:t>follow-up,  </a:t>
            </a:r>
            <a:r>
              <a:rPr sz="3000" b="0" dirty="0">
                <a:solidFill>
                  <a:srgbClr val="1D252B"/>
                </a:solidFill>
                <a:latin typeface="Museo Sans 300"/>
                <a:cs typeface="Museo Sans 300"/>
              </a:rPr>
              <a:t>small businesses can boost sales, capitalizing on the</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nearly  80%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leads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they may be missing out on</a:t>
            </a:r>
            <a:r>
              <a:rPr sz="3000" b="0" spc="-65" dirty="0">
                <a:solidFill>
                  <a:srgbClr val="1D252B"/>
                </a:solidFill>
                <a:latin typeface="Museo Sans 300"/>
                <a:cs typeface="Museo Sans 300"/>
              </a:rPr>
              <a:t> </a:t>
            </a:r>
            <a:r>
              <a:rPr sz="3000" b="0" spc="-15" dirty="0">
                <a:solidFill>
                  <a:srgbClr val="1D252B"/>
                </a:solidFill>
                <a:latin typeface="Museo Sans 300"/>
                <a:cs typeface="Museo Sans 300"/>
              </a:rPr>
              <a:t>today.</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149860">
              <a:lnSpc>
                <a:spcPct val="100000"/>
              </a:lnSpc>
              <a:tabLst>
                <a:tab pos="5382260" algn="l"/>
                <a:tab pos="7469505" algn="l"/>
                <a:tab pos="8312784" algn="l"/>
              </a:tabLst>
            </a:pPr>
            <a:r>
              <a:rPr sz="3000" b="0" dirty="0">
                <a:solidFill>
                  <a:srgbClr val="1D252B"/>
                </a:solidFill>
                <a:latin typeface="Museo Sans 300"/>
                <a:cs typeface="Museo Sans 300"/>
              </a:rPr>
              <a:t>Say you run an independent</a:t>
            </a:r>
            <a:r>
              <a:rPr sz="3000" b="0" spc="10" dirty="0">
                <a:solidFill>
                  <a:srgbClr val="1D252B"/>
                </a:solidFill>
                <a:latin typeface="Museo Sans 300"/>
                <a:cs typeface="Museo Sans 300"/>
              </a:rPr>
              <a:t> </a:t>
            </a:r>
            <a:r>
              <a:rPr sz="3000" b="0" dirty="0">
                <a:solidFill>
                  <a:srgbClr val="1D252B"/>
                </a:solidFill>
                <a:latin typeface="Museo Sans 300"/>
                <a:cs typeface="Museo Sans 300"/>
              </a:rPr>
              <a:t>insurance </a:t>
            </a:r>
            <a:r>
              <a:rPr sz="3000" b="0" spc="-15" dirty="0">
                <a:solidFill>
                  <a:srgbClr val="1D252B"/>
                </a:solidFill>
                <a:latin typeface="Museo Sans 300"/>
                <a:cs typeface="Museo Sans 300"/>
              </a:rPr>
              <a:t>agency.	</a:t>
            </a:r>
            <a:r>
              <a:rPr sz="3000" b="0" spc="-60" dirty="0">
                <a:solidFill>
                  <a:srgbClr val="1D252B"/>
                </a:solidFill>
                <a:latin typeface="Museo Sans 300"/>
                <a:cs typeface="Museo Sans 300"/>
              </a:rPr>
              <a:t>You</a:t>
            </a:r>
            <a:r>
              <a:rPr sz="3000" b="0" spc="-50" dirty="0">
                <a:solidFill>
                  <a:srgbClr val="1D252B"/>
                </a:solidFill>
                <a:latin typeface="Museo Sans 300"/>
                <a:cs typeface="Museo Sans 300"/>
              </a:rPr>
              <a:t> </a:t>
            </a:r>
            <a:r>
              <a:rPr sz="3000" b="0" dirty="0">
                <a:solidFill>
                  <a:srgbClr val="1D252B"/>
                </a:solidFill>
                <a:latin typeface="Museo Sans 300"/>
                <a:cs typeface="Museo Sans 300"/>
              </a:rPr>
              <a:t>get</a:t>
            </a:r>
            <a:r>
              <a:rPr sz="3000" b="0" spc="-50" dirty="0">
                <a:solidFill>
                  <a:srgbClr val="1D252B"/>
                </a:solidFill>
                <a:latin typeface="Museo Sans 300"/>
                <a:cs typeface="Museo Sans 300"/>
              </a:rPr>
              <a:t> </a:t>
            </a:r>
            <a:r>
              <a:rPr sz="3000" b="0" dirty="0">
                <a:solidFill>
                  <a:srgbClr val="1D252B"/>
                </a:solidFill>
                <a:latin typeface="Museo Sans 300"/>
                <a:cs typeface="Museo Sans 300"/>
              </a:rPr>
              <a:t>a  fair amount </a:t>
            </a:r>
            <a:r>
              <a:rPr sz="3000" b="0" spc="-5" dirty="0">
                <a:solidFill>
                  <a:srgbClr val="1D252B"/>
                </a:solidFill>
                <a:latin typeface="Museo Sans 300"/>
                <a:cs typeface="Museo Sans 300"/>
              </a:rPr>
              <a:t>of foot traffic </a:t>
            </a:r>
            <a:r>
              <a:rPr sz="3000" b="0" dirty="0">
                <a:solidFill>
                  <a:srgbClr val="1D252B"/>
                </a:solidFill>
                <a:latin typeface="Museo Sans 300"/>
                <a:cs typeface="Museo Sans 300"/>
              </a:rPr>
              <a:t>into</a:t>
            </a:r>
            <a:r>
              <a:rPr sz="3000" b="0" spc="50" dirty="0">
                <a:solidFill>
                  <a:srgbClr val="1D252B"/>
                </a:solidFill>
                <a:latin typeface="Museo Sans 300"/>
                <a:cs typeface="Museo Sans 300"/>
              </a:rPr>
              <a:t> </a:t>
            </a:r>
            <a:r>
              <a:rPr sz="3000" b="0" dirty="0">
                <a:solidFill>
                  <a:srgbClr val="1D252B"/>
                </a:solidFill>
                <a:latin typeface="Museo Sans 300"/>
                <a:cs typeface="Museo Sans 300"/>
              </a:rPr>
              <a:t>your</a:t>
            </a:r>
            <a:r>
              <a:rPr sz="3000" b="0" spc="0" dirty="0">
                <a:solidFill>
                  <a:srgbClr val="1D252B"/>
                </a:solidFill>
                <a:latin typeface="Museo Sans 300"/>
                <a:cs typeface="Museo Sans 300"/>
              </a:rPr>
              <a:t> </a:t>
            </a:r>
            <a:r>
              <a:rPr sz="3000" b="0" spc="-5" dirty="0">
                <a:solidFill>
                  <a:srgbClr val="1D252B"/>
                </a:solidFill>
                <a:latin typeface="Museo Sans 300"/>
                <a:cs typeface="Museo Sans 300"/>
              </a:rPr>
              <a:t>office.	</a:t>
            </a:r>
            <a:r>
              <a:rPr sz="3000" b="0" dirty="0">
                <a:solidFill>
                  <a:srgbClr val="1D252B"/>
                </a:solidFill>
                <a:latin typeface="Museo Sans 300"/>
                <a:cs typeface="Museo Sans 300"/>
              </a:rPr>
              <a:t>Some</a:t>
            </a:r>
            <a:r>
              <a:rPr sz="3000" b="0" spc="-40" dirty="0">
                <a:solidFill>
                  <a:srgbClr val="1D252B"/>
                </a:solidFill>
                <a:latin typeface="Museo Sans 300"/>
                <a:cs typeface="Museo Sans 300"/>
              </a:rPr>
              <a:t> </a:t>
            </a:r>
            <a:r>
              <a:rPr sz="3000" b="0" spc="-10" dirty="0">
                <a:solidFill>
                  <a:srgbClr val="1D252B"/>
                </a:solidFill>
                <a:latin typeface="Museo Sans 300"/>
                <a:cs typeface="Museo Sans 300"/>
              </a:rPr>
              <a:t>are</a:t>
            </a:r>
            <a:r>
              <a:rPr sz="3000" b="0" spc="-40" dirty="0">
                <a:solidFill>
                  <a:srgbClr val="1D252B"/>
                </a:solidFill>
                <a:latin typeface="Museo Sans 300"/>
                <a:cs typeface="Museo Sans 300"/>
              </a:rPr>
              <a:t> </a:t>
            </a:r>
            <a:r>
              <a:rPr sz="3000" b="0" spc="-25" dirty="0">
                <a:solidFill>
                  <a:srgbClr val="1D252B"/>
                </a:solidFill>
                <a:latin typeface="Museo Sans 300"/>
                <a:cs typeface="Museo Sans 300"/>
              </a:rPr>
              <a:t>“Just </a:t>
            </a:r>
            <a:r>
              <a:rPr sz="3000" b="0" dirty="0">
                <a:solidFill>
                  <a:srgbClr val="1D252B"/>
                </a:solidFill>
                <a:latin typeface="Museo Sans 300"/>
                <a:cs typeface="Museo Sans 300"/>
              </a:rPr>
              <a:t> Looking” - shopping</a:t>
            </a:r>
            <a:r>
              <a:rPr sz="3000" b="0" spc="5" dirty="0">
                <a:solidFill>
                  <a:srgbClr val="1D252B"/>
                </a:solidFill>
                <a:latin typeface="Museo Sans 300"/>
                <a:cs typeface="Museo Sans 300"/>
              </a:rPr>
              <a:t> </a:t>
            </a:r>
            <a:r>
              <a:rPr sz="3000" b="0" spc="-5" dirty="0">
                <a:solidFill>
                  <a:srgbClr val="1D252B"/>
                </a:solidFill>
                <a:latin typeface="Museo Sans 300"/>
                <a:cs typeface="Museo Sans 300"/>
              </a:rPr>
              <a:t>for</a:t>
            </a:r>
            <a:r>
              <a:rPr sz="3000" b="0" dirty="0">
                <a:solidFill>
                  <a:srgbClr val="1D252B"/>
                </a:solidFill>
                <a:latin typeface="Museo Sans 300"/>
                <a:cs typeface="Museo Sans 300"/>
              </a:rPr>
              <a:t> </a:t>
            </a:r>
            <a:r>
              <a:rPr sz="3000" b="0" spc="-5" dirty="0">
                <a:solidFill>
                  <a:srgbClr val="1D252B"/>
                </a:solidFill>
                <a:latin typeface="Museo Sans 300"/>
                <a:cs typeface="Museo Sans 300"/>
              </a:rPr>
              <a:t>rates.	</a:t>
            </a:r>
            <a:r>
              <a:rPr sz="3000" b="0" dirty="0">
                <a:solidFill>
                  <a:srgbClr val="1D252B"/>
                </a:solidFill>
                <a:latin typeface="Museo Sans 300"/>
                <a:cs typeface="Museo Sans 300"/>
              </a:rPr>
              <a:t>Some </a:t>
            </a:r>
            <a:r>
              <a:rPr sz="3000" b="0" spc="-10" dirty="0">
                <a:solidFill>
                  <a:srgbClr val="1D252B"/>
                </a:solidFill>
                <a:latin typeface="Museo Sans 300"/>
                <a:cs typeface="Museo Sans 300"/>
              </a:rPr>
              <a:t>are </a:t>
            </a:r>
            <a:r>
              <a:rPr sz="3000" b="0" spc="-5" dirty="0">
                <a:solidFill>
                  <a:srgbClr val="1D252B"/>
                </a:solidFill>
                <a:latin typeface="Museo Sans 300"/>
                <a:cs typeface="Museo Sans 300"/>
              </a:rPr>
              <a:t>ready </a:t>
            </a:r>
            <a:r>
              <a:rPr sz="3000" b="0" dirty="0">
                <a:solidFill>
                  <a:srgbClr val="1D252B"/>
                </a:solidFill>
                <a:latin typeface="Museo Sans 300"/>
                <a:cs typeface="Museo Sans 300"/>
              </a:rPr>
              <a:t>to</a:t>
            </a:r>
            <a:r>
              <a:rPr sz="3000" b="0" spc="-55" dirty="0">
                <a:solidFill>
                  <a:srgbClr val="1D252B"/>
                </a:solidFill>
                <a:latin typeface="Museo Sans 300"/>
                <a:cs typeface="Museo Sans 300"/>
              </a:rPr>
              <a:t> </a:t>
            </a:r>
            <a:r>
              <a:rPr sz="3000" b="0" spc="-5" dirty="0">
                <a:solidFill>
                  <a:srgbClr val="1D252B"/>
                </a:solidFill>
                <a:latin typeface="Museo Sans 300"/>
                <a:cs typeface="Museo Sans 300"/>
              </a:rPr>
              <a:t>“Buy”</a:t>
            </a:r>
            <a:r>
              <a:rPr sz="3000" b="0" spc="-20" dirty="0">
                <a:solidFill>
                  <a:srgbClr val="1D252B"/>
                </a:solidFill>
                <a:latin typeface="Museo Sans 300"/>
                <a:cs typeface="Museo Sans 300"/>
              </a:rPr>
              <a:t> </a:t>
            </a:r>
            <a:r>
              <a:rPr sz="3000" b="0" dirty="0">
                <a:solidFill>
                  <a:srgbClr val="1D252B"/>
                </a:solidFill>
                <a:latin typeface="Museo Sans 300"/>
                <a:cs typeface="Museo Sans 300"/>
              </a:rPr>
              <a:t>-  securing a new policy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their new</a:t>
            </a:r>
            <a:r>
              <a:rPr sz="3000" b="0" spc="-95" dirty="0">
                <a:solidFill>
                  <a:srgbClr val="1D252B"/>
                </a:solidFill>
                <a:latin typeface="Museo Sans 300"/>
                <a:cs typeface="Museo Sans 300"/>
              </a:rPr>
              <a:t> </a:t>
            </a:r>
            <a:r>
              <a:rPr sz="3000" b="0" dirty="0">
                <a:solidFill>
                  <a:srgbClr val="1D252B"/>
                </a:solidFill>
                <a:latin typeface="Museo Sans 300"/>
                <a:cs typeface="Museo Sans 300"/>
              </a:rPr>
              <a:t>home.</a:t>
            </a:r>
            <a:endParaRPr sz="3000">
              <a:latin typeface="Museo Sans 300"/>
              <a:cs typeface="Museo Sans 300"/>
            </a:endParaRPr>
          </a:p>
        </p:txBody>
      </p:sp>
      <p:sp>
        <p:nvSpPr>
          <p:cNvPr id="4" name="object 4"/>
          <p:cNvSpPr txBox="1"/>
          <p:nvPr/>
        </p:nvSpPr>
        <p:spPr>
          <a:xfrm>
            <a:off x="13742111" y="9410700"/>
            <a:ext cx="1472565" cy="238760"/>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A4A9AD"/>
                </a:solidFill>
                <a:latin typeface="Museo Sans 300"/>
                <a:cs typeface="Museo Sans 300"/>
              </a:rPr>
              <a:t>*MarketingSherpa</a:t>
            </a:r>
            <a:endParaRPr sz="1400">
              <a:latin typeface="Museo Sans 300"/>
              <a:cs typeface="Museo Sans 300"/>
            </a:endParaRPr>
          </a:p>
        </p:txBody>
      </p:sp>
      <p:pic>
        <p:nvPicPr>
          <p:cNvPr id="5" name="Picture 4">
            <a:extLst>
              <a:ext uri="{FF2B5EF4-FFF2-40B4-BE49-F238E27FC236}">
                <a16:creationId xmlns:a16="http://schemas.microsoft.com/office/drawing/2014/main" id="{B936F968-A99F-4D99-9EE3-497E03405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200" y="2040889"/>
            <a:ext cx="10114915" cy="6426200"/>
          </a:xfrm>
          <a:prstGeom prst="rect">
            <a:avLst/>
          </a:prstGeom>
        </p:spPr>
        <p:txBody>
          <a:bodyPr vert="horz" wrap="square" lIns="0" tIns="12700" rIns="0" bIns="0" rtlCol="0">
            <a:spAutoFit/>
          </a:bodyPr>
          <a:lstStyle/>
          <a:p>
            <a:pPr marL="12700" marR="1038860">
              <a:lnSpc>
                <a:spcPct val="100000"/>
              </a:lnSpc>
              <a:spcBef>
                <a:spcPts val="100"/>
              </a:spcBef>
            </a:pPr>
            <a:r>
              <a:rPr sz="3000" b="0" dirty="0">
                <a:solidFill>
                  <a:srgbClr val="1D252B"/>
                </a:solidFill>
                <a:latin typeface="Museo Sans 300"/>
                <a:cs typeface="Museo Sans 300"/>
              </a:rPr>
              <a:t>So </a:t>
            </a:r>
            <a:r>
              <a:rPr sz="3000" b="0" spc="-5" dirty="0">
                <a:solidFill>
                  <a:srgbClr val="1D252B"/>
                </a:solidFill>
                <a:latin typeface="Museo Sans 300"/>
                <a:cs typeface="Museo Sans 300"/>
              </a:rPr>
              <a:t>what </a:t>
            </a:r>
            <a:r>
              <a:rPr sz="3000" b="0" dirty="0">
                <a:solidFill>
                  <a:srgbClr val="1D252B"/>
                </a:solidFill>
                <a:latin typeface="Museo Sans 300"/>
                <a:cs typeface="Museo Sans 300"/>
              </a:rPr>
              <a:t>can you do to turn </a:t>
            </a:r>
            <a:r>
              <a:rPr sz="3000" b="0" spc="-5" dirty="0">
                <a:solidFill>
                  <a:srgbClr val="1D252B"/>
                </a:solidFill>
                <a:latin typeface="Museo Sans 300"/>
                <a:cs typeface="Museo Sans 300"/>
              </a:rPr>
              <a:t>more of </a:t>
            </a:r>
            <a:r>
              <a:rPr sz="3000" b="0" dirty="0">
                <a:solidFill>
                  <a:srgbClr val="1D252B"/>
                </a:solidFill>
                <a:latin typeface="Museo Sans 300"/>
                <a:cs typeface="Museo Sans 300"/>
              </a:rPr>
              <a:t>these leads</a:t>
            </a:r>
            <a:r>
              <a:rPr sz="3000" b="0" spc="-75" dirty="0">
                <a:solidFill>
                  <a:srgbClr val="1D252B"/>
                </a:solidFill>
                <a:latin typeface="Museo Sans 300"/>
                <a:cs typeface="Museo Sans 300"/>
              </a:rPr>
              <a:t> </a:t>
            </a:r>
            <a:r>
              <a:rPr sz="3000" b="0" dirty="0">
                <a:solidFill>
                  <a:srgbClr val="1D252B"/>
                </a:solidFill>
                <a:latin typeface="Museo Sans 300"/>
                <a:cs typeface="Museo Sans 300"/>
              </a:rPr>
              <a:t>into  customers?</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969644" algn="just">
              <a:lnSpc>
                <a:spcPct val="100000"/>
              </a:lnSpc>
            </a:pPr>
            <a:r>
              <a:rPr sz="3000" b="0" spc="-80" dirty="0">
                <a:solidFill>
                  <a:srgbClr val="1D252B"/>
                </a:solidFill>
                <a:latin typeface="Museo Sans 300"/>
                <a:cs typeface="Museo Sans 300"/>
              </a:rPr>
              <a:t>Turn </a:t>
            </a:r>
            <a:r>
              <a:rPr sz="3000" b="0" dirty="0">
                <a:solidFill>
                  <a:srgbClr val="1D252B"/>
                </a:solidFill>
                <a:latin typeface="Museo Sans 300"/>
                <a:cs typeface="Museo Sans 300"/>
              </a:rPr>
              <a:t>to email nurturing and </a:t>
            </a:r>
            <a:r>
              <a:rPr sz="3000" b="0" spc="-5" dirty="0">
                <a:solidFill>
                  <a:srgbClr val="1D252B"/>
                </a:solidFill>
                <a:latin typeface="Museo Sans 300"/>
                <a:cs typeface="Museo Sans 300"/>
              </a:rPr>
              <a:t>create </a:t>
            </a:r>
            <a:r>
              <a:rPr sz="3000" b="0" dirty="0">
                <a:solidFill>
                  <a:srgbClr val="1D252B"/>
                </a:solidFill>
                <a:latin typeface="Museo Sans 300"/>
                <a:cs typeface="Museo Sans 300"/>
              </a:rPr>
              <a:t>a simple series </a:t>
            </a:r>
            <a:r>
              <a:rPr sz="3000" b="0" spc="-5" dirty="0">
                <a:solidFill>
                  <a:srgbClr val="1D252B"/>
                </a:solidFill>
                <a:latin typeface="Museo Sans 300"/>
                <a:cs typeface="Museo Sans 300"/>
              </a:rPr>
              <a:t>of  personalized </a:t>
            </a:r>
            <a:r>
              <a:rPr sz="3000" b="0" dirty="0">
                <a:solidFill>
                  <a:srgbClr val="1D252B"/>
                </a:solidFill>
                <a:latin typeface="Museo Sans 300"/>
                <a:cs typeface="Museo Sans 300"/>
              </a:rPr>
              <a:t>email campaigns based on their</a:t>
            </a:r>
            <a:r>
              <a:rPr sz="3000" b="0" spc="-55" dirty="0">
                <a:solidFill>
                  <a:srgbClr val="1D252B"/>
                </a:solidFill>
                <a:latin typeface="Museo Sans 300"/>
                <a:cs typeface="Museo Sans 300"/>
              </a:rPr>
              <a:t> </a:t>
            </a:r>
            <a:r>
              <a:rPr sz="3000" b="0" dirty="0">
                <a:solidFill>
                  <a:srgbClr val="1D252B"/>
                </a:solidFill>
                <a:latin typeface="Museo Sans 300"/>
                <a:cs typeface="Museo Sans 300"/>
              </a:rPr>
              <a:t>unique  needs.</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080">
              <a:lnSpc>
                <a:spcPct val="100000"/>
              </a:lnSpc>
            </a:pPr>
            <a:r>
              <a:rPr sz="3000" b="0" dirty="0">
                <a:solidFill>
                  <a:srgbClr val="1D252B"/>
                </a:solidFill>
                <a:latin typeface="Museo Sans 300"/>
                <a:cs typeface="Museo Sans 300"/>
              </a:rPr>
              <a:t>Did your new lead </a:t>
            </a:r>
            <a:r>
              <a:rPr sz="3000" b="0" spc="-5" dirty="0">
                <a:solidFill>
                  <a:srgbClr val="1D252B"/>
                </a:solidFill>
                <a:latin typeface="Museo Sans 300"/>
                <a:cs typeface="Museo Sans 300"/>
              </a:rPr>
              <a:t>indicate </a:t>
            </a:r>
            <a:r>
              <a:rPr sz="3000" b="0" dirty="0">
                <a:solidFill>
                  <a:srgbClr val="1D252B"/>
                </a:solidFill>
                <a:latin typeface="Museo Sans 300"/>
                <a:cs typeface="Museo Sans 300"/>
              </a:rPr>
              <a:t>either in-person or online,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he is looking </a:t>
            </a:r>
            <a:r>
              <a:rPr sz="3000" b="0" spc="-5" dirty="0">
                <a:solidFill>
                  <a:srgbClr val="1D252B"/>
                </a:solidFill>
                <a:latin typeface="Museo Sans 300"/>
                <a:cs typeface="Museo Sans 300"/>
              </a:rPr>
              <a:t>for life </a:t>
            </a:r>
            <a:r>
              <a:rPr sz="3000" b="0" dirty="0">
                <a:solidFill>
                  <a:srgbClr val="1D252B"/>
                </a:solidFill>
                <a:latin typeface="Museo Sans 300"/>
                <a:cs typeface="Museo Sans 300"/>
              </a:rPr>
              <a:t>insurance instead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homeowners  insurance? Send him content specific to </a:t>
            </a:r>
            <a:r>
              <a:rPr sz="3000" b="0" spc="-5" dirty="0">
                <a:solidFill>
                  <a:srgbClr val="1D252B"/>
                </a:solidFill>
                <a:latin typeface="Museo Sans 300"/>
                <a:cs typeface="Museo Sans 300"/>
              </a:rPr>
              <a:t>life </a:t>
            </a:r>
            <a:r>
              <a:rPr sz="3000" b="0" dirty="0">
                <a:solidFill>
                  <a:srgbClr val="1D252B"/>
                </a:solidFill>
                <a:latin typeface="Museo Sans 300"/>
                <a:cs typeface="Museo Sans 300"/>
              </a:rPr>
              <a:t>insurance,  such as an article on </a:t>
            </a:r>
            <a:r>
              <a:rPr sz="3000" b="0" spc="-10" dirty="0">
                <a:solidFill>
                  <a:srgbClr val="1D252B"/>
                </a:solidFill>
                <a:latin typeface="Museo Sans 300"/>
                <a:cs typeface="Museo Sans 300"/>
              </a:rPr>
              <a:t>“How </a:t>
            </a:r>
            <a:r>
              <a:rPr sz="3000" b="0" dirty="0">
                <a:solidFill>
                  <a:srgbClr val="1D252B"/>
                </a:solidFill>
                <a:latin typeface="Museo Sans 300"/>
                <a:cs typeface="Museo Sans 300"/>
              </a:rPr>
              <a:t>Much </a:t>
            </a:r>
            <a:r>
              <a:rPr sz="3000" b="0" spc="-5" dirty="0">
                <a:solidFill>
                  <a:srgbClr val="1D252B"/>
                </a:solidFill>
                <a:latin typeface="Museo Sans 300"/>
                <a:cs typeface="Museo Sans 300"/>
              </a:rPr>
              <a:t>Life </a:t>
            </a:r>
            <a:r>
              <a:rPr sz="3000" b="0" dirty="0">
                <a:solidFill>
                  <a:srgbClr val="1D252B"/>
                </a:solidFill>
                <a:latin typeface="Museo Sans 300"/>
                <a:cs typeface="Museo Sans 300"/>
              </a:rPr>
              <a:t>Insurance Do </a:t>
            </a:r>
            <a:r>
              <a:rPr sz="3000" b="0" spc="-60" dirty="0">
                <a:solidFill>
                  <a:srgbClr val="1D252B"/>
                </a:solidFill>
                <a:latin typeface="Museo Sans 300"/>
                <a:cs typeface="Museo Sans 300"/>
              </a:rPr>
              <a:t>You  </a:t>
            </a:r>
            <a:r>
              <a:rPr sz="3000" b="0" dirty="0">
                <a:solidFill>
                  <a:srgbClr val="1D252B"/>
                </a:solidFill>
                <a:latin typeface="Museo Sans 300"/>
                <a:cs typeface="Museo Sans 300"/>
              </a:rPr>
              <a:t>Need?” or a </a:t>
            </a:r>
            <a:r>
              <a:rPr sz="3000" b="0" spc="-5" dirty="0">
                <a:solidFill>
                  <a:srgbClr val="1D252B"/>
                </a:solidFill>
                <a:latin typeface="Museo Sans 300"/>
                <a:cs typeface="Museo Sans 300"/>
              </a:rPr>
              <a:t>personalized </a:t>
            </a:r>
            <a:r>
              <a:rPr sz="3000" b="0" dirty="0">
                <a:solidFill>
                  <a:srgbClr val="1D252B"/>
                </a:solidFill>
                <a:latin typeface="Museo Sans 300"/>
                <a:cs typeface="Museo Sans 300"/>
              </a:rPr>
              <a:t>email, checking in: </a:t>
            </a:r>
            <a:r>
              <a:rPr sz="3000" b="0" spc="-5" dirty="0">
                <a:solidFill>
                  <a:srgbClr val="1D252B"/>
                </a:solidFill>
                <a:latin typeface="Museo Sans 300"/>
                <a:cs typeface="Museo Sans 300"/>
              </a:rPr>
              <a:t>”Are </a:t>
            </a:r>
            <a:r>
              <a:rPr sz="3000" b="0" dirty="0">
                <a:solidFill>
                  <a:srgbClr val="1D252B"/>
                </a:solidFill>
                <a:latin typeface="Museo Sans 300"/>
                <a:cs typeface="Museo Sans 300"/>
              </a:rPr>
              <a:t>you  planning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your </a:t>
            </a:r>
            <a:r>
              <a:rPr sz="3000" b="0" spc="-5" dirty="0">
                <a:solidFill>
                  <a:srgbClr val="1D252B"/>
                </a:solidFill>
                <a:latin typeface="Museo Sans 300"/>
                <a:cs typeface="Museo Sans 300"/>
              </a:rPr>
              <a:t>future?” </a:t>
            </a:r>
            <a:r>
              <a:rPr sz="3000" b="0" dirty="0">
                <a:solidFill>
                  <a:srgbClr val="1D252B"/>
                </a:solidFill>
                <a:latin typeface="Museo Sans 300"/>
                <a:cs typeface="Museo Sans 300"/>
              </a:rPr>
              <a:t>or even a helpful </a:t>
            </a:r>
            <a:r>
              <a:rPr sz="3000" b="0" spc="-5" dirty="0">
                <a:solidFill>
                  <a:srgbClr val="1D252B"/>
                </a:solidFill>
                <a:latin typeface="Museo Sans 300"/>
                <a:cs typeface="Museo Sans 300"/>
              </a:rPr>
              <a:t>resource:</a:t>
            </a:r>
            <a:r>
              <a:rPr sz="3000" b="0" spc="-50" dirty="0">
                <a:solidFill>
                  <a:srgbClr val="1D252B"/>
                </a:solidFill>
                <a:latin typeface="Museo Sans 300"/>
                <a:cs typeface="Museo Sans 300"/>
              </a:rPr>
              <a:t> </a:t>
            </a:r>
            <a:r>
              <a:rPr sz="3000" b="0" spc="5" dirty="0">
                <a:solidFill>
                  <a:srgbClr val="1D252B"/>
                </a:solidFill>
                <a:latin typeface="Museo Sans 300"/>
                <a:cs typeface="Museo Sans 300"/>
              </a:rPr>
              <a:t>“The  </a:t>
            </a:r>
            <a:r>
              <a:rPr sz="3000" b="0" spc="-5" dirty="0">
                <a:solidFill>
                  <a:srgbClr val="1D252B"/>
                </a:solidFill>
                <a:latin typeface="Museo Sans 300"/>
                <a:cs typeface="Museo Sans 300"/>
              </a:rPr>
              <a:t>Life </a:t>
            </a:r>
            <a:r>
              <a:rPr sz="3000" b="0" dirty="0">
                <a:solidFill>
                  <a:srgbClr val="1D252B"/>
                </a:solidFill>
                <a:latin typeface="Museo Sans 300"/>
                <a:cs typeface="Museo Sans 300"/>
              </a:rPr>
              <a:t>Insurance Buyers</a:t>
            </a:r>
            <a:r>
              <a:rPr sz="3000" b="0" spc="-90" dirty="0">
                <a:solidFill>
                  <a:srgbClr val="1D252B"/>
                </a:solidFill>
                <a:latin typeface="Museo Sans 300"/>
                <a:cs typeface="Museo Sans 300"/>
              </a:rPr>
              <a:t> </a:t>
            </a:r>
            <a:r>
              <a:rPr sz="3000" b="0" dirty="0">
                <a:solidFill>
                  <a:srgbClr val="1D252B"/>
                </a:solidFill>
                <a:latin typeface="Museo Sans 300"/>
                <a:cs typeface="Museo Sans 300"/>
              </a:rPr>
              <a:t>Guide.”</a:t>
            </a:r>
            <a:endParaRPr sz="3000">
              <a:latin typeface="Museo Sans 300"/>
              <a:cs typeface="Museo Sans 300"/>
            </a:endParaRPr>
          </a:p>
        </p:txBody>
      </p:sp>
      <p:pic>
        <p:nvPicPr>
          <p:cNvPr id="3" name="Picture 2">
            <a:extLst>
              <a:ext uri="{FF2B5EF4-FFF2-40B4-BE49-F238E27FC236}">
                <a16:creationId xmlns:a16="http://schemas.microsoft.com/office/drawing/2014/main" id="{7452A5F6-B757-495C-A745-84EE1B879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200" y="2040889"/>
            <a:ext cx="9315450" cy="1854200"/>
          </a:xfrm>
          <a:prstGeom prst="rect">
            <a:avLst/>
          </a:prstGeom>
        </p:spPr>
        <p:txBody>
          <a:bodyPr vert="horz" wrap="square" lIns="0" tIns="12700" rIns="0" bIns="0" rtlCol="0">
            <a:spAutoFit/>
          </a:bodyPr>
          <a:lstStyle/>
          <a:p>
            <a:pPr marL="12700" marR="5080">
              <a:lnSpc>
                <a:spcPct val="100000"/>
              </a:lnSpc>
              <a:spcBef>
                <a:spcPts val="100"/>
              </a:spcBef>
            </a:pPr>
            <a:r>
              <a:rPr sz="3000" b="0" dirty="0">
                <a:solidFill>
                  <a:srgbClr val="1D252B"/>
                </a:solidFill>
                <a:latin typeface="Museo Sans 300"/>
                <a:cs typeface="Museo Sans 300"/>
              </a:rPr>
              <a:t>Will it drive your lead to buy? Maybe not </a:t>
            </a:r>
            <a:r>
              <a:rPr sz="3000" b="0" spc="-15" dirty="0">
                <a:solidFill>
                  <a:srgbClr val="1D252B"/>
                </a:solidFill>
                <a:latin typeface="Museo Sans 300"/>
                <a:cs typeface="Museo Sans 300"/>
              </a:rPr>
              <a:t>today, </a:t>
            </a:r>
            <a:r>
              <a:rPr sz="3000" b="0" dirty="0">
                <a:solidFill>
                  <a:srgbClr val="1D252B"/>
                </a:solidFill>
                <a:latin typeface="Museo Sans 300"/>
                <a:cs typeface="Museo Sans 300"/>
              </a:rPr>
              <a:t>but it  develops a trusted </a:t>
            </a:r>
            <a:r>
              <a:rPr sz="3000" b="0" spc="-5" dirty="0">
                <a:solidFill>
                  <a:srgbClr val="1D252B"/>
                </a:solidFill>
                <a:latin typeface="Museo Sans 300"/>
                <a:cs typeface="Museo Sans 300"/>
              </a:rPr>
              <a:t>relationship </a:t>
            </a:r>
            <a:r>
              <a:rPr sz="3000" b="0" dirty="0">
                <a:solidFill>
                  <a:srgbClr val="1D252B"/>
                </a:solidFill>
                <a:latin typeface="Museo Sans 300"/>
                <a:cs typeface="Museo Sans 300"/>
              </a:rPr>
              <a:t>with your </a:t>
            </a:r>
            <a:r>
              <a:rPr sz="3000" b="0" spc="-15" dirty="0">
                <a:solidFill>
                  <a:srgbClr val="1D252B"/>
                </a:solidFill>
                <a:latin typeface="Museo Sans 300"/>
                <a:cs typeface="Museo Sans 300"/>
              </a:rPr>
              <a:t>visitor, </a:t>
            </a:r>
            <a:r>
              <a:rPr sz="3000" b="0" dirty="0">
                <a:solidFill>
                  <a:srgbClr val="1D252B"/>
                </a:solidFill>
                <a:latin typeface="Museo Sans 300"/>
                <a:cs typeface="Museo Sans 300"/>
              </a:rPr>
              <a:t>who  </a:t>
            </a:r>
            <a:r>
              <a:rPr sz="3000" b="0" spc="-5" dirty="0">
                <a:solidFill>
                  <a:srgbClr val="1D252B"/>
                </a:solidFill>
                <a:latin typeface="Museo Sans 300"/>
                <a:cs typeface="Museo Sans 300"/>
              </a:rPr>
              <a:t>recognizes that you’re </a:t>
            </a:r>
            <a:r>
              <a:rPr sz="3000" b="0" dirty="0">
                <a:solidFill>
                  <a:srgbClr val="1D252B"/>
                </a:solidFill>
                <a:latin typeface="Museo Sans 300"/>
                <a:cs typeface="Museo Sans 300"/>
              </a:rPr>
              <a:t>taking the extra step to </a:t>
            </a:r>
            <a:r>
              <a:rPr sz="3000" b="0" spc="-10" dirty="0">
                <a:solidFill>
                  <a:srgbClr val="1D252B"/>
                </a:solidFill>
                <a:latin typeface="Museo Sans 300"/>
                <a:cs typeface="Museo Sans 300"/>
              </a:rPr>
              <a:t>make</a:t>
            </a:r>
            <a:r>
              <a:rPr sz="3000" b="0" spc="-40" dirty="0">
                <a:solidFill>
                  <a:srgbClr val="1D252B"/>
                </a:solidFill>
                <a:latin typeface="Museo Sans 300"/>
                <a:cs typeface="Museo Sans 300"/>
              </a:rPr>
              <a:t> </a:t>
            </a:r>
            <a:r>
              <a:rPr sz="3000" b="0" dirty="0">
                <a:solidFill>
                  <a:srgbClr val="1D252B"/>
                </a:solidFill>
                <a:latin typeface="Museo Sans 300"/>
                <a:cs typeface="Museo Sans 300"/>
              </a:rPr>
              <a:t>a  connection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value to</a:t>
            </a:r>
            <a:r>
              <a:rPr sz="3000" b="0" spc="-95" dirty="0">
                <a:solidFill>
                  <a:srgbClr val="1D252B"/>
                </a:solidFill>
                <a:latin typeface="Museo Sans 300"/>
                <a:cs typeface="Museo Sans 300"/>
              </a:rPr>
              <a:t> </a:t>
            </a:r>
            <a:r>
              <a:rPr sz="3000" b="0" dirty="0">
                <a:solidFill>
                  <a:srgbClr val="1D252B"/>
                </a:solidFill>
                <a:latin typeface="Museo Sans 300"/>
                <a:cs typeface="Museo Sans 300"/>
              </a:rPr>
              <a:t>them.</a:t>
            </a:r>
            <a:endParaRPr sz="3000">
              <a:latin typeface="Museo Sans 300"/>
              <a:cs typeface="Museo Sans 300"/>
            </a:endParaRPr>
          </a:p>
        </p:txBody>
      </p:sp>
      <p:pic>
        <p:nvPicPr>
          <p:cNvPr id="3" name="Picture 2">
            <a:extLst>
              <a:ext uri="{FF2B5EF4-FFF2-40B4-BE49-F238E27FC236}">
                <a16:creationId xmlns:a16="http://schemas.microsoft.com/office/drawing/2014/main" id="{09C637DB-248E-4FB1-B798-45AD5360A1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280" y="12280"/>
            <a:ext cx="15532100" cy="10045700"/>
          </a:xfrm>
          <a:custGeom>
            <a:avLst/>
            <a:gdLst/>
            <a:ahLst/>
            <a:cxnLst/>
            <a:rect l="l" t="t" r="r" b="b"/>
            <a:pathLst>
              <a:path w="15532100" h="10045700">
                <a:moveTo>
                  <a:pt x="15532100" y="0"/>
                </a:moveTo>
                <a:lnTo>
                  <a:pt x="0" y="0"/>
                </a:lnTo>
                <a:lnTo>
                  <a:pt x="0" y="10045700"/>
                </a:lnTo>
                <a:lnTo>
                  <a:pt x="15532100" y="10045700"/>
                </a:lnTo>
                <a:lnTo>
                  <a:pt x="15532100" y="0"/>
                </a:lnTo>
                <a:close/>
              </a:path>
            </a:pathLst>
          </a:custGeom>
          <a:solidFill>
            <a:srgbClr val="51C9EA">
              <a:alpha val="75000"/>
            </a:srgbClr>
          </a:solidFill>
        </p:spPr>
        <p:txBody>
          <a:bodyPr wrap="square" lIns="0" tIns="0" rIns="0" bIns="0" rtlCol="0"/>
          <a:lstStyle/>
          <a:p>
            <a:endParaRPr/>
          </a:p>
        </p:txBody>
      </p:sp>
      <p:sp>
        <p:nvSpPr>
          <p:cNvPr id="2" name="object 2"/>
          <p:cNvSpPr/>
          <p:nvPr/>
        </p:nvSpPr>
        <p:spPr>
          <a:xfrm>
            <a:off x="0" y="0"/>
            <a:ext cx="15544800" cy="10058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34" y="749611"/>
            <a:ext cx="108585" cy="222885"/>
          </a:xfrm>
          <a:custGeom>
            <a:avLst/>
            <a:gdLst/>
            <a:ahLst/>
            <a:cxnLst/>
            <a:rect l="l" t="t" r="r" b="b"/>
            <a:pathLst>
              <a:path w="108585" h="222884">
                <a:moveTo>
                  <a:pt x="0" y="0"/>
                </a:moveTo>
                <a:lnTo>
                  <a:pt x="0" y="38239"/>
                </a:lnTo>
                <a:lnTo>
                  <a:pt x="67500" y="104673"/>
                </a:lnTo>
                <a:lnTo>
                  <a:pt x="72123" y="109296"/>
                </a:lnTo>
                <a:lnTo>
                  <a:pt x="71805" y="116573"/>
                </a:lnTo>
                <a:lnTo>
                  <a:pt x="0" y="187845"/>
                </a:lnTo>
                <a:lnTo>
                  <a:pt x="0" y="222859"/>
                </a:lnTo>
                <a:lnTo>
                  <a:pt x="102438" y="121488"/>
                </a:lnTo>
                <a:lnTo>
                  <a:pt x="107988" y="115938"/>
                </a:lnTo>
                <a:lnTo>
                  <a:pt x="107467" y="106934"/>
                </a:lnTo>
                <a:lnTo>
                  <a:pt x="0" y="0"/>
                </a:lnTo>
                <a:close/>
              </a:path>
            </a:pathLst>
          </a:custGeom>
          <a:solidFill>
            <a:srgbClr val="97DEF1"/>
          </a:solidFill>
        </p:spPr>
        <p:txBody>
          <a:bodyPr wrap="square" lIns="0" tIns="0" rIns="0" bIns="0" rtlCol="0"/>
          <a:lstStyle/>
          <a:p>
            <a:endParaRPr/>
          </a:p>
        </p:txBody>
      </p:sp>
      <p:sp>
        <p:nvSpPr>
          <p:cNvPr id="4" name="object 4"/>
          <p:cNvSpPr/>
          <p:nvPr/>
        </p:nvSpPr>
        <p:spPr>
          <a:xfrm>
            <a:off x="5939" y="860808"/>
            <a:ext cx="10160" cy="41275"/>
          </a:xfrm>
          <a:custGeom>
            <a:avLst/>
            <a:gdLst/>
            <a:ahLst/>
            <a:cxnLst/>
            <a:rect l="l" t="t" r="r" b="b"/>
            <a:pathLst>
              <a:path w="10160" h="41275">
                <a:moveTo>
                  <a:pt x="0" y="0"/>
                </a:moveTo>
                <a:lnTo>
                  <a:pt x="0" y="41020"/>
                </a:lnTo>
                <a:lnTo>
                  <a:pt x="1143" y="40830"/>
                </a:lnTo>
                <a:lnTo>
                  <a:pt x="1409" y="40551"/>
                </a:lnTo>
                <a:lnTo>
                  <a:pt x="7584" y="31283"/>
                </a:lnTo>
                <a:lnTo>
                  <a:pt x="9753" y="20653"/>
                </a:lnTo>
                <a:lnTo>
                  <a:pt x="7817" y="9990"/>
                </a:lnTo>
                <a:lnTo>
                  <a:pt x="1676" y="622"/>
                </a:lnTo>
                <a:lnTo>
                  <a:pt x="0" y="0"/>
                </a:lnTo>
                <a:close/>
              </a:path>
            </a:pathLst>
          </a:custGeom>
          <a:solidFill>
            <a:srgbClr val="97DEF1"/>
          </a:solidFill>
        </p:spPr>
        <p:txBody>
          <a:bodyPr wrap="square" lIns="0" tIns="0" rIns="0" bIns="0" rtlCol="0"/>
          <a:lstStyle/>
          <a:p>
            <a:endParaRPr/>
          </a:p>
        </p:txBody>
      </p:sp>
      <p:sp>
        <p:nvSpPr>
          <p:cNvPr id="5" name="object 5"/>
          <p:cNvSpPr/>
          <p:nvPr/>
        </p:nvSpPr>
        <p:spPr>
          <a:xfrm>
            <a:off x="6140" y="12700"/>
            <a:ext cx="0" cy="10045700"/>
          </a:xfrm>
          <a:custGeom>
            <a:avLst/>
            <a:gdLst/>
            <a:ahLst/>
            <a:cxnLst/>
            <a:rect l="l" t="t" r="r" b="b"/>
            <a:pathLst>
              <a:path h="10045700">
                <a:moveTo>
                  <a:pt x="0" y="0"/>
                </a:moveTo>
                <a:lnTo>
                  <a:pt x="0" y="10045700"/>
                </a:lnTo>
              </a:path>
            </a:pathLst>
          </a:custGeom>
          <a:ln w="12280">
            <a:solidFill>
              <a:srgbClr val="000000"/>
            </a:solidFill>
          </a:ln>
        </p:spPr>
        <p:txBody>
          <a:bodyPr wrap="square" lIns="0" tIns="0" rIns="0" bIns="0" rtlCol="0"/>
          <a:lstStyle/>
          <a:p>
            <a:endParaRPr/>
          </a:p>
        </p:txBody>
      </p:sp>
      <p:sp>
        <p:nvSpPr>
          <p:cNvPr id="6" name="object 6"/>
          <p:cNvSpPr/>
          <p:nvPr/>
        </p:nvSpPr>
        <p:spPr>
          <a:xfrm>
            <a:off x="0" y="6140"/>
            <a:ext cx="15544800" cy="0"/>
          </a:xfrm>
          <a:custGeom>
            <a:avLst/>
            <a:gdLst/>
            <a:ahLst/>
            <a:cxnLst/>
            <a:rect l="l" t="t" r="r" b="b"/>
            <a:pathLst>
              <a:path w="15544800">
                <a:moveTo>
                  <a:pt x="0" y="0"/>
                </a:moveTo>
                <a:lnTo>
                  <a:pt x="15544800" y="0"/>
                </a:lnTo>
              </a:path>
            </a:pathLst>
          </a:custGeom>
          <a:ln w="12280">
            <a:solidFill>
              <a:srgbClr val="000000"/>
            </a:solidFill>
          </a:ln>
        </p:spPr>
        <p:txBody>
          <a:bodyPr wrap="square" lIns="0" tIns="0" rIns="0" bIns="0" rtlCol="0"/>
          <a:lstStyle/>
          <a:p>
            <a:endParaRPr/>
          </a:p>
        </p:txBody>
      </p:sp>
      <p:sp>
        <p:nvSpPr>
          <p:cNvPr id="8" name="object 8"/>
          <p:cNvSpPr txBox="1"/>
          <p:nvPr/>
        </p:nvSpPr>
        <p:spPr>
          <a:xfrm>
            <a:off x="2044700" y="3723384"/>
            <a:ext cx="11437620" cy="2844800"/>
          </a:xfrm>
          <a:prstGeom prst="rect">
            <a:avLst/>
          </a:prstGeom>
        </p:spPr>
        <p:txBody>
          <a:bodyPr vert="horz" wrap="square" lIns="0" tIns="12700" rIns="0" bIns="0" rtlCol="0">
            <a:spAutoFit/>
          </a:bodyPr>
          <a:lstStyle/>
          <a:p>
            <a:pPr marL="12700" marR="5080">
              <a:lnSpc>
                <a:spcPct val="100000"/>
              </a:lnSpc>
              <a:spcBef>
                <a:spcPts val="100"/>
              </a:spcBef>
            </a:pPr>
            <a:r>
              <a:rPr sz="3700" b="1" spc="-105" dirty="0">
                <a:solidFill>
                  <a:srgbClr val="FFFFFF"/>
                </a:solidFill>
                <a:latin typeface="Brandon Grotesque Bold"/>
                <a:cs typeface="Brandon Grotesque Bold"/>
              </a:rPr>
              <a:t>According </a:t>
            </a:r>
            <a:r>
              <a:rPr sz="3700" b="1" spc="-100" dirty="0">
                <a:solidFill>
                  <a:srgbClr val="FFFFFF"/>
                </a:solidFill>
                <a:latin typeface="Brandon Grotesque Bold"/>
                <a:cs typeface="Brandon Grotesque Bold"/>
              </a:rPr>
              <a:t>to </a:t>
            </a:r>
            <a:r>
              <a:rPr sz="3700" b="1" spc="-120" dirty="0">
                <a:solidFill>
                  <a:srgbClr val="FFFFFF"/>
                </a:solidFill>
                <a:latin typeface="Brandon Grotesque Bold"/>
                <a:cs typeface="Brandon Grotesque Bold"/>
              </a:rPr>
              <a:t>Forrester </a:t>
            </a:r>
            <a:r>
              <a:rPr sz="3700" b="1" spc="-114" dirty="0">
                <a:solidFill>
                  <a:srgbClr val="FFFFFF"/>
                </a:solidFill>
                <a:latin typeface="Brandon Grotesque Bold"/>
                <a:cs typeface="Brandon Grotesque Bold"/>
              </a:rPr>
              <a:t>Research, </a:t>
            </a:r>
            <a:r>
              <a:rPr sz="3700" b="1" spc="-100" dirty="0">
                <a:solidFill>
                  <a:srgbClr val="FFFFFF"/>
                </a:solidFill>
                <a:latin typeface="Brandon Grotesque Bold"/>
                <a:cs typeface="Brandon Grotesque Bold"/>
              </a:rPr>
              <a:t>companies that </a:t>
            </a:r>
            <a:r>
              <a:rPr sz="3700" b="1" spc="-105" dirty="0">
                <a:solidFill>
                  <a:srgbClr val="FFFFFF"/>
                </a:solidFill>
                <a:latin typeface="Brandon Grotesque Bold"/>
                <a:cs typeface="Brandon Grotesque Bold"/>
              </a:rPr>
              <a:t>excel </a:t>
            </a:r>
            <a:r>
              <a:rPr sz="3700" b="1" spc="-100" dirty="0">
                <a:solidFill>
                  <a:srgbClr val="FFFFFF"/>
                </a:solidFill>
                <a:latin typeface="Brandon Grotesque Bold"/>
                <a:cs typeface="Brandon Grotesque Bold"/>
              </a:rPr>
              <a:t>at lead  nurturing generate 50% </a:t>
            </a:r>
            <a:r>
              <a:rPr sz="3700" b="1" spc="-55" dirty="0">
                <a:solidFill>
                  <a:srgbClr val="FFFFFF"/>
                </a:solidFill>
                <a:latin typeface="Brandon Grotesque Bold"/>
                <a:cs typeface="Brandon Grotesque Bold"/>
              </a:rPr>
              <a:t>MORE SALES-READY </a:t>
            </a:r>
            <a:r>
              <a:rPr sz="3700" b="1" spc="-50" dirty="0">
                <a:solidFill>
                  <a:srgbClr val="FFFFFF"/>
                </a:solidFill>
                <a:latin typeface="Brandon Grotesque Bold"/>
                <a:cs typeface="Brandon Grotesque Bold"/>
              </a:rPr>
              <a:t>LEADS </a:t>
            </a:r>
            <a:r>
              <a:rPr sz="3700" b="1" spc="-100" dirty="0">
                <a:solidFill>
                  <a:srgbClr val="FFFFFF"/>
                </a:solidFill>
                <a:latin typeface="Brandon Grotesque Bold"/>
                <a:cs typeface="Brandon Grotesque Bold"/>
              </a:rPr>
              <a:t>at  33% </a:t>
            </a:r>
            <a:r>
              <a:rPr sz="3700" b="1" spc="-60" dirty="0">
                <a:solidFill>
                  <a:srgbClr val="FFFFFF"/>
                </a:solidFill>
                <a:latin typeface="Brandon Grotesque Bold"/>
                <a:cs typeface="Brandon Grotesque Bold"/>
              </a:rPr>
              <a:t>LOWER</a:t>
            </a:r>
            <a:r>
              <a:rPr sz="3700" b="1" spc="-55" dirty="0">
                <a:solidFill>
                  <a:srgbClr val="FFFFFF"/>
                </a:solidFill>
                <a:latin typeface="Brandon Grotesque Bold"/>
                <a:cs typeface="Brandon Grotesque Bold"/>
              </a:rPr>
              <a:t> </a:t>
            </a:r>
            <a:r>
              <a:rPr sz="3700" b="1" spc="-75" dirty="0">
                <a:solidFill>
                  <a:srgbClr val="FFFFFF"/>
                </a:solidFill>
                <a:latin typeface="Brandon Grotesque Bold"/>
                <a:cs typeface="Brandon Grotesque Bold"/>
              </a:rPr>
              <a:t>COST.</a:t>
            </a:r>
            <a:endParaRPr sz="3700">
              <a:latin typeface="Brandon Grotesque Bold"/>
              <a:cs typeface="Brandon Grotesque Bold"/>
            </a:endParaRPr>
          </a:p>
          <a:p>
            <a:pPr marL="12700">
              <a:lnSpc>
                <a:spcPct val="100000"/>
              </a:lnSpc>
              <a:spcBef>
                <a:spcPts val="4440"/>
              </a:spcBef>
            </a:pPr>
            <a:r>
              <a:rPr sz="3700" b="1" spc="-114" dirty="0">
                <a:solidFill>
                  <a:srgbClr val="216BB4"/>
                </a:solidFill>
                <a:latin typeface="Brandon Grotesque Bold"/>
                <a:cs typeface="Brandon Grotesque Bold"/>
              </a:rPr>
              <a:t>That’s </a:t>
            </a:r>
            <a:r>
              <a:rPr sz="3700" b="1" spc="-100" dirty="0">
                <a:solidFill>
                  <a:srgbClr val="216BB4"/>
                </a:solidFill>
                <a:latin typeface="Brandon Grotesque Bold"/>
                <a:cs typeface="Brandon Grotesque Bold"/>
              </a:rPr>
              <a:t>an </a:t>
            </a:r>
            <a:r>
              <a:rPr sz="3700" b="1" spc="-105" dirty="0">
                <a:solidFill>
                  <a:srgbClr val="216BB4"/>
                </a:solidFill>
                <a:latin typeface="Brandon Grotesque Bold"/>
                <a:cs typeface="Brandon Grotesque Bold"/>
              </a:rPr>
              <a:t>impressive </a:t>
            </a:r>
            <a:r>
              <a:rPr sz="3700" b="1" spc="-100" dirty="0">
                <a:solidFill>
                  <a:srgbClr val="216BB4"/>
                </a:solidFill>
                <a:latin typeface="Brandon Grotesque Bold"/>
                <a:cs typeface="Brandon Grotesque Bold"/>
              </a:rPr>
              <a:t>opportunity for</a:t>
            </a:r>
            <a:r>
              <a:rPr sz="3700" b="1" spc="-75" dirty="0">
                <a:solidFill>
                  <a:srgbClr val="216BB4"/>
                </a:solidFill>
                <a:latin typeface="Brandon Grotesque Bold"/>
                <a:cs typeface="Brandon Grotesque Bold"/>
              </a:rPr>
              <a:t> </a:t>
            </a:r>
            <a:r>
              <a:rPr sz="3700" b="1" spc="-55" dirty="0">
                <a:solidFill>
                  <a:srgbClr val="216BB4"/>
                </a:solidFill>
                <a:latin typeface="Brandon Grotesque Bold"/>
                <a:cs typeface="Brandon Grotesque Bold"/>
              </a:rPr>
              <a:t>GROWTH.</a:t>
            </a:r>
            <a:endParaRPr sz="3700">
              <a:latin typeface="Brandon Grotesque Bold"/>
              <a:cs typeface="Brandon Grotesque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9805035" cy="939800"/>
          </a:xfrm>
          <a:prstGeom prst="rect">
            <a:avLst/>
          </a:prstGeom>
        </p:spPr>
        <p:txBody>
          <a:bodyPr vert="horz" wrap="square" lIns="0" tIns="12700" rIns="0" bIns="0" rtlCol="0">
            <a:spAutoFit/>
          </a:bodyPr>
          <a:lstStyle/>
          <a:p>
            <a:pPr marL="12700">
              <a:lnSpc>
                <a:spcPct val="100000"/>
              </a:lnSpc>
              <a:spcBef>
                <a:spcPts val="100"/>
              </a:spcBef>
            </a:pPr>
            <a:r>
              <a:rPr spc="85" dirty="0">
                <a:solidFill>
                  <a:srgbClr val="A4A9AD"/>
                </a:solidFill>
              </a:rPr>
              <a:t>SMALL </a:t>
            </a:r>
            <a:r>
              <a:rPr spc="75" dirty="0">
                <a:solidFill>
                  <a:srgbClr val="A4A9AD"/>
                </a:solidFill>
              </a:rPr>
              <a:t>BIZ, BIG</a:t>
            </a:r>
            <a:r>
              <a:rPr spc="130" dirty="0">
                <a:solidFill>
                  <a:srgbClr val="A4A9AD"/>
                </a:solidFill>
              </a:rPr>
              <a:t> </a:t>
            </a:r>
            <a:r>
              <a:rPr spc="105" dirty="0">
                <a:solidFill>
                  <a:srgbClr val="A4A9AD"/>
                </a:solidFill>
              </a:rPr>
              <a:t>POTENTIAL</a:t>
            </a:r>
          </a:p>
        </p:txBody>
      </p:sp>
      <p:sp>
        <p:nvSpPr>
          <p:cNvPr id="3" name="object 3"/>
          <p:cNvSpPr txBox="1"/>
          <p:nvPr/>
        </p:nvSpPr>
        <p:spPr>
          <a:xfrm>
            <a:off x="4902200" y="3202937"/>
            <a:ext cx="10022205" cy="5801360"/>
          </a:xfrm>
          <a:prstGeom prst="rect">
            <a:avLst/>
          </a:prstGeom>
        </p:spPr>
        <p:txBody>
          <a:bodyPr vert="horz" wrap="square" lIns="0" tIns="12700" rIns="0" bIns="0" rtlCol="0">
            <a:spAutoFit/>
          </a:bodyPr>
          <a:lstStyle/>
          <a:p>
            <a:pPr marL="12700" marR="308610">
              <a:lnSpc>
                <a:spcPct val="100000"/>
              </a:lnSpc>
              <a:spcBef>
                <a:spcPts val="100"/>
              </a:spcBef>
              <a:tabLst>
                <a:tab pos="5153660" algn="l"/>
                <a:tab pos="8117205" algn="l"/>
              </a:tabLst>
            </a:pPr>
            <a:r>
              <a:rPr sz="3000" b="0" spc="-45" dirty="0">
                <a:solidFill>
                  <a:srgbClr val="1D252B"/>
                </a:solidFill>
                <a:latin typeface="Museo Sans 300"/>
                <a:cs typeface="Museo Sans 300"/>
              </a:rPr>
              <a:t>Your </a:t>
            </a:r>
            <a:r>
              <a:rPr sz="3000" b="0" dirty="0">
                <a:solidFill>
                  <a:srgbClr val="1D252B"/>
                </a:solidFill>
                <a:latin typeface="Museo Sans 300"/>
                <a:cs typeface="Museo Sans 300"/>
              </a:rPr>
              <a:t>small business is doing</a:t>
            </a:r>
            <a:r>
              <a:rPr sz="3000" b="0" spc="40" dirty="0">
                <a:solidFill>
                  <a:srgbClr val="1D252B"/>
                </a:solidFill>
                <a:latin typeface="Museo Sans 300"/>
                <a:cs typeface="Museo Sans 300"/>
              </a:rPr>
              <a:t> </a:t>
            </a:r>
            <a:r>
              <a:rPr sz="3000" b="0" dirty="0">
                <a:solidFill>
                  <a:srgbClr val="1D252B"/>
                </a:solidFill>
                <a:latin typeface="Museo Sans 300"/>
                <a:cs typeface="Museo Sans 300"/>
              </a:rPr>
              <a:t>AMAZING things.	</a:t>
            </a:r>
            <a:r>
              <a:rPr sz="3000" b="0" spc="-35" dirty="0">
                <a:solidFill>
                  <a:srgbClr val="1D252B"/>
                </a:solidFill>
                <a:latin typeface="Museo Sans 300"/>
                <a:cs typeface="Museo Sans 300"/>
              </a:rPr>
              <a:t>You’re  </a:t>
            </a:r>
            <a:r>
              <a:rPr sz="3000" b="0" spc="-5" dirty="0">
                <a:solidFill>
                  <a:srgbClr val="1D252B"/>
                </a:solidFill>
                <a:latin typeface="Museo Sans 300"/>
                <a:cs typeface="Museo Sans 300"/>
              </a:rPr>
              <a:t>innovative, generating </a:t>
            </a:r>
            <a:r>
              <a:rPr sz="3000" b="0" dirty="0">
                <a:solidFill>
                  <a:srgbClr val="1D252B"/>
                </a:solidFill>
                <a:latin typeface="Museo Sans 300"/>
                <a:cs typeface="Museo Sans 300"/>
              </a:rPr>
              <a:t>game-changing ideas, superior  </a:t>
            </a:r>
            <a:r>
              <a:rPr sz="3000" b="0" spc="-5" dirty="0">
                <a:solidFill>
                  <a:srgbClr val="1D252B"/>
                </a:solidFill>
                <a:latin typeface="Museo Sans 300"/>
                <a:cs typeface="Museo Sans 300"/>
              </a:rPr>
              <a:t>products, </a:t>
            </a:r>
            <a:r>
              <a:rPr sz="3000" b="0" dirty="0">
                <a:solidFill>
                  <a:srgbClr val="1D252B"/>
                </a:solidFill>
                <a:latin typeface="Museo Sans 300"/>
                <a:cs typeface="Museo Sans 300"/>
              </a:rPr>
              <a:t>and</a:t>
            </a:r>
            <a:r>
              <a:rPr sz="3000" b="0" spc="10" dirty="0">
                <a:solidFill>
                  <a:srgbClr val="1D252B"/>
                </a:solidFill>
                <a:latin typeface="Museo Sans 300"/>
                <a:cs typeface="Museo Sans 300"/>
              </a:rPr>
              <a:t> </a:t>
            </a:r>
            <a:r>
              <a:rPr sz="3000" b="0" dirty="0">
                <a:solidFill>
                  <a:srgbClr val="1D252B"/>
                </a:solidFill>
                <a:latin typeface="Museo Sans 300"/>
                <a:cs typeface="Museo Sans 300"/>
              </a:rPr>
              <a:t>better</a:t>
            </a:r>
            <a:r>
              <a:rPr sz="3000" b="0" spc="0" dirty="0">
                <a:solidFill>
                  <a:srgbClr val="1D252B"/>
                </a:solidFill>
                <a:latin typeface="Museo Sans 300"/>
                <a:cs typeface="Museo Sans 300"/>
              </a:rPr>
              <a:t> </a:t>
            </a:r>
            <a:r>
              <a:rPr sz="3000" b="0" dirty="0">
                <a:solidFill>
                  <a:srgbClr val="1D252B"/>
                </a:solidFill>
                <a:latin typeface="Museo Sans 300"/>
                <a:cs typeface="Museo Sans 300"/>
              </a:rPr>
              <a:t>service.	</a:t>
            </a:r>
            <a:r>
              <a:rPr sz="3000" b="0" spc="-45" dirty="0">
                <a:solidFill>
                  <a:srgbClr val="1D252B"/>
                </a:solidFill>
                <a:latin typeface="Museo Sans 300"/>
                <a:cs typeface="Museo Sans 300"/>
              </a:rPr>
              <a:t>Your </a:t>
            </a:r>
            <a:r>
              <a:rPr sz="3000" b="0" dirty="0">
                <a:solidFill>
                  <a:srgbClr val="1D252B"/>
                </a:solidFill>
                <a:latin typeface="Museo Sans 300"/>
                <a:cs typeface="Museo Sans 300"/>
              </a:rPr>
              <a:t>goal is to</a:t>
            </a:r>
            <a:r>
              <a:rPr sz="3000" b="0" spc="-30" dirty="0">
                <a:solidFill>
                  <a:srgbClr val="1D252B"/>
                </a:solidFill>
                <a:latin typeface="Museo Sans 300"/>
                <a:cs typeface="Museo Sans 300"/>
              </a:rPr>
              <a:t> </a:t>
            </a:r>
            <a:r>
              <a:rPr sz="3000" b="0" spc="-5" dirty="0">
                <a:solidFill>
                  <a:srgbClr val="1D252B"/>
                </a:solidFill>
                <a:latin typeface="Museo Sans 300"/>
                <a:cs typeface="Museo Sans 300"/>
              </a:rPr>
              <a:t>GROW</a:t>
            </a:r>
            <a:r>
              <a:rPr sz="3000" b="0" spc="-20" dirty="0">
                <a:solidFill>
                  <a:srgbClr val="1D252B"/>
                </a:solidFill>
                <a:latin typeface="Museo Sans 300"/>
                <a:cs typeface="Museo Sans 300"/>
              </a:rPr>
              <a:t> </a:t>
            </a:r>
            <a:r>
              <a:rPr sz="3000" b="0" dirty="0">
                <a:solidFill>
                  <a:srgbClr val="1D252B"/>
                </a:solidFill>
                <a:latin typeface="Museo Sans 300"/>
                <a:cs typeface="Museo Sans 300"/>
              </a:rPr>
              <a:t>into  something unique, something</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BIG.</a:t>
            </a:r>
            <a:endParaRPr sz="3000" dirty="0">
              <a:latin typeface="Museo Sans 300"/>
              <a:cs typeface="Museo Sans 300"/>
            </a:endParaRPr>
          </a:p>
          <a:p>
            <a:pPr>
              <a:lnSpc>
                <a:spcPct val="100000"/>
              </a:lnSpc>
              <a:spcBef>
                <a:spcPts val="35"/>
              </a:spcBef>
            </a:pPr>
            <a:endParaRPr sz="3100" dirty="0">
              <a:latin typeface="Times New Roman"/>
              <a:cs typeface="Times New Roman"/>
            </a:endParaRPr>
          </a:p>
          <a:p>
            <a:pPr marL="12700" marR="744855">
              <a:lnSpc>
                <a:spcPct val="100000"/>
              </a:lnSpc>
              <a:tabLst>
                <a:tab pos="2141855" algn="l"/>
                <a:tab pos="3340735" algn="l"/>
                <a:tab pos="6950075" algn="l"/>
              </a:tabLst>
            </a:pPr>
            <a:r>
              <a:rPr sz="3000" b="0" spc="-145" dirty="0">
                <a:solidFill>
                  <a:srgbClr val="1D252B"/>
                </a:solidFill>
                <a:latin typeface="Museo Sans 300"/>
                <a:cs typeface="Museo Sans 300"/>
              </a:rPr>
              <a:t>To </a:t>
            </a:r>
            <a:r>
              <a:rPr sz="3000" b="0" spc="-5" dirty="0">
                <a:solidFill>
                  <a:srgbClr val="1D252B"/>
                </a:solidFill>
                <a:latin typeface="Museo Sans 300"/>
                <a:cs typeface="Museo Sans 300"/>
              </a:rPr>
              <a:t>reach </a:t>
            </a:r>
            <a:r>
              <a:rPr sz="3000" b="0" dirty="0">
                <a:solidFill>
                  <a:srgbClr val="1D252B"/>
                </a:solidFill>
                <a:latin typeface="Museo Sans 300"/>
                <a:cs typeface="Museo Sans 300"/>
              </a:rPr>
              <a:t>your goal, you need </a:t>
            </a:r>
            <a:r>
              <a:rPr sz="3000" b="0" spc="-5" dirty="0">
                <a:solidFill>
                  <a:srgbClr val="1D252B"/>
                </a:solidFill>
                <a:latin typeface="Museo Sans 300"/>
                <a:cs typeface="Museo Sans 300"/>
              </a:rPr>
              <a:t>marketing that </a:t>
            </a:r>
            <a:r>
              <a:rPr sz="3000" b="0" dirty="0">
                <a:solidFill>
                  <a:srgbClr val="1D252B"/>
                </a:solidFill>
                <a:latin typeface="Museo Sans 300"/>
                <a:cs typeface="Museo Sans 300"/>
              </a:rPr>
              <a:t>engages  MORE customers.	BIGGER customers.	</a:t>
            </a:r>
            <a:r>
              <a:rPr sz="3000" b="0" spc="5" dirty="0">
                <a:solidFill>
                  <a:srgbClr val="1D252B"/>
                </a:solidFill>
                <a:latin typeface="Museo Sans 300"/>
                <a:cs typeface="Museo Sans 300"/>
              </a:rPr>
              <a:t>BETTER  </a:t>
            </a:r>
            <a:r>
              <a:rPr sz="3000" b="0" dirty="0">
                <a:solidFill>
                  <a:srgbClr val="1D252B"/>
                </a:solidFill>
                <a:latin typeface="Museo Sans 300"/>
                <a:cs typeface="Museo Sans 300"/>
              </a:rPr>
              <a:t>customers.	</a:t>
            </a:r>
            <a:r>
              <a:rPr sz="3000" b="0" spc="-50" dirty="0">
                <a:solidFill>
                  <a:srgbClr val="1D252B"/>
                </a:solidFill>
                <a:latin typeface="Museo Sans 300"/>
                <a:cs typeface="Museo Sans 300"/>
              </a:rPr>
              <a:t>REPEAT, </a:t>
            </a:r>
            <a:r>
              <a:rPr sz="3000" b="0" spc="-60" dirty="0">
                <a:solidFill>
                  <a:srgbClr val="1D252B"/>
                </a:solidFill>
                <a:latin typeface="Museo Sans 300"/>
                <a:cs typeface="Museo Sans 300"/>
              </a:rPr>
              <a:t>LOYAL</a:t>
            </a:r>
            <a:r>
              <a:rPr sz="3000" b="0" spc="-10" dirty="0">
                <a:solidFill>
                  <a:srgbClr val="1D252B"/>
                </a:solidFill>
                <a:latin typeface="Museo Sans 300"/>
                <a:cs typeface="Museo Sans 300"/>
              </a:rPr>
              <a:t> </a:t>
            </a:r>
            <a:r>
              <a:rPr sz="3000" b="0" dirty="0">
                <a:solidFill>
                  <a:srgbClr val="1D252B"/>
                </a:solidFill>
                <a:latin typeface="Museo Sans 300"/>
                <a:cs typeface="Museo Sans 300"/>
              </a:rPr>
              <a:t>customers.</a:t>
            </a:r>
            <a:endParaRPr sz="3000" dirty="0">
              <a:latin typeface="Museo Sans 300"/>
              <a:cs typeface="Museo Sans 300"/>
            </a:endParaRPr>
          </a:p>
          <a:p>
            <a:pPr>
              <a:lnSpc>
                <a:spcPct val="100000"/>
              </a:lnSpc>
              <a:spcBef>
                <a:spcPts val="40"/>
              </a:spcBef>
            </a:pPr>
            <a:endParaRPr sz="3200" dirty="0">
              <a:latin typeface="Times New Roman"/>
              <a:cs typeface="Times New Roman"/>
            </a:endParaRPr>
          </a:p>
          <a:p>
            <a:pPr marL="12700" marR="5080">
              <a:lnSpc>
                <a:spcPct val="100000"/>
              </a:lnSpc>
            </a:pPr>
            <a:r>
              <a:rPr sz="3600" b="1" spc="-235" dirty="0">
                <a:solidFill>
                  <a:srgbClr val="303E48"/>
                </a:solidFill>
                <a:latin typeface="Brandon Grotesque Bold"/>
                <a:cs typeface="Brandon Grotesque Bold"/>
              </a:rPr>
              <a:t>To </a:t>
            </a:r>
            <a:r>
              <a:rPr sz="3600" b="1" spc="-100" dirty="0">
                <a:solidFill>
                  <a:srgbClr val="303E48"/>
                </a:solidFill>
                <a:latin typeface="Brandon Grotesque Bold"/>
                <a:cs typeface="Brandon Grotesque Bold"/>
              </a:rPr>
              <a:t>turn your small business </a:t>
            </a:r>
            <a:r>
              <a:rPr sz="3600" b="1" spc="-105" dirty="0">
                <a:solidFill>
                  <a:srgbClr val="303E48"/>
                </a:solidFill>
                <a:latin typeface="Brandon Grotesque Bold"/>
                <a:cs typeface="Brandon Grotesque Bold"/>
              </a:rPr>
              <a:t>dream into </a:t>
            </a:r>
            <a:r>
              <a:rPr sz="3600" b="1" spc="-110" dirty="0">
                <a:solidFill>
                  <a:srgbClr val="303E48"/>
                </a:solidFill>
                <a:latin typeface="Brandon Grotesque Bold"/>
                <a:cs typeface="Brandon Grotesque Bold"/>
              </a:rPr>
              <a:t>reality, </a:t>
            </a:r>
            <a:r>
              <a:rPr sz="3600" b="1" spc="-100" dirty="0">
                <a:solidFill>
                  <a:srgbClr val="303E48"/>
                </a:solidFill>
                <a:latin typeface="Brandon Grotesque Bold"/>
                <a:cs typeface="Brandon Grotesque Bold"/>
              </a:rPr>
              <a:t>you need  to engage new customers and knock the socks </a:t>
            </a:r>
            <a:r>
              <a:rPr sz="3600" b="1" spc="-155" dirty="0">
                <a:solidFill>
                  <a:srgbClr val="303E48"/>
                </a:solidFill>
                <a:latin typeface="Brandon Grotesque Bold"/>
                <a:cs typeface="Brandon Grotesque Bold"/>
              </a:rPr>
              <a:t>off </a:t>
            </a:r>
            <a:r>
              <a:rPr sz="3600" b="1" spc="-100" dirty="0">
                <a:solidFill>
                  <a:srgbClr val="303E48"/>
                </a:solidFill>
                <a:latin typeface="Brandon Grotesque Bold"/>
                <a:cs typeface="Brandon Grotesque Bold"/>
              </a:rPr>
              <a:t>your  existing</a:t>
            </a:r>
            <a:r>
              <a:rPr sz="3600" b="1" spc="-165" dirty="0">
                <a:solidFill>
                  <a:srgbClr val="303E48"/>
                </a:solidFill>
                <a:latin typeface="Brandon Grotesque Bold"/>
                <a:cs typeface="Brandon Grotesque Bold"/>
              </a:rPr>
              <a:t> </a:t>
            </a:r>
            <a:r>
              <a:rPr sz="3600" b="1" spc="-100" dirty="0">
                <a:solidFill>
                  <a:srgbClr val="303E48"/>
                </a:solidFill>
                <a:latin typeface="Brandon Grotesque Bold"/>
                <a:cs typeface="Brandon Grotesque Bold"/>
              </a:rPr>
              <a:t>ones.</a:t>
            </a:r>
            <a:endParaRPr sz="3600" dirty="0">
              <a:latin typeface="Brandon Grotesque Bold"/>
              <a:cs typeface="Brandon Grotesque Bold"/>
            </a:endParaRPr>
          </a:p>
        </p:txBody>
      </p:sp>
      <p:pic>
        <p:nvPicPr>
          <p:cNvPr id="5" name="Picture 4">
            <a:extLst>
              <a:ext uri="{FF2B5EF4-FFF2-40B4-BE49-F238E27FC236}">
                <a16:creationId xmlns:a16="http://schemas.microsoft.com/office/drawing/2014/main" id="{4DA36F8F-7952-46AB-AFEB-D4D56619C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9860915" cy="939800"/>
          </a:xfrm>
          <a:prstGeom prst="rect">
            <a:avLst/>
          </a:prstGeom>
        </p:spPr>
        <p:txBody>
          <a:bodyPr vert="horz" wrap="square" lIns="0" tIns="12700" rIns="0" bIns="0" rtlCol="0">
            <a:spAutoFit/>
          </a:bodyPr>
          <a:lstStyle/>
          <a:p>
            <a:pPr marL="12700">
              <a:lnSpc>
                <a:spcPct val="100000"/>
              </a:lnSpc>
              <a:spcBef>
                <a:spcPts val="100"/>
              </a:spcBef>
            </a:pPr>
            <a:r>
              <a:rPr spc="85" dirty="0">
                <a:solidFill>
                  <a:srgbClr val="A4A9AD"/>
                </a:solidFill>
              </a:rPr>
              <a:t>GROWTH </a:t>
            </a:r>
            <a:r>
              <a:rPr spc="50" dirty="0">
                <a:solidFill>
                  <a:srgbClr val="A4A9AD"/>
                </a:solidFill>
              </a:rPr>
              <a:t>BY</a:t>
            </a:r>
            <a:r>
              <a:rPr spc="140" dirty="0">
                <a:solidFill>
                  <a:srgbClr val="A4A9AD"/>
                </a:solidFill>
              </a:rPr>
              <a:t> </a:t>
            </a:r>
            <a:r>
              <a:rPr spc="75" dirty="0">
                <a:solidFill>
                  <a:srgbClr val="A4A9AD"/>
                </a:solidFill>
              </a:rPr>
              <a:t>AUTOMATION</a:t>
            </a:r>
          </a:p>
        </p:txBody>
      </p:sp>
      <p:sp>
        <p:nvSpPr>
          <p:cNvPr id="3" name="object 3"/>
          <p:cNvSpPr txBox="1"/>
          <p:nvPr/>
        </p:nvSpPr>
        <p:spPr>
          <a:xfrm>
            <a:off x="4902200" y="3202937"/>
            <a:ext cx="10053320" cy="5146040"/>
          </a:xfrm>
          <a:prstGeom prst="rect">
            <a:avLst/>
          </a:prstGeom>
        </p:spPr>
        <p:txBody>
          <a:bodyPr vert="horz" wrap="square" lIns="0" tIns="12700" rIns="0" bIns="0" rtlCol="0">
            <a:spAutoFit/>
          </a:bodyPr>
          <a:lstStyle/>
          <a:p>
            <a:pPr marL="12700" marR="5080">
              <a:lnSpc>
                <a:spcPct val="100000"/>
              </a:lnSpc>
              <a:spcBef>
                <a:spcPts val="100"/>
              </a:spcBef>
              <a:tabLst>
                <a:tab pos="6231890" algn="l"/>
              </a:tabLst>
            </a:pPr>
            <a:r>
              <a:rPr sz="3000" b="0" dirty="0">
                <a:solidFill>
                  <a:srgbClr val="1D252B"/>
                </a:solidFill>
                <a:latin typeface="Museo Sans 300"/>
                <a:cs typeface="Museo Sans 300"/>
              </a:rPr>
              <a:t>So email nurturing sounds </a:t>
            </a:r>
            <a:r>
              <a:rPr sz="3000" b="0" spc="-10" dirty="0">
                <a:solidFill>
                  <a:srgbClr val="1D252B"/>
                </a:solidFill>
                <a:latin typeface="Museo Sans 300"/>
                <a:cs typeface="Museo Sans 300"/>
              </a:rPr>
              <a:t>great </a:t>
            </a:r>
            <a:r>
              <a:rPr sz="3000" b="0" dirty="0">
                <a:solidFill>
                  <a:srgbClr val="1D252B"/>
                </a:solidFill>
                <a:latin typeface="Museo Sans 300"/>
                <a:cs typeface="Museo Sans 300"/>
              </a:rPr>
              <a:t>in theory - delivering the  right person the right content </a:t>
            </a:r>
            <a:r>
              <a:rPr sz="3000" b="0" spc="-5" dirty="0">
                <a:solidFill>
                  <a:srgbClr val="1D252B"/>
                </a:solidFill>
                <a:latin typeface="Museo Sans 300"/>
                <a:cs typeface="Museo Sans 300"/>
              </a:rPr>
              <a:t>at </a:t>
            </a:r>
            <a:r>
              <a:rPr sz="3000" b="0" dirty="0">
                <a:solidFill>
                  <a:srgbClr val="1D252B"/>
                </a:solidFill>
                <a:latin typeface="Museo Sans 300"/>
                <a:cs typeface="Museo Sans 300"/>
              </a:rPr>
              <a:t>the right time to</a:t>
            </a:r>
            <a:r>
              <a:rPr sz="3000" b="0" spc="-75" dirty="0">
                <a:solidFill>
                  <a:srgbClr val="1D252B"/>
                </a:solidFill>
                <a:latin typeface="Museo Sans 300"/>
                <a:cs typeface="Museo Sans 300"/>
              </a:rPr>
              <a:t> </a:t>
            </a:r>
            <a:r>
              <a:rPr sz="3000" b="0" spc="-5" dirty="0">
                <a:solidFill>
                  <a:srgbClr val="1D252B"/>
                </a:solidFill>
                <a:latin typeface="Museo Sans 300"/>
                <a:cs typeface="Museo Sans 300"/>
              </a:rPr>
              <a:t>increase  </a:t>
            </a:r>
            <a:r>
              <a:rPr sz="3000" b="0" dirty="0">
                <a:solidFill>
                  <a:srgbClr val="1D252B"/>
                </a:solidFill>
                <a:latin typeface="Museo Sans 300"/>
                <a:cs typeface="Museo Sans 300"/>
              </a:rPr>
              <a:t>sales opportunities </a:t>
            </a:r>
            <a:r>
              <a:rPr sz="3000" b="0" spc="-5" dirty="0">
                <a:solidFill>
                  <a:srgbClr val="1D252B"/>
                </a:solidFill>
                <a:latin typeface="Museo Sans 300"/>
                <a:cs typeface="Museo Sans 300"/>
              </a:rPr>
              <a:t>at </a:t>
            </a:r>
            <a:r>
              <a:rPr sz="3000" b="0" dirty="0">
                <a:solidFill>
                  <a:srgbClr val="1D252B"/>
                </a:solidFill>
                <a:latin typeface="Museo Sans 300"/>
                <a:cs typeface="Museo Sans 300"/>
              </a:rPr>
              <a:t>a</a:t>
            </a:r>
            <a:r>
              <a:rPr sz="3000" b="0" spc="0" dirty="0">
                <a:solidFill>
                  <a:srgbClr val="1D252B"/>
                </a:solidFill>
                <a:latin typeface="Museo Sans 300"/>
                <a:cs typeface="Museo Sans 300"/>
              </a:rPr>
              <a:t> </a:t>
            </a:r>
            <a:r>
              <a:rPr sz="3000" b="0" dirty="0">
                <a:solidFill>
                  <a:srgbClr val="1D252B"/>
                </a:solidFill>
                <a:latin typeface="Museo Sans 300"/>
                <a:cs typeface="Museo Sans 300"/>
              </a:rPr>
              <a:t>lower cost.	It’s the</a:t>
            </a:r>
            <a:r>
              <a:rPr sz="3000" b="0" spc="-50" dirty="0">
                <a:solidFill>
                  <a:srgbClr val="1D252B"/>
                </a:solidFill>
                <a:latin typeface="Museo Sans 300"/>
                <a:cs typeface="Museo Sans 300"/>
              </a:rPr>
              <a:t> </a:t>
            </a:r>
            <a:r>
              <a:rPr sz="3000" b="0" spc="-5" dirty="0">
                <a:solidFill>
                  <a:srgbClr val="1D252B"/>
                </a:solidFill>
                <a:latin typeface="Museo Sans 300"/>
                <a:cs typeface="Museo Sans 300"/>
              </a:rPr>
              <a:t>perfect</a:t>
            </a:r>
            <a:r>
              <a:rPr sz="3000" b="0" spc="-25" dirty="0">
                <a:solidFill>
                  <a:srgbClr val="1D252B"/>
                </a:solidFill>
                <a:latin typeface="Museo Sans 300"/>
                <a:cs typeface="Museo Sans 300"/>
              </a:rPr>
              <a:t> </a:t>
            </a:r>
            <a:r>
              <a:rPr sz="3000" b="0" spc="-5" dirty="0">
                <a:solidFill>
                  <a:srgbClr val="1D252B"/>
                </a:solidFill>
                <a:latin typeface="Museo Sans 300"/>
                <a:cs typeface="Museo Sans 300"/>
              </a:rPr>
              <a:t>recipe </a:t>
            </a:r>
            <a:r>
              <a:rPr sz="3000" b="0" dirty="0">
                <a:solidFill>
                  <a:srgbClr val="1D252B"/>
                </a:solidFill>
                <a:latin typeface="Museo Sans 300"/>
                <a:cs typeface="Museo Sans 300"/>
              </a:rPr>
              <a:t>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exponential</a:t>
            </a:r>
            <a:r>
              <a:rPr sz="3000" b="0" spc="-80" dirty="0">
                <a:solidFill>
                  <a:srgbClr val="1D252B"/>
                </a:solidFill>
                <a:latin typeface="Museo Sans 300"/>
                <a:cs typeface="Museo Sans 300"/>
              </a:rPr>
              <a:t> </a:t>
            </a:r>
            <a:r>
              <a:rPr sz="3000" b="0" spc="-5" dirty="0">
                <a:solidFill>
                  <a:srgbClr val="1D252B"/>
                </a:solidFill>
                <a:latin typeface="Museo Sans 300"/>
                <a:cs typeface="Museo Sans 300"/>
              </a:rPr>
              <a:t>growth.</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a:lnSpc>
                <a:spcPct val="100000"/>
              </a:lnSpc>
            </a:pPr>
            <a:r>
              <a:rPr sz="3000" b="0" dirty="0">
                <a:solidFill>
                  <a:srgbClr val="1D252B"/>
                </a:solidFill>
                <a:latin typeface="Museo Sans 300"/>
                <a:cs typeface="Museo Sans 300"/>
              </a:rPr>
              <a:t>But how do you pull it</a:t>
            </a:r>
            <a:r>
              <a:rPr sz="3000" b="0" spc="-90" dirty="0">
                <a:solidFill>
                  <a:srgbClr val="1D252B"/>
                </a:solidFill>
                <a:latin typeface="Museo Sans 300"/>
                <a:cs typeface="Museo Sans 300"/>
              </a:rPr>
              <a:t> </a:t>
            </a:r>
            <a:r>
              <a:rPr sz="3000" b="0" spc="-5" dirty="0">
                <a:solidFill>
                  <a:srgbClr val="1D252B"/>
                </a:solidFill>
                <a:latin typeface="Museo Sans 300"/>
                <a:cs typeface="Museo Sans 300"/>
              </a:rPr>
              <a:t>off?</a:t>
            </a:r>
            <a:endParaRPr sz="3000">
              <a:latin typeface="Museo Sans 300"/>
              <a:cs typeface="Museo Sans 300"/>
            </a:endParaRPr>
          </a:p>
          <a:p>
            <a:pPr>
              <a:lnSpc>
                <a:spcPct val="100000"/>
              </a:lnSpc>
              <a:spcBef>
                <a:spcPts val="10"/>
              </a:spcBef>
            </a:pPr>
            <a:endParaRPr sz="3850">
              <a:latin typeface="Times New Roman"/>
              <a:cs typeface="Times New Roman"/>
            </a:endParaRPr>
          </a:p>
          <a:p>
            <a:pPr marL="12700" marR="66675">
              <a:lnSpc>
                <a:spcPts val="3600"/>
              </a:lnSpc>
            </a:pPr>
            <a:r>
              <a:rPr sz="3600" b="1" spc="-105" dirty="0">
                <a:solidFill>
                  <a:srgbClr val="303E48"/>
                </a:solidFill>
                <a:latin typeface="Brandon Grotesque Bold"/>
                <a:cs typeface="Brandon Grotesque Bold"/>
              </a:rPr>
              <a:t>Marketing </a:t>
            </a:r>
            <a:r>
              <a:rPr sz="3600" b="1" spc="-100" dirty="0">
                <a:solidFill>
                  <a:srgbClr val="303E48"/>
                </a:solidFill>
                <a:latin typeface="Brandon Grotesque Bold"/>
                <a:cs typeface="Brandon Grotesque Bold"/>
              </a:rPr>
              <a:t>automation </a:t>
            </a:r>
            <a:r>
              <a:rPr sz="3000" b="0" spc="-5" dirty="0">
                <a:solidFill>
                  <a:srgbClr val="1D252B"/>
                </a:solidFill>
                <a:latin typeface="Museo Sans 300"/>
                <a:cs typeface="Museo Sans 300"/>
              </a:rPr>
              <a:t>streamlines </a:t>
            </a:r>
            <a:r>
              <a:rPr sz="3000" b="0" dirty="0">
                <a:solidFill>
                  <a:srgbClr val="1D252B"/>
                </a:solidFill>
                <a:latin typeface="Museo Sans 300"/>
                <a:cs typeface="Museo Sans 300"/>
              </a:rPr>
              <a:t>the sales and  </a:t>
            </a:r>
            <a:r>
              <a:rPr sz="3000" b="0" spc="-5" dirty="0">
                <a:solidFill>
                  <a:srgbClr val="1D252B"/>
                </a:solidFill>
                <a:latin typeface="Museo Sans 300"/>
                <a:cs typeface="Museo Sans 300"/>
              </a:rPr>
              <a:t>marketing process </a:t>
            </a:r>
            <a:r>
              <a:rPr sz="3000" b="0" dirty="0">
                <a:solidFill>
                  <a:srgbClr val="1D252B"/>
                </a:solidFill>
                <a:latin typeface="Museo Sans 300"/>
                <a:cs typeface="Museo Sans 300"/>
              </a:rPr>
              <a:t>by </a:t>
            </a:r>
            <a:r>
              <a:rPr sz="3000" b="0" spc="-5" dirty="0">
                <a:solidFill>
                  <a:srgbClr val="1D252B"/>
                </a:solidFill>
                <a:latin typeface="Museo Sans 300"/>
                <a:cs typeface="Museo Sans 300"/>
              </a:rPr>
              <a:t>automating repetitive, </a:t>
            </a:r>
            <a:r>
              <a:rPr sz="3000" b="0" dirty="0">
                <a:solidFill>
                  <a:srgbClr val="1D252B"/>
                </a:solidFill>
                <a:latin typeface="Museo Sans 300"/>
                <a:cs typeface="Museo Sans 300"/>
              </a:rPr>
              <a:t>manual </a:t>
            </a:r>
            <a:r>
              <a:rPr sz="3000" b="0" spc="-5" dirty="0">
                <a:solidFill>
                  <a:srgbClr val="1D252B"/>
                </a:solidFill>
                <a:latin typeface="Museo Sans 300"/>
                <a:cs typeface="Museo Sans 300"/>
              </a:rPr>
              <a:t>tasks  </a:t>
            </a:r>
            <a:r>
              <a:rPr sz="3000" b="0" dirty="0">
                <a:solidFill>
                  <a:srgbClr val="1D252B"/>
                </a:solidFill>
                <a:latin typeface="Museo Sans 300"/>
                <a:cs typeface="Museo Sans 300"/>
              </a:rPr>
              <a:t>to </a:t>
            </a:r>
            <a:r>
              <a:rPr sz="3000" b="0" spc="-5" dirty="0">
                <a:solidFill>
                  <a:srgbClr val="1D252B"/>
                </a:solidFill>
                <a:latin typeface="Museo Sans 300"/>
                <a:cs typeface="Museo Sans 300"/>
              </a:rPr>
              <a:t>increase </a:t>
            </a:r>
            <a:r>
              <a:rPr sz="3000" b="0" spc="-10" dirty="0">
                <a:solidFill>
                  <a:srgbClr val="1D252B"/>
                </a:solidFill>
                <a:latin typeface="Museo Sans 300"/>
                <a:cs typeface="Museo Sans 300"/>
              </a:rPr>
              <a:t>efficiency, </a:t>
            </a:r>
            <a:r>
              <a:rPr sz="3000" b="0" spc="-5" dirty="0">
                <a:solidFill>
                  <a:srgbClr val="1D252B"/>
                </a:solidFill>
                <a:latin typeface="Museo Sans 300"/>
                <a:cs typeface="Museo Sans 300"/>
              </a:rPr>
              <a:t>reduce </a:t>
            </a:r>
            <a:r>
              <a:rPr sz="3000" b="0" dirty="0">
                <a:solidFill>
                  <a:srgbClr val="1D252B"/>
                </a:solidFill>
                <a:latin typeface="Museo Sans 300"/>
                <a:cs typeface="Museo Sans 300"/>
              </a:rPr>
              <a:t>human </a:t>
            </a:r>
            <a:r>
              <a:rPr sz="3000" b="0" spc="-25" dirty="0">
                <a:solidFill>
                  <a:srgbClr val="1D252B"/>
                </a:solidFill>
                <a:latin typeface="Museo Sans 300"/>
                <a:cs typeface="Museo Sans 300"/>
              </a:rPr>
              <a:t>error, </a:t>
            </a:r>
            <a:r>
              <a:rPr sz="3000" b="0" dirty="0">
                <a:solidFill>
                  <a:srgbClr val="1D252B"/>
                </a:solidFill>
                <a:latin typeface="Museo Sans 300"/>
                <a:cs typeface="Museo Sans 300"/>
              </a:rPr>
              <a:t>and </a:t>
            </a:r>
            <a:r>
              <a:rPr sz="3000" b="0" spc="-5" dirty="0">
                <a:solidFill>
                  <a:srgbClr val="1D252B"/>
                </a:solidFill>
                <a:latin typeface="Museo Sans 300"/>
                <a:cs typeface="Museo Sans 300"/>
              </a:rPr>
              <a:t>provide  </a:t>
            </a:r>
            <a:r>
              <a:rPr sz="3000" b="0" dirty="0">
                <a:solidFill>
                  <a:srgbClr val="1D252B"/>
                </a:solidFill>
                <a:latin typeface="Museo Sans 300"/>
                <a:cs typeface="Museo Sans 300"/>
              </a:rPr>
              <a:t>better</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analytics.</a:t>
            </a:r>
            <a:endParaRPr sz="3000">
              <a:latin typeface="Museo Sans 300"/>
              <a:cs typeface="Museo Sans 300"/>
            </a:endParaRPr>
          </a:p>
        </p:txBody>
      </p:sp>
      <p:pic>
        <p:nvPicPr>
          <p:cNvPr id="4" name="Picture 3">
            <a:extLst>
              <a:ext uri="{FF2B5EF4-FFF2-40B4-BE49-F238E27FC236}">
                <a16:creationId xmlns:a16="http://schemas.microsoft.com/office/drawing/2014/main" id="{F5DB2E4A-E42C-43F7-A650-418AAD02C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4483100" marR="481330">
              <a:lnSpc>
                <a:spcPct val="100000"/>
              </a:lnSpc>
              <a:spcBef>
                <a:spcPts val="100"/>
              </a:spcBef>
              <a:tabLst>
                <a:tab pos="12089765" algn="l"/>
              </a:tabLst>
            </a:pPr>
            <a:r>
              <a:rPr spc="-60" dirty="0"/>
              <a:t>You </a:t>
            </a:r>
            <a:r>
              <a:rPr dirty="0"/>
              <a:t>may be familiar with </a:t>
            </a:r>
            <a:r>
              <a:rPr spc="-5" dirty="0"/>
              <a:t>marketing automation </a:t>
            </a:r>
            <a:r>
              <a:rPr dirty="0"/>
              <a:t>systems  built </a:t>
            </a:r>
            <a:r>
              <a:rPr spc="-5" dirty="0"/>
              <a:t>for </a:t>
            </a:r>
            <a:r>
              <a:rPr dirty="0"/>
              <a:t>big </a:t>
            </a:r>
            <a:r>
              <a:rPr spc="-5" dirty="0"/>
              <a:t>corporations </a:t>
            </a:r>
            <a:r>
              <a:rPr dirty="0"/>
              <a:t>with</a:t>
            </a:r>
            <a:r>
              <a:rPr spc="35" dirty="0"/>
              <a:t> </a:t>
            </a:r>
            <a:r>
              <a:rPr dirty="0"/>
              <a:t>big</a:t>
            </a:r>
            <a:r>
              <a:rPr spc="0" dirty="0"/>
              <a:t> </a:t>
            </a:r>
            <a:r>
              <a:rPr dirty="0"/>
              <a:t>budgets.	This</a:t>
            </a:r>
            <a:r>
              <a:rPr spc="-100" dirty="0"/>
              <a:t> </a:t>
            </a:r>
            <a:r>
              <a:rPr dirty="0"/>
              <a:t>type</a:t>
            </a:r>
          </a:p>
          <a:p>
            <a:pPr marL="4483100" marR="5080">
              <a:lnSpc>
                <a:spcPct val="100000"/>
              </a:lnSpc>
              <a:tabLst>
                <a:tab pos="8361045" algn="l"/>
              </a:tabLst>
            </a:pPr>
            <a:r>
              <a:rPr spc="-5" dirty="0"/>
              <a:t>of </a:t>
            </a:r>
            <a:r>
              <a:rPr dirty="0"/>
              <a:t>enterprise </a:t>
            </a:r>
            <a:r>
              <a:rPr spc="-5" dirty="0"/>
              <a:t>marketing automation software </a:t>
            </a:r>
            <a:r>
              <a:rPr dirty="0"/>
              <a:t>includes  </a:t>
            </a:r>
            <a:r>
              <a:rPr spc="-5" dirty="0"/>
              <a:t>sophisticated </a:t>
            </a:r>
            <a:r>
              <a:rPr spc="-10" dirty="0"/>
              <a:t>features </a:t>
            </a:r>
            <a:r>
              <a:rPr dirty="0"/>
              <a:t>meant </a:t>
            </a:r>
            <a:r>
              <a:rPr spc="-5" dirty="0"/>
              <a:t>for </a:t>
            </a:r>
            <a:r>
              <a:rPr dirty="0"/>
              <a:t>complex sales and  </a:t>
            </a:r>
            <a:r>
              <a:rPr spc="-5" dirty="0"/>
              <a:t>marketing</a:t>
            </a:r>
            <a:r>
              <a:rPr spc="10" dirty="0"/>
              <a:t> </a:t>
            </a:r>
            <a:r>
              <a:rPr spc="-5" dirty="0"/>
              <a:t>processes.	</a:t>
            </a:r>
            <a:r>
              <a:rPr dirty="0"/>
              <a:t>For most small</a:t>
            </a:r>
            <a:r>
              <a:rPr spc="-65" dirty="0"/>
              <a:t> </a:t>
            </a:r>
            <a:r>
              <a:rPr dirty="0"/>
              <a:t>businesses,</a:t>
            </a:r>
            <a:r>
              <a:rPr spc="-25" dirty="0"/>
              <a:t> </a:t>
            </a:r>
            <a:r>
              <a:rPr spc="-15" dirty="0"/>
              <a:t>however, </a:t>
            </a:r>
            <a:r>
              <a:rPr dirty="0"/>
              <a:t> enterprise-level </a:t>
            </a:r>
            <a:r>
              <a:rPr spc="-5" dirty="0"/>
              <a:t>marketing automation </a:t>
            </a:r>
            <a:r>
              <a:rPr dirty="0"/>
              <a:t>is overkill </a:t>
            </a:r>
            <a:r>
              <a:rPr spc="-5" dirty="0"/>
              <a:t>for </a:t>
            </a:r>
            <a:r>
              <a:rPr dirty="0"/>
              <a:t>their  needs.</a:t>
            </a:r>
          </a:p>
        </p:txBody>
      </p:sp>
      <p:sp>
        <p:nvSpPr>
          <p:cNvPr id="3" name="object 3"/>
          <p:cNvSpPr txBox="1">
            <a:spLocks noGrp="1"/>
          </p:cNvSpPr>
          <p:nvPr>
            <p:ph type="subTitle" idx="4"/>
          </p:nvPr>
        </p:nvSpPr>
        <p:spPr>
          <a:prstGeom prst="rect">
            <a:avLst/>
          </a:prstGeom>
        </p:spPr>
        <p:txBody>
          <a:bodyPr vert="horz" wrap="square" lIns="0" tIns="12700" rIns="0" bIns="0" rtlCol="0">
            <a:spAutoFit/>
          </a:bodyPr>
          <a:lstStyle/>
          <a:p>
            <a:pPr marL="4330065" marR="5080">
              <a:lnSpc>
                <a:spcPct val="100000"/>
              </a:lnSpc>
              <a:spcBef>
                <a:spcPts val="100"/>
              </a:spcBef>
            </a:pPr>
            <a:r>
              <a:rPr spc="-100" dirty="0"/>
              <a:t>A better way for small businesses to achieve </a:t>
            </a:r>
            <a:r>
              <a:rPr spc="-105" dirty="0"/>
              <a:t>marketing  </a:t>
            </a:r>
            <a:r>
              <a:rPr spc="-100" dirty="0"/>
              <a:t>automation is to leverage a simple CRM integrated with  email </a:t>
            </a:r>
            <a:r>
              <a:rPr spc="-105" dirty="0"/>
              <a:t>marketing</a:t>
            </a:r>
            <a:r>
              <a:rPr spc="-120" dirty="0"/>
              <a:t> </a:t>
            </a:r>
            <a:r>
              <a:rPr spc="-105" dirty="0"/>
              <a:t>technology.</a:t>
            </a:r>
          </a:p>
        </p:txBody>
      </p:sp>
      <p:pic>
        <p:nvPicPr>
          <p:cNvPr id="4" name="Picture 3">
            <a:extLst>
              <a:ext uri="{FF2B5EF4-FFF2-40B4-BE49-F238E27FC236}">
                <a16:creationId xmlns:a16="http://schemas.microsoft.com/office/drawing/2014/main" id="{CF0EAE65-5194-43CA-85E0-D79F1DF2D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7723505" cy="939800"/>
          </a:xfrm>
          <a:prstGeom prst="rect">
            <a:avLst/>
          </a:prstGeom>
        </p:spPr>
        <p:txBody>
          <a:bodyPr vert="horz" wrap="square" lIns="0" tIns="12700" rIns="0" bIns="0" rtlCol="0">
            <a:spAutoFit/>
          </a:bodyPr>
          <a:lstStyle/>
          <a:p>
            <a:pPr marL="12700">
              <a:lnSpc>
                <a:spcPct val="100000"/>
              </a:lnSpc>
              <a:spcBef>
                <a:spcPts val="100"/>
              </a:spcBef>
            </a:pPr>
            <a:r>
              <a:rPr spc="85" dirty="0">
                <a:solidFill>
                  <a:srgbClr val="A4A9AD"/>
                </a:solidFill>
              </a:rPr>
              <a:t>SIMPLE </a:t>
            </a:r>
            <a:r>
              <a:rPr spc="75" dirty="0">
                <a:solidFill>
                  <a:srgbClr val="A4A9AD"/>
                </a:solidFill>
              </a:rPr>
              <a:t>CRM </a:t>
            </a:r>
            <a:r>
              <a:rPr dirty="0">
                <a:solidFill>
                  <a:srgbClr val="A4A9AD"/>
                </a:solidFill>
              </a:rPr>
              <a:t>+</a:t>
            </a:r>
            <a:r>
              <a:rPr spc="40" dirty="0">
                <a:solidFill>
                  <a:srgbClr val="A4A9AD"/>
                </a:solidFill>
              </a:rPr>
              <a:t> </a:t>
            </a:r>
            <a:r>
              <a:rPr spc="110" dirty="0">
                <a:solidFill>
                  <a:srgbClr val="A4A9AD"/>
                </a:solidFill>
              </a:rPr>
              <a:t>EMAIL</a:t>
            </a:r>
          </a:p>
        </p:txBody>
      </p:sp>
      <p:sp>
        <p:nvSpPr>
          <p:cNvPr id="3" name="object 3"/>
          <p:cNvSpPr txBox="1"/>
          <p:nvPr/>
        </p:nvSpPr>
        <p:spPr>
          <a:xfrm>
            <a:off x="4902200" y="3202937"/>
            <a:ext cx="10203180" cy="4597400"/>
          </a:xfrm>
          <a:prstGeom prst="rect">
            <a:avLst/>
          </a:prstGeom>
        </p:spPr>
        <p:txBody>
          <a:bodyPr vert="horz" wrap="square" lIns="0" tIns="12700" rIns="0" bIns="0" rtlCol="0">
            <a:spAutoFit/>
          </a:bodyPr>
          <a:lstStyle/>
          <a:p>
            <a:pPr marL="12700" marR="5080">
              <a:lnSpc>
                <a:spcPct val="100000"/>
              </a:lnSpc>
              <a:spcBef>
                <a:spcPts val="100"/>
              </a:spcBef>
            </a:pPr>
            <a:r>
              <a:rPr sz="3000" b="0" dirty="0">
                <a:solidFill>
                  <a:srgbClr val="1D252B"/>
                </a:solidFill>
                <a:latin typeface="Museo Sans 300"/>
                <a:cs typeface="Museo Sans 300"/>
              </a:rPr>
              <a:t>A simple CRM (customer </a:t>
            </a:r>
            <a:r>
              <a:rPr sz="3000" b="0" spc="-5" dirty="0">
                <a:solidFill>
                  <a:srgbClr val="1D252B"/>
                </a:solidFill>
                <a:latin typeface="Museo Sans 300"/>
                <a:cs typeface="Museo Sans 300"/>
              </a:rPr>
              <a:t>relationship </a:t>
            </a:r>
            <a:r>
              <a:rPr sz="3000" b="0" dirty="0">
                <a:solidFill>
                  <a:srgbClr val="1D252B"/>
                </a:solidFill>
                <a:latin typeface="Museo Sans 300"/>
                <a:cs typeface="Museo Sans 300"/>
              </a:rPr>
              <a:t>management  </a:t>
            </a:r>
            <a:r>
              <a:rPr sz="3000" b="0" spc="-5" dirty="0">
                <a:solidFill>
                  <a:srgbClr val="1D252B"/>
                </a:solidFill>
                <a:latin typeface="Museo Sans 300"/>
                <a:cs typeface="Museo Sans 300"/>
              </a:rPr>
              <a:t>software) integrated </a:t>
            </a:r>
            <a:r>
              <a:rPr sz="3000" b="0" dirty="0">
                <a:solidFill>
                  <a:srgbClr val="1D252B"/>
                </a:solidFill>
                <a:latin typeface="Museo Sans 300"/>
                <a:cs typeface="Museo Sans 300"/>
              </a:rPr>
              <a:t>with an email </a:t>
            </a:r>
            <a:r>
              <a:rPr sz="3000" b="0" spc="-5" dirty="0">
                <a:solidFill>
                  <a:srgbClr val="1D252B"/>
                </a:solidFill>
                <a:latin typeface="Museo Sans 300"/>
                <a:cs typeface="Museo Sans 300"/>
              </a:rPr>
              <a:t>marketing </a:t>
            </a:r>
            <a:r>
              <a:rPr sz="3000" b="0" dirty="0">
                <a:solidFill>
                  <a:srgbClr val="1D252B"/>
                </a:solidFill>
                <a:latin typeface="Museo Sans 300"/>
                <a:cs typeface="Museo Sans 300"/>
              </a:rPr>
              <a:t>tool allows  small businesses to easily collect </a:t>
            </a:r>
            <a:r>
              <a:rPr sz="3000" b="0" spc="-5" dirty="0">
                <a:solidFill>
                  <a:srgbClr val="1D252B"/>
                </a:solidFill>
                <a:latin typeface="Museo Sans 300"/>
                <a:cs typeface="Museo Sans 300"/>
              </a:rPr>
              <a:t>information, </a:t>
            </a:r>
            <a:r>
              <a:rPr sz="3000" b="0" dirty="0">
                <a:solidFill>
                  <a:srgbClr val="1D252B"/>
                </a:solidFill>
                <a:latin typeface="Museo Sans 300"/>
                <a:cs typeface="Museo Sans 300"/>
              </a:rPr>
              <a:t>track</a:t>
            </a:r>
            <a:r>
              <a:rPr sz="3000" b="0" spc="-70" dirty="0">
                <a:solidFill>
                  <a:srgbClr val="1D252B"/>
                </a:solidFill>
                <a:latin typeface="Museo Sans 300"/>
                <a:cs typeface="Museo Sans 300"/>
              </a:rPr>
              <a:t> </a:t>
            </a:r>
            <a:r>
              <a:rPr sz="3000" b="0" dirty="0">
                <a:solidFill>
                  <a:srgbClr val="1D252B"/>
                </a:solidFill>
                <a:latin typeface="Museo Sans 300"/>
                <a:cs typeface="Museo Sans 300"/>
              </a:rPr>
              <a:t>activity  and </a:t>
            </a:r>
            <a:r>
              <a:rPr sz="3000" b="0" spc="-5" dirty="0">
                <a:solidFill>
                  <a:srgbClr val="1D252B"/>
                </a:solidFill>
                <a:latin typeface="Museo Sans 300"/>
                <a:cs typeface="Museo Sans 300"/>
              </a:rPr>
              <a:t>automate </a:t>
            </a:r>
            <a:r>
              <a:rPr sz="3000" b="0" dirty="0">
                <a:solidFill>
                  <a:srgbClr val="1D252B"/>
                </a:solidFill>
                <a:latin typeface="Museo Sans 300"/>
                <a:cs typeface="Museo Sans 300"/>
              </a:rPr>
              <a:t>email</a:t>
            </a:r>
            <a:r>
              <a:rPr sz="3000" b="0" spc="-65" dirty="0">
                <a:solidFill>
                  <a:srgbClr val="1D252B"/>
                </a:solidFill>
                <a:latin typeface="Museo Sans 300"/>
                <a:cs typeface="Museo Sans 300"/>
              </a:rPr>
              <a:t> </a:t>
            </a:r>
            <a:r>
              <a:rPr sz="3000" b="0" dirty="0">
                <a:solidFill>
                  <a:srgbClr val="1D252B"/>
                </a:solidFill>
                <a:latin typeface="Museo Sans 300"/>
                <a:cs typeface="Museo Sans 300"/>
              </a:rPr>
              <a:t>nurturing.</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159385">
              <a:lnSpc>
                <a:spcPct val="100000"/>
              </a:lnSpc>
              <a:tabLst>
                <a:tab pos="3434715" algn="l"/>
              </a:tabLst>
            </a:pPr>
            <a:r>
              <a:rPr sz="3000" b="0" dirty="0">
                <a:solidFill>
                  <a:srgbClr val="1D252B"/>
                </a:solidFill>
                <a:latin typeface="Museo Sans 300"/>
                <a:cs typeface="Museo Sans 300"/>
              </a:rPr>
              <a:t>On the CRM side, contact </a:t>
            </a:r>
            <a:r>
              <a:rPr sz="3000" b="0" spc="-5" dirty="0">
                <a:solidFill>
                  <a:srgbClr val="1D252B"/>
                </a:solidFill>
                <a:latin typeface="Museo Sans 300"/>
                <a:cs typeface="Museo Sans 300"/>
              </a:rPr>
              <a:t>information </a:t>
            </a:r>
            <a:r>
              <a:rPr sz="3000" b="0" dirty="0">
                <a:solidFill>
                  <a:srgbClr val="1D252B"/>
                </a:solidFill>
                <a:latin typeface="Museo Sans 300"/>
                <a:cs typeface="Museo Sans 300"/>
              </a:rPr>
              <a:t>is collected,  customers and </a:t>
            </a:r>
            <a:r>
              <a:rPr sz="3000" b="0" spc="-5" dirty="0">
                <a:solidFill>
                  <a:srgbClr val="1D252B"/>
                </a:solidFill>
                <a:latin typeface="Museo Sans 300"/>
                <a:cs typeface="Museo Sans 300"/>
              </a:rPr>
              <a:t>prospects </a:t>
            </a:r>
            <a:r>
              <a:rPr sz="3000" b="0" spc="-10" dirty="0">
                <a:solidFill>
                  <a:srgbClr val="1D252B"/>
                </a:solidFill>
                <a:latin typeface="Museo Sans 300"/>
                <a:cs typeface="Museo Sans 300"/>
              </a:rPr>
              <a:t>are </a:t>
            </a:r>
            <a:r>
              <a:rPr sz="3000" b="0" dirty="0">
                <a:solidFill>
                  <a:srgbClr val="1D252B"/>
                </a:solidFill>
                <a:latin typeface="Museo Sans 300"/>
                <a:cs typeface="Museo Sans 300"/>
              </a:rPr>
              <a:t>segmented, and the sales  pipeline is </a:t>
            </a:r>
            <a:r>
              <a:rPr sz="3000" b="0" spc="-5" dirty="0">
                <a:solidFill>
                  <a:srgbClr val="1D252B"/>
                </a:solidFill>
                <a:latin typeface="Museo Sans 300"/>
                <a:cs typeface="Museo Sans 300"/>
              </a:rPr>
              <a:t>tracked.	</a:t>
            </a:r>
            <a:r>
              <a:rPr sz="3000" b="0" dirty="0">
                <a:solidFill>
                  <a:srgbClr val="1D252B"/>
                </a:solidFill>
                <a:latin typeface="Museo Sans 300"/>
                <a:cs typeface="Museo Sans 300"/>
              </a:rPr>
              <a:t>Using this </a:t>
            </a:r>
            <a:r>
              <a:rPr sz="3000" b="0" spc="-5" dirty="0">
                <a:solidFill>
                  <a:srgbClr val="1D252B"/>
                </a:solidFill>
                <a:latin typeface="Museo Sans 300"/>
                <a:cs typeface="Museo Sans 300"/>
              </a:rPr>
              <a:t>information, </a:t>
            </a:r>
            <a:r>
              <a:rPr sz="3000" b="0" dirty="0">
                <a:solidFill>
                  <a:srgbClr val="1D252B"/>
                </a:solidFill>
                <a:latin typeface="Museo Sans 300"/>
                <a:cs typeface="Museo Sans 300"/>
              </a:rPr>
              <a:t>you</a:t>
            </a:r>
            <a:r>
              <a:rPr sz="3000" b="0" spc="-55" dirty="0">
                <a:solidFill>
                  <a:srgbClr val="1D252B"/>
                </a:solidFill>
                <a:latin typeface="Museo Sans 300"/>
                <a:cs typeface="Museo Sans 300"/>
              </a:rPr>
              <a:t> </a:t>
            </a:r>
            <a:r>
              <a:rPr sz="3000" b="0" dirty="0">
                <a:solidFill>
                  <a:srgbClr val="1D252B"/>
                </a:solidFill>
                <a:latin typeface="Museo Sans 300"/>
                <a:cs typeface="Museo Sans 300"/>
              </a:rPr>
              <a:t>can</a:t>
            </a:r>
            <a:r>
              <a:rPr sz="3000" b="0" spc="-15" dirty="0">
                <a:solidFill>
                  <a:srgbClr val="1D252B"/>
                </a:solidFill>
                <a:latin typeface="Museo Sans 300"/>
                <a:cs typeface="Museo Sans 300"/>
              </a:rPr>
              <a:t> </a:t>
            </a:r>
            <a:r>
              <a:rPr sz="3000" b="0" spc="-5" dirty="0">
                <a:solidFill>
                  <a:srgbClr val="1D252B"/>
                </a:solidFill>
                <a:latin typeface="Museo Sans 300"/>
                <a:cs typeface="Museo Sans 300"/>
              </a:rPr>
              <a:t>create </a:t>
            </a:r>
            <a:r>
              <a:rPr sz="3000" b="0" dirty="0">
                <a:solidFill>
                  <a:srgbClr val="1D252B"/>
                </a:solidFill>
                <a:latin typeface="Museo Sans 300"/>
                <a:cs typeface="Museo Sans 300"/>
              </a:rPr>
              <a:t> </a:t>
            </a:r>
            <a:r>
              <a:rPr sz="3000" b="0" spc="-5" dirty="0">
                <a:solidFill>
                  <a:srgbClr val="1D252B"/>
                </a:solidFill>
                <a:latin typeface="Museo Sans 300"/>
                <a:cs typeface="Museo Sans 300"/>
              </a:rPr>
              <a:t>targeted, personalized </a:t>
            </a:r>
            <a:r>
              <a:rPr sz="3000" b="0" dirty="0">
                <a:solidFill>
                  <a:srgbClr val="1D252B"/>
                </a:solidFill>
                <a:latin typeface="Museo Sans 300"/>
                <a:cs typeface="Museo Sans 300"/>
              </a:rPr>
              <a:t>emails </a:t>
            </a:r>
            <a:r>
              <a:rPr sz="3000" b="0" spc="-5" dirty="0">
                <a:solidFill>
                  <a:srgbClr val="1D252B"/>
                </a:solidFill>
                <a:latin typeface="Museo Sans 300"/>
                <a:cs typeface="Museo Sans 300"/>
              </a:rPr>
              <a:t>that </a:t>
            </a:r>
            <a:r>
              <a:rPr sz="3000" b="0" spc="-10" dirty="0">
                <a:solidFill>
                  <a:srgbClr val="1D252B"/>
                </a:solidFill>
                <a:latin typeface="Museo Sans 300"/>
                <a:cs typeface="Museo Sans 300"/>
              </a:rPr>
              <a:t>are </a:t>
            </a:r>
            <a:r>
              <a:rPr sz="3000" b="0" dirty="0">
                <a:solidFill>
                  <a:srgbClr val="1D252B"/>
                </a:solidFill>
                <a:latin typeface="Museo Sans 300"/>
                <a:cs typeface="Museo Sans 300"/>
              </a:rPr>
              <a:t>sent </a:t>
            </a:r>
            <a:r>
              <a:rPr sz="3000" b="0" spc="-5" dirty="0">
                <a:solidFill>
                  <a:srgbClr val="1D252B"/>
                </a:solidFill>
                <a:latin typeface="Museo Sans 300"/>
                <a:cs typeface="Museo Sans 300"/>
              </a:rPr>
              <a:t>automatically  through </a:t>
            </a:r>
            <a:r>
              <a:rPr sz="3000" b="0" dirty="0">
                <a:solidFill>
                  <a:srgbClr val="1D252B"/>
                </a:solidFill>
                <a:latin typeface="Museo Sans 300"/>
                <a:cs typeface="Museo Sans 300"/>
              </a:rPr>
              <a:t>your email </a:t>
            </a:r>
            <a:r>
              <a:rPr sz="3000" b="0" spc="-5" dirty="0">
                <a:solidFill>
                  <a:srgbClr val="1D252B"/>
                </a:solidFill>
                <a:latin typeface="Museo Sans 300"/>
                <a:cs typeface="Museo Sans 300"/>
              </a:rPr>
              <a:t>marketing</a:t>
            </a:r>
            <a:r>
              <a:rPr sz="3000" b="0" spc="-10" dirty="0">
                <a:solidFill>
                  <a:srgbClr val="1D252B"/>
                </a:solidFill>
                <a:latin typeface="Museo Sans 300"/>
                <a:cs typeface="Museo Sans 300"/>
              </a:rPr>
              <a:t> </a:t>
            </a:r>
            <a:r>
              <a:rPr sz="3000" b="0" spc="-5" dirty="0">
                <a:solidFill>
                  <a:srgbClr val="1D252B"/>
                </a:solidFill>
                <a:latin typeface="Museo Sans 300"/>
                <a:cs typeface="Museo Sans 300"/>
              </a:rPr>
              <a:t>integration.</a:t>
            </a:r>
            <a:endParaRPr sz="3000">
              <a:latin typeface="Museo Sans 300"/>
              <a:cs typeface="Museo Sans 300"/>
            </a:endParaRPr>
          </a:p>
        </p:txBody>
      </p:sp>
      <p:pic>
        <p:nvPicPr>
          <p:cNvPr id="4" name="Picture 3">
            <a:extLst>
              <a:ext uri="{FF2B5EF4-FFF2-40B4-BE49-F238E27FC236}">
                <a16:creationId xmlns:a16="http://schemas.microsoft.com/office/drawing/2014/main" id="{5D8AC881-E03A-4020-B12A-2155DBDEA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200" y="2040889"/>
            <a:ext cx="10123170" cy="6883400"/>
          </a:xfrm>
          <a:prstGeom prst="rect">
            <a:avLst/>
          </a:prstGeom>
        </p:spPr>
        <p:txBody>
          <a:bodyPr vert="horz" wrap="square" lIns="0" tIns="12700" rIns="0" bIns="0" rtlCol="0">
            <a:spAutoFit/>
          </a:bodyPr>
          <a:lstStyle/>
          <a:p>
            <a:pPr marL="12700" marR="5080">
              <a:lnSpc>
                <a:spcPct val="100000"/>
              </a:lnSpc>
              <a:spcBef>
                <a:spcPts val="100"/>
              </a:spcBef>
            </a:pPr>
            <a:r>
              <a:rPr sz="3000" b="0" dirty="0">
                <a:solidFill>
                  <a:srgbClr val="1D252B"/>
                </a:solidFill>
                <a:latin typeface="Museo Sans 300"/>
                <a:cs typeface="Museo Sans 300"/>
              </a:rPr>
              <a:t>For example, if you run a </a:t>
            </a:r>
            <a:r>
              <a:rPr sz="3000" b="0" spc="-30" dirty="0">
                <a:solidFill>
                  <a:srgbClr val="1D252B"/>
                </a:solidFill>
                <a:latin typeface="Museo Sans 300"/>
                <a:cs typeface="Museo Sans 300"/>
              </a:rPr>
              <a:t>CPA </a:t>
            </a:r>
            <a:r>
              <a:rPr sz="3000" b="0" dirty="0">
                <a:solidFill>
                  <a:srgbClr val="1D252B"/>
                </a:solidFill>
                <a:latin typeface="Museo Sans 300"/>
                <a:cs typeface="Museo Sans 300"/>
              </a:rPr>
              <a:t>firm, your CRM can divide  your contacts by </a:t>
            </a:r>
            <a:r>
              <a:rPr sz="3000" b="0" spc="-5" dirty="0">
                <a:solidFill>
                  <a:srgbClr val="1D252B"/>
                </a:solidFill>
                <a:latin typeface="Museo Sans 300"/>
                <a:cs typeface="Museo Sans 300"/>
              </a:rPr>
              <a:t>non-profits </a:t>
            </a:r>
            <a:r>
              <a:rPr sz="3000" b="0" dirty="0">
                <a:solidFill>
                  <a:srgbClr val="1D252B"/>
                </a:solidFill>
                <a:latin typeface="Museo Sans 300"/>
                <a:cs typeface="Museo Sans 300"/>
              </a:rPr>
              <a:t>and </a:t>
            </a:r>
            <a:r>
              <a:rPr sz="3000" b="0" spc="-5" dirty="0">
                <a:solidFill>
                  <a:srgbClr val="1D252B"/>
                </a:solidFill>
                <a:latin typeface="Museo Sans 300"/>
                <a:cs typeface="Museo Sans 300"/>
              </a:rPr>
              <a:t>corporations, </a:t>
            </a:r>
            <a:r>
              <a:rPr sz="3000" b="0" dirty="0">
                <a:solidFill>
                  <a:srgbClr val="1D252B"/>
                </a:solidFill>
                <a:latin typeface="Museo Sans 300"/>
                <a:cs typeface="Museo Sans 300"/>
              </a:rPr>
              <a:t>track their  </a:t>
            </a:r>
            <a:r>
              <a:rPr sz="3000" b="0" spc="-10" dirty="0">
                <a:solidFill>
                  <a:srgbClr val="1D252B"/>
                </a:solidFill>
                <a:latin typeface="Museo Sans 300"/>
                <a:cs typeface="Museo Sans 300"/>
              </a:rPr>
              <a:t>activity, </a:t>
            </a:r>
            <a:r>
              <a:rPr sz="3000" b="0" dirty="0">
                <a:solidFill>
                  <a:srgbClr val="1D252B"/>
                </a:solidFill>
                <a:latin typeface="Museo Sans 300"/>
                <a:cs typeface="Museo Sans 300"/>
              </a:rPr>
              <a:t>and </a:t>
            </a:r>
            <a:r>
              <a:rPr sz="3000" b="0" spc="-5" dirty="0">
                <a:solidFill>
                  <a:srgbClr val="1D252B"/>
                </a:solidFill>
                <a:latin typeface="Museo Sans 300"/>
                <a:cs typeface="Museo Sans 300"/>
              </a:rPr>
              <a:t>automatically categorize </a:t>
            </a:r>
            <a:r>
              <a:rPr sz="3000" b="0" dirty="0">
                <a:solidFill>
                  <a:srgbClr val="1D252B"/>
                </a:solidFill>
                <a:latin typeface="Museo Sans 300"/>
                <a:cs typeface="Museo Sans 300"/>
              </a:rPr>
              <a:t>them by their place  in the sales cycle - </a:t>
            </a:r>
            <a:r>
              <a:rPr sz="3000" b="0" spc="-25" dirty="0">
                <a:solidFill>
                  <a:srgbClr val="1D252B"/>
                </a:solidFill>
                <a:latin typeface="Museo Sans 300"/>
                <a:cs typeface="Museo Sans 300"/>
              </a:rPr>
              <a:t>“Just </a:t>
            </a:r>
            <a:r>
              <a:rPr sz="3000" b="0" dirty="0">
                <a:solidFill>
                  <a:srgbClr val="1D252B"/>
                </a:solidFill>
                <a:latin typeface="Museo Sans 300"/>
                <a:cs typeface="Museo Sans 300"/>
              </a:rPr>
              <a:t>Looking,” “Shopping,” or</a:t>
            </a:r>
            <a:r>
              <a:rPr sz="3000" b="0" spc="-40" dirty="0">
                <a:solidFill>
                  <a:srgbClr val="1D252B"/>
                </a:solidFill>
                <a:latin typeface="Museo Sans 300"/>
                <a:cs typeface="Museo Sans 300"/>
              </a:rPr>
              <a:t> </a:t>
            </a:r>
            <a:r>
              <a:rPr sz="3000" b="0" spc="-5" dirty="0">
                <a:solidFill>
                  <a:srgbClr val="1D252B"/>
                </a:solidFill>
                <a:latin typeface="Museo Sans 300"/>
                <a:cs typeface="Museo Sans 300"/>
              </a:rPr>
              <a:t>“Buying.”</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30480">
              <a:lnSpc>
                <a:spcPct val="100000"/>
              </a:lnSpc>
              <a:tabLst>
                <a:tab pos="4923790" algn="l"/>
                <a:tab pos="8445500" algn="l"/>
              </a:tabLst>
            </a:pPr>
            <a:r>
              <a:rPr sz="3000" b="0" dirty="0">
                <a:solidFill>
                  <a:srgbClr val="1D252B"/>
                </a:solidFill>
                <a:latin typeface="Museo Sans 300"/>
                <a:cs typeface="Museo Sans 300"/>
              </a:rPr>
              <a:t>Then, you can send the right content to the right people  </a:t>
            </a:r>
            <a:r>
              <a:rPr sz="3000" b="0" spc="-5" dirty="0">
                <a:solidFill>
                  <a:srgbClr val="1D252B"/>
                </a:solidFill>
                <a:latin typeface="Museo Sans 300"/>
                <a:cs typeface="Museo Sans 300"/>
              </a:rPr>
              <a:t>through automated </a:t>
            </a:r>
            <a:r>
              <a:rPr sz="3000" b="0" dirty="0">
                <a:solidFill>
                  <a:srgbClr val="1D252B"/>
                </a:solidFill>
                <a:latin typeface="Museo Sans 300"/>
                <a:cs typeface="Museo Sans 300"/>
              </a:rPr>
              <a:t>email</a:t>
            </a:r>
            <a:r>
              <a:rPr sz="3000" b="0" spc="30" dirty="0">
                <a:solidFill>
                  <a:srgbClr val="1D252B"/>
                </a:solidFill>
                <a:latin typeface="Museo Sans 300"/>
                <a:cs typeface="Museo Sans 300"/>
              </a:rPr>
              <a:t> </a:t>
            </a:r>
            <a:r>
              <a:rPr sz="3000" b="0" dirty="0">
                <a:solidFill>
                  <a:srgbClr val="1D252B"/>
                </a:solidFill>
                <a:latin typeface="Museo Sans 300"/>
                <a:cs typeface="Museo Sans 300"/>
              </a:rPr>
              <a:t>nurturing</a:t>
            </a:r>
            <a:r>
              <a:rPr sz="3000" b="0" spc="0" dirty="0">
                <a:solidFill>
                  <a:srgbClr val="1D252B"/>
                </a:solidFill>
                <a:latin typeface="Museo Sans 300"/>
                <a:cs typeface="Museo Sans 300"/>
              </a:rPr>
              <a:t> </a:t>
            </a:r>
            <a:r>
              <a:rPr sz="3000" b="0" dirty="0">
                <a:solidFill>
                  <a:srgbClr val="1D252B"/>
                </a:solidFill>
                <a:latin typeface="Museo Sans 300"/>
                <a:cs typeface="Museo Sans 300"/>
              </a:rPr>
              <a:t>campaigns.	Send  </a:t>
            </a:r>
            <a:r>
              <a:rPr sz="3000" b="0" spc="-5" dirty="0">
                <a:solidFill>
                  <a:srgbClr val="1D252B"/>
                </a:solidFill>
                <a:latin typeface="Museo Sans 300"/>
                <a:cs typeface="Museo Sans 300"/>
              </a:rPr>
              <a:t>non-profits </a:t>
            </a:r>
            <a:r>
              <a:rPr sz="3000" b="0" dirty="0">
                <a:solidFill>
                  <a:srgbClr val="1D252B"/>
                </a:solidFill>
                <a:latin typeface="Museo Sans 300"/>
                <a:cs typeface="Museo Sans 300"/>
              </a:rPr>
              <a:t>in the </a:t>
            </a:r>
            <a:r>
              <a:rPr sz="3000" b="0" spc="-25" dirty="0">
                <a:solidFill>
                  <a:srgbClr val="1D252B"/>
                </a:solidFill>
                <a:latin typeface="Museo Sans 300"/>
                <a:cs typeface="Museo Sans 300"/>
              </a:rPr>
              <a:t>“Just </a:t>
            </a:r>
            <a:r>
              <a:rPr sz="3000" b="0" dirty="0">
                <a:solidFill>
                  <a:srgbClr val="1D252B"/>
                </a:solidFill>
                <a:latin typeface="Museo Sans 300"/>
                <a:cs typeface="Museo Sans 300"/>
              </a:rPr>
              <a:t>Looking” phase a series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emails  on how to stay</a:t>
            </a:r>
            <a:r>
              <a:rPr sz="3000" b="0" spc="0" dirty="0">
                <a:solidFill>
                  <a:srgbClr val="1D252B"/>
                </a:solidFill>
                <a:latin typeface="Museo Sans 300"/>
                <a:cs typeface="Museo Sans 300"/>
              </a:rPr>
              <a:t> </a:t>
            </a:r>
            <a:r>
              <a:rPr sz="3000" b="0" dirty="0">
                <a:solidFill>
                  <a:srgbClr val="1D252B"/>
                </a:solidFill>
                <a:latin typeface="Museo Sans 300"/>
                <a:cs typeface="Museo Sans 300"/>
              </a:rPr>
              <a:t>tax </a:t>
            </a:r>
            <a:r>
              <a:rPr sz="3000" b="0" spc="-5" dirty="0">
                <a:solidFill>
                  <a:srgbClr val="1D252B"/>
                </a:solidFill>
                <a:latin typeface="Museo Sans 300"/>
                <a:cs typeface="Museo Sans 300"/>
              </a:rPr>
              <a:t>exempt.	</a:t>
            </a:r>
            <a:r>
              <a:rPr sz="3000" b="0" dirty="0">
                <a:solidFill>
                  <a:srgbClr val="1D252B"/>
                </a:solidFill>
                <a:latin typeface="Museo Sans 300"/>
                <a:cs typeface="Museo Sans 300"/>
              </a:rPr>
              <a:t>Send </a:t>
            </a:r>
            <a:r>
              <a:rPr sz="3000" b="0" spc="-5" dirty="0">
                <a:solidFill>
                  <a:srgbClr val="1D252B"/>
                </a:solidFill>
                <a:latin typeface="Museo Sans 300"/>
                <a:cs typeface="Museo Sans 300"/>
              </a:rPr>
              <a:t>corporations</a:t>
            </a:r>
            <a:r>
              <a:rPr sz="3000" b="0" spc="-35" dirty="0">
                <a:solidFill>
                  <a:srgbClr val="1D252B"/>
                </a:solidFill>
                <a:latin typeface="Museo Sans 300"/>
                <a:cs typeface="Museo Sans 300"/>
              </a:rPr>
              <a:t> </a:t>
            </a:r>
            <a:r>
              <a:rPr sz="3000" b="0" dirty="0">
                <a:solidFill>
                  <a:srgbClr val="1D252B"/>
                </a:solidFill>
                <a:latin typeface="Museo Sans 300"/>
                <a:cs typeface="Museo Sans 300"/>
              </a:rPr>
              <a:t>in</a:t>
            </a:r>
            <a:r>
              <a:rPr sz="3000" b="0" spc="-20" dirty="0">
                <a:solidFill>
                  <a:srgbClr val="1D252B"/>
                </a:solidFill>
                <a:latin typeface="Museo Sans 300"/>
                <a:cs typeface="Museo Sans 300"/>
              </a:rPr>
              <a:t> </a:t>
            </a:r>
            <a:r>
              <a:rPr sz="3000" b="0" dirty="0">
                <a:solidFill>
                  <a:srgbClr val="1D252B"/>
                </a:solidFill>
                <a:latin typeface="Museo Sans 300"/>
                <a:cs typeface="Museo Sans 300"/>
              </a:rPr>
              <a:t>the  </a:t>
            </a:r>
            <a:r>
              <a:rPr sz="3000" b="0" spc="-5" dirty="0">
                <a:solidFill>
                  <a:srgbClr val="1D252B"/>
                </a:solidFill>
                <a:latin typeface="Museo Sans 300"/>
                <a:cs typeface="Museo Sans 300"/>
              </a:rPr>
              <a:t>“Buying” </a:t>
            </a:r>
            <a:r>
              <a:rPr sz="3000" b="0" dirty="0">
                <a:solidFill>
                  <a:srgbClr val="1D252B"/>
                </a:solidFill>
                <a:latin typeface="Museo Sans 300"/>
                <a:cs typeface="Museo Sans 300"/>
              </a:rPr>
              <a:t>phase a price comparison between your firm</a:t>
            </a:r>
            <a:r>
              <a:rPr sz="3000" b="0" spc="-80" dirty="0">
                <a:solidFill>
                  <a:srgbClr val="1D252B"/>
                </a:solidFill>
                <a:latin typeface="Museo Sans 300"/>
                <a:cs typeface="Museo Sans 300"/>
              </a:rPr>
              <a:t> </a:t>
            </a:r>
            <a:r>
              <a:rPr sz="3000" b="0" dirty="0">
                <a:solidFill>
                  <a:srgbClr val="1D252B"/>
                </a:solidFill>
                <a:latin typeface="Museo Sans 300"/>
                <a:cs typeface="Museo Sans 300"/>
              </a:rPr>
              <a:t>and  a</a:t>
            </a:r>
            <a:r>
              <a:rPr sz="3000" b="0" spc="-100" dirty="0">
                <a:solidFill>
                  <a:srgbClr val="1D252B"/>
                </a:solidFill>
                <a:latin typeface="Museo Sans 300"/>
                <a:cs typeface="Museo Sans 300"/>
              </a:rPr>
              <a:t> </a:t>
            </a:r>
            <a:r>
              <a:rPr sz="3000" b="0" spc="-10" dirty="0">
                <a:solidFill>
                  <a:srgbClr val="1D252B"/>
                </a:solidFill>
                <a:latin typeface="Museo Sans 300"/>
                <a:cs typeface="Museo Sans 300"/>
              </a:rPr>
              <a:t>competitor.</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20065">
              <a:lnSpc>
                <a:spcPct val="100000"/>
              </a:lnSpc>
            </a:pPr>
            <a:r>
              <a:rPr sz="3000" b="0" spc="-5" dirty="0">
                <a:solidFill>
                  <a:srgbClr val="1D252B"/>
                </a:solidFill>
                <a:latin typeface="Museo Sans 300"/>
                <a:cs typeface="Museo Sans 300"/>
              </a:rPr>
              <a:t>Through </a:t>
            </a:r>
            <a:r>
              <a:rPr sz="3000" b="0" dirty="0">
                <a:solidFill>
                  <a:srgbClr val="1D252B"/>
                </a:solidFill>
                <a:latin typeface="Museo Sans 300"/>
                <a:cs typeface="Museo Sans 300"/>
              </a:rPr>
              <a:t>CRM + email </a:t>
            </a:r>
            <a:r>
              <a:rPr sz="3000" b="0" spc="-5" dirty="0">
                <a:solidFill>
                  <a:srgbClr val="1D252B"/>
                </a:solidFill>
                <a:latin typeface="Museo Sans 300"/>
                <a:cs typeface="Museo Sans 300"/>
              </a:rPr>
              <a:t>marketing </a:t>
            </a:r>
            <a:r>
              <a:rPr sz="3000" b="0" spc="-10" dirty="0">
                <a:solidFill>
                  <a:srgbClr val="1D252B"/>
                </a:solidFill>
                <a:latin typeface="Museo Sans 300"/>
                <a:cs typeface="Museo Sans 300"/>
              </a:rPr>
              <a:t>technology, </a:t>
            </a:r>
            <a:r>
              <a:rPr sz="3000" b="0" dirty="0">
                <a:solidFill>
                  <a:srgbClr val="1D252B"/>
                </a:solidFill>
                <a:latin typeface="Museo Sans 300"/>
                <a:cs typeface="Museo Sans 300"/>
              </a:rPr>
              <a:t>you can  efficiently segment your list and deliver </a:t>
            </a:r>
            <a:r>
              <a:rPr sz="3000" b="0" spc="-15" dirty="0">
                <a:solidFill>
                  <a:srgbClr val="1D252B"/>
                </a:solidFill>
                <a:latin typeface="Museo Sans 300"/>
                <a:cs typeface="Museo Sans 300"/>
              </a:rPr>
              <a:t>timely,</a:t>
            </a:r>
            <a:r>
              <a:rPr sz="3000" b="0" spc="-45" dirty="0">
                <a:solidFill>
                  <a:srgbClr val="1D252B"/>
                </a:solidFill>
                <a:latin typeface="Museo Sans 300"/>
                <a:cs typeface="Museo Sans 300"/>
              </a:rPr>
              <a:t> </a:t>
            </a:r>
            <a:r>
              <a:rPr sz="3000" b="0" spc="-5" dirty="0">
                <a:solidFill>
                  <a:srgbClr val="1D252B"/>
                </a:solidFill>
                <a:latin typeface="Museo Sans 300"/>
                <a:cs typeface="Museo Sans 300"/>
              </a:rPr>
              <a:t>targeted  </a:t>
            </a:r>
            <a:r>
              <a:rPr sz="3000" b="0" dirty="0">
                <a:solidFill>
                  <a:srgbClr val="1D252B"/>
                </a:solidFill>
                <a:latin typeface="Museo Sans 300"/>
                <a:cs typeface="Museo Sans 300"/>
              </a:rPr>
              <a:t>content.</a:t>
            </a:r>
            <a:endParaRPr sz="3000">
              <a:latin typeface="Museo Sans 300"/>
              <a:cs typeface="Museo Sans 300"/>
            </a:endParaRPr>
          </a:p>
        </p:txBody>
      </p:sp>
      <p:pic>
        <p:nvPicPr>
          <p:cNvPr id="3" name="Picture 2">
            <a:extLst>
              <a:ext uri="{FF2B5EF4-FFF2-40B4-BE49-F238E27FC236}">
                <a16:creationId xmlns:a16="http://schemas.microsoft.com/office/drawing/2014/main" id="{D90D27C0-A1D1-484B-A62D-09A90C5108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10313035" cy="939800"/>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A4A9AD"/>
                </a:solidFill>
              </a:rPr>
              <a:t>BE </a:t>
            </a:r>
            <a:r>
              <a:rPr spc="90" dirty="0">
                <a:solidFill>
                  <a:srgbClr val="A4A9AD"/>
                </a:solidFill>
              </a:rPr>
              <a:t>PERSONAL, </a:t>
            </a:r>
            <a:r>
              <a:rPr spc="75" dirty="0">
                <a:solidFill>
                  <a:srgbClr val="A4A9AD"/>
                </a:solidFill>
              </a:rPr>
              <a:t>GET</a:t>
            </a:r>
            <a:r>
              <a:rPr spc="30" dirty="0">
                <a:solidFill>
                  <a:srgbClr val="A4A9AD"/>
                </a:solidFill>
              </a:rPr>
              <a:t> </a:t>
            </a:r>
            <a:r>
              <a:rPr spc="75" dirty="0">
                <a:solidFill>
                  <a:srgbClr val="A4A9AD"/>
                </a:solidFill>
              </a:rPr>
              <a:t>RESULTS</a:t>
            </a:r>
          </a:p>
        </p:txBody>
      </p:sp>
      <p:sp>
        <p:nvSpPr>
          <p:cNvPr id="3" name="object 3"/>
          <p:cNvSpPr txBox="1"/>
          <p:nvPr/>
        </p:nvSpPr>
        <p:spPr>
          <a:xfrm>
            <a:off x="4902200" y="3218177"/>
            <a:ext cx="10011410" cy="6228080"/>
          </a:xfrm>
          <a:prstGeom prst="rect">
            <a:avLst/>
          </a:prstGeom>
        </p:spPr>
        <p:txBody>
          <a:bodyPr vert="horz" wrap="square" lIns="0" tIns="12700" rIns="0" bIns="0" rtlCol="0">
            <a:spAutoFit/>
          </a:bodyPr>
          <a:lstStyle/>
          <a:p>
            <a:pPr marL="12700" marR="58419">
              <a:lnSpc>
                <a:spcPct val="100000"/>
              </a:lnSpc>
              <a:spcBef>
                <a:spcPts val="100"/>
              </a:spcBef>
            </a:pPr>
            <a:r>
              <a:rPr sz="3600" b="1" spc="-110" dirty="0">
                <a:solidFill>
                  <a:srgbClr val="303E48"/>
                </a:solidFill>
                <a:latin typeface="Brandon Grotesque Bold"/>
                <a:cs typeface="Brandon Grotesque Bold"/>
              </a:rPr>
              <a:t>Like </a:t>
            </a:r>
            <a:r>
              <a:rPr sz="3600" b="1" spc="-100" dirty="0">
                <a:solidFill>
                  <a:srgbClr val="303E48"/>
                </a:solidFill>
                <a:latin typeface="Brandon Grotesque Bold"/>
                <a:cs typeface="Brandon Grotesque Bold"/>
              </a:rPr>
              <a:t>a </a:t>
            </a:r>
            <a:r>
              <a:rPr sz="3600" b="1" spc="-105" dirty="0">
                <a:solidFill>
                  <a:srgbClr val="303E48"/>
                </a:solidFill>
                <a:latin typeface="Brandon Grotesque Bold"/>
                <a:cs typeface="Brandon Grotesque Bold"/>
              </a:rPr>
              <a:t>one-size-fits-all </a:t>
            </a:r>
            <a:r>
              <a:rPr sz="3600" b="1" spc="-100" dirty="0">
                <a:solidFill>
                  <a:srgbClr val="303E48"/>
                </a:solidFill>
                <a:latin typeface="Brandon Grotesque Bold"/>
                <a:cs typeface="Brandon Grotesque Bold"/>
              </a:rPr>
              <a:t>tee shirt that </a:t>
            </a:r>
            <a:r>
              <a:rPr sz="3600" b="1" spc="-105" dirty="0">
                <a:solidFill>
                  <a:srgbClr val="303E48"/>
                </a:solidFill>
                <a:latin typeface="Brandon Grotesque Bold"/>
                <a:cs typeface="Brandon Grotesque Bold"/>
              </a:rPr>
              <a:t>flatters </a:t>
            </a:r>
            <a:r>
              <a:rPr sz="3600" b="1" spc="-100" dirty="0">
                <a:solidFill>
                  <a:srgbClr val="303E48"/>
                </a:solidFill>
                <a:latin typeface="Brandon Grotesque Bold"/>
                <a:cs typeface="Brandon Grotesque Bold"/>
              </a:rPr>
              <a:t>no one, the  one-to-many email blast is too broad, too generic to  speak to a single prospect or</a:t>
            </a:r>
            <a:r>
              <a:rPr sz="3600" b="1" spc="-120" dirty="0">
                <a:solidFill>
                  <a:srgbClr val="303E48"/>
                </a:solidFill>
                <a:latin typeface="Brandon Grotesque Bold"/>
                <a:cs typeface="Brandon Grotesque Bold"/>
              </a:rPr>
              <a:t> </a:t>
            </a:r>
            <a:r>
              <a:rPr sz="3600" b="1" spc="-110" dirty="0">
                <a:solidFill>
                  <a:srgbClr val="303E48"/>
                </a:solidFill>
                <a:latin typeface="Brandon Grotesque Bold"/>
                <a:cs typeface="Brandon Grotesque Bold"/>
              </a:rPr>
              <a:t>customer.</a:t>
            </a:r>
            <a:endParaRPr sz="3600">
              <a:latin typeface="Brandon Grotesque Bold"/>
              <a:cs typeface="Brandon Grotesque Bold"/>
            </a:endParaRPr>
          </a:p>
          <a:p>
            <a:pPr marL="12700" marR="46355">
              <a:lnSpc>
                <a:spcPct val="100000"/>
              </a:lnSpc>
              <a:spcBef>
                <a:spcPts val="3479"/>
              </a:spcBef>
              <a:tabLst>
                <a:tab pos="3003550" algn="l"/>
                <a:tab pos="8345805" algn="l"/>
                <a:tab pos="8459470" algn="l"/>
              </a:tabLst>
            </a:pPr>
            <a:r>
              <a:rPr sz="3000" b="0" dirty="0">
                <a:solidFill>
                  <a:srgbClr val="1D252B"/>
                </a:solidFill>
                <a:latin typeface="Museo Sans 300"/>
                <a:cs typeface="Museo Sans 300"/>
              </a:rPr>
              <a:t>It’s time put the heart back into</a:t>
            </a:r>
            <a:r>
              <a:rPr sz="3000" b="0" spc="10" dirty="0">
                <a:solidFill>
                  <a:srgbClr val="1D252B"/>
                </a:solidFill>
                <a:latin typeface="Museo Sans 300"/>
                <a:cs typeface="Museo Sans 300"/>
              </a:rPr>
              <a:t> </a:t>
            </a:r>
            <a:r>
              <a:rPr sz="3000" b="0" dirty="0">
                <a:solidFill>
                  <a:srgbClr val="1D252B"/>
                </a:solidFill>
                <a:latin typeface="Museo Sans 300"/>
                <a:cs typeface="Museo Sans 300"/>
              </a:rPr>
              <a:t>your </a:t>
            </a:r>
            <a:r>
              <a:rPr sz="3000" b="0" spc="-5" dirty="0">
                <a:solidFill>
                  <a:srgbClr val="1D252B"/>
                </a:solidFill>
                <a:latin typeface="Museo Sans 300"/>
                <a:cs typeface="Museo Sans 300"/>
              </a:rPr>
              <a:t>marketing.		</a:t>
            </a:r>
            <a:r>
              <a:rPr sz="3000" b="0" dirty="0">
                <a:solidFill>
                  <a:srgbClr val="1D252B"/>
                </a:solidFill>
                <a:latin typeface="Museo Sans 300"/>
                <a:cs typeface="Museo Sans 300"/>
              </a:rPr>
              <a:t>Speak</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to  </a:t>
            </a:r>
            <a:r>
              <a:rPr sz="3000" b="0" spc="-5" dirty="0">
                <a:solidFill>
                  <a:srgbClr val="1D252B"/>
                </a:solidFill>
                <a:latin typeface="Museo Sans 300"/>
                <a:cs typeface="Museo Sans 300"/>
              </a:rPr>
              <a:t>what matters </a:t>
            </a:r>
            <a:r>
              <a:rPr sz="3000" b="0" dirty="0">
                <a:solidFill>
                  <a:srgbClr val="1D252B"/>
                </a:solidFill>
                <a:latin typeface="Museo Sans 300"/>
                <a:cs typeface="Museo Sans 300"/>
              </a:rPr>
              <a:t>most to your customers and </a:t>
            </a:r>
            <a:r>
              <a:rPr sz="3000" b="0" spc="-5" dirty="0">
                <a:solidFill>
                  <a:srgbClr val="1D252B"/>
                </a:solidFill>
                <a:latin typeface="Museo Sans 300"/>
                <a:cs typeface="Museo Sans 300"/>
              </a:rPr>
              <a:t>prospects </a:t>
            </a:r>
            <a:r>
              <a:rPr sz="3000" b="0" dirty="0">
                <a:solidFill>
                  <a:srgbClr val="1D252B"/>
                </a:solidFill>
                <a:latin typeface="Museo Sans 300"/>
                <a:cs typeface="Museo Sans 300"/>
              </a:rPr>
              <a:t>on  a personal level.	Deliver the content and</a:t>
            </a:r>
            <a:r>
              <a:rPr sz="3000" b="0" spc="-80" dirty="0">
                <a:solidFill>
                  <a:srgbClr val="1D252B"/>
                </a:solidFill>
                <a:latin typeface="Museo Sans 300"/>
                <a:cs typeface="Museo Sans 300"/>
              </a:rPr>
              <a:t> </a:t>
            </a:r>
            <a:r>
              <a:rPr sz="3000" b="0" spc="-5" dirty="0">
                <a:solidFill>
                  <a:srgbClr val="1D252B"/>
                </a:solidFill>
                <a:latin typeface="Museo Sans 300"/>
                <a:cs typeface="Museo Sans 300"/>
              </a:rPr>
              <a:t>resources</a:t>
            </a:r>
            <a:r>
              <a:rPr sz="3000" b="0" spc="-20" dirty="0">
                <a:solidFill>
                  <a:srgbClr val="1D252B"/>
                </a:solidFill>
                <a:latin typeface="Museo Sans 300"/>
                <a:cs typeface="Museo Sans 300"/>
              </a:rPr>
              <a:t> </a:t>
            </a:r>
            <a:r>
              <a:rPr sz="3000" b="0" dirty="0">
                <a:solidFill>
                  <a:srgbClr val="1D252B"/>
                </a:solidFill>
                <a:latin typeface="Museo Sans 300"/>
                <a:cs typeface="Museo Sans 300"/>
              </a:rPr>
              <a:t>your  contacts can </a:t>
            </a:r>
            <a:r>
              <a:rPr sz="3000" b="0" spc="-5" dirty="0">
                <a:solidFill>
                  <a:srgbClr val="1D252B"/>
                </a:solidFill>
                <a:latin typeface="Museo Sans 300"/>
                <a:cs typeface="Museo Sans 300"/>
              </a:rPr>
              <a:t>relate </a:t>
            </a:r>
            <a:r>
              <a:rPr sz="3000" b="0" dirty="0">
                <a:solidFill>
                  <a:srgbClr val="1D252B"/>
                </a:solidFill>
                <a:latin typeface="Museo Sans 300"/>
                <a:cs typeface="Museo Sans 300"/>
              </a:rPr>
              <a:t>to </a:t>
            </a:r>
            <a:r>
              <a:rPr sz="3000" b="0" spc="-5" dirty="0">
                <a:solidFill>
                  <a:srgbClr val="1D252B"/>
                </a:solidFill>
                <a:latin typeface="Museo Sans 300"/>
                <a:cs typeface="Museo Sans 300"/>
              </a:rPr>
              <a:t>through</a:t>
            </a:r>
            <a:r>
              <a:rPr sz="3000" b="0" spc="5" dirty="0">
                <a:solidFill>
                  <a:srgbClr val="1D252B"/>
                </a:solidFill>
                <a:latin typeface="Museo Sans 300"/>
                <a:cs typeface="Museo Sans 300"/>
              </a:rPr>
              <a:t> </a:t>
            </a:r>
            <a:r>
              <a:rPr sz="3000" b="0" dirty="0">
                <a:solidFill>
                  <a:srgbClr val="1D252B"/>
                </a:solidFill>
                <a:latin typeface="Museo Sans 300"/>
                <a:cs typeface="Museo Sans 300"/>
              </a:rPr>
              <a:t>email nurturing.	</a:t>
            </a:r>
            <a:r>
              <a:rPr sz="3000" b="0" spc="-10" dirty="0">
                <a:solidFill>
                  <a:srgbClr val="1D252B"/>
                </a:solidFill>
                <a:latin typeface="Museo Sans 300"/>
                <a:cs typeface="Museo Sans 300"/>
              </a:rPr>
              <a:t>Finally,</a:t>
            </a:r>
            <a:endParaRPr sz="3000">
              <a:latin typeface="Museo Sans 300"/>
              <a:cs typeface="Museo Sans 300"/>
            </a:endParaRPr>
          </a:p>
          <a:p>
            <a:pPr marL="12700" marR="5080">
              <a:lnSpc>
                <a:spcPct val="100000"/>
              </a:lnSpc>
            </a:pPr>
            <a:r>
              <a:rPr sz="3000" b="0" dirty="0">
                <a:solidFill>
                  <a:srgbClr val="1D252B"/>
                </a:solidFill>
                <a:latin typeface="Museo Sans 300"/>
                <a:cs typeface="Museo Sans 300"/>
              </a:rPr>
              <a:t>invest in a simple CRM </a:t>
            </a:r>
            <a:r>
              <a:rPr sz="3000" b="0" spc="-5" dirty="0">
                <a:solidFill>
                  <a:srgbClr val="1D252B"/>
                </a:solidFill>
                <a:latin typeface="Museo Sans 300"/>
                <a:cs typeface="Museo Sans 300"/>
              </a:rPr>
              <a:t>integrated </a:t>
            </a:r>
            <a:r>
              <a:rPr sz="3000" b="0" dirty="0">
                <a:solidFill>
                  <a:srgbClr val="1D252B"/>
                </a:solidFill>
                <a:latin typeface="Museo Sans 300"/>
                <a:cs typeface="Museo Sans 300"/>
              </a:rPr>
              <a:t>with email </a:t>
            </a:r>
            <a:r>
              <a:rPr sz="3000" b="0" spc="-5" dirty="0">
                <a:solidFill>
                  <a:srgbClr val="1D252B"/>
                </a:solidFill>
                <a:latin typeface="Museo Sans 300"/>
                <a:cs typeface="Museo Sans 300"/>
              </a:rPr>
              <a:t>marketing</a:t>
            </a:r>
            <a:r>
              <a:rPr sz="3000" b="0" spc="-35" dirty="0">
                <a:solidFill>
                  <a:srgbClr val="1D252B"/>
                </a:solidFill>
                <a:latin typeface="Museo Sans 300"/>
                <a:cs typeface="Museo Sans 300"/>
              </a:rPr>
              <a:t> </a:t>
            </a:r>
            <a:r>
              <a:rPr sz="3000" b="0" dirty="0">
                <a:solidFill>
                  <a:srgbClr val="1D252B"/>
                </a:solidFill>
                <a:latin typeface="Museo Sans 300"/>
                <a:cs typeface="Museo Sans 300"/>
              </a:rPr>
              <a:t>to  scale your email nurturing </a:t>
            </a:r>
            <a:r>
              <a:rPr sz="3000" b="0" spc="-5" dirty="0">
                <a:solidFill>
                  <a:srgbClr val="1D252B"/>
                </a:solidFill>
                <a:latin typeface="Museo Sans 300"/>
                <a:cs typeface="Museo Sans 300"/>
              </a:rPr>
              <a:t>efforts</a:t>
            </a:r>
            <a:r>
              <a:rPr sz="3000" b="0" spc="-75" dirty="0">
                <a:solidFill>
                  <a:srgbClr val="1D252B"/>
                </a:solidFill>
                <a:latin typeface="Museo Sans 300"/>
                <a:cs typeface="Museo Sans 300"/>
              </a:rPr>
              <a:t> </a:t>
            </a:r>
            <a:r>
              <a:rPr sz="3000" b="0" spc="-10" dirty="0">
                <a:solidFill>
                  <a:srgbClr val="1D252B"/>
                </a:solidFill>
                <a:latin typeface="Museo Sans 300"/>
                <a:cs typeface="Museo Sans 300"/>
              </a:rPr>
              <a:t>quickly.</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150495">
              <a:lnSpc>
                <a:spcPct val="100000"/>
              </a:lnSpc>
            </a:pPr>
            <a:r>
              <a:rPr sz="3000" b="0" spc="-5" dirty="0">
                <a:solidFill>
                  <a:srgbClr val="1D252B"/>
                </a:solidFill>
                <a:latin typeface="Museo Sans 300"/>
                <a:cs typeface="Museo Sans 300"/>
              </a:rPr>
              <a:t>Through personalized </a:t>
            </a:r>
            <a:r>
              <a:rPr sz="3000" b="0" dirty="0">
                <a:solidFill>
                  <a:srgbClr val="1D252B"/>
                </a:solidFill>
                <a:latin typeface="Museo Sans 300"/>
                <a:cs typeface="Museo Sans 300"/>
              </a:rPr>
              <a:t>email nurturing you can</a:t>
            </a:r>
            <a:r>
              <a:rPr sz="3000" b="0" spc="-35" dirty="0">
                <a:solidFill>
                  <a:srgbClr val="1D252B"/>
                </a:solidFill>
                <a:latin typeface="Museo Sans 300"/>
                <a:cs typeface="Museo Sans 300"/>
              </a:rPr>
              <a:t> </a:t>
            </a:r>
            <a:r>
              <a:rPr sz="3000" b="0" dirty="0">
                <a:solidFill>
                  <a:srgbClr val="1D252B"/>
                </a:solidFill>
                <a:latin typeface="Museo Sans 300"/>
                <a:cs typeface="Museo Sans 300"/>
              </a:rPr>
              <a:t>efficiently  </a:t>
            </a:r>
            <a:r>
              <a:rPr sz="3000" b="0" spc="-5" dirty="0">
                <a:solidFill>
                  <a:srgbClr val="1D252B"/>
                </a:solidFill>
                <a:latin typeface="Museo Sans 300"/>
                <a:cs typeface="Museo Sans 300"/>
              </a:rPr>
              <a:t>increase </a:t>
            </a:r>
            <a:r>
              <a:rPr sz="3000" b="0" dirty="0">
                <a:solidFill>
                  <a:srgbClr val="1D252B"/>
                </a:solidFill>
                <a:latin typeface="Museo Sans 300"/>
                <a:cs typeface="Museo Sans 300"/>
              </a:rPr>
              <a:t>sales opportunities, </a:t>
            </a:r>
            <a:r>
              <a:rPr sz="3000" b="0" spc="-5" dirty="0">
                <a:solidFill>
                  <a:srgbClr val="1D252B"/>
                </a:solidFill>
                <a:latin typeface="Museo Sans 300"/>
                <a:cs typeface="Museo Sans 300"/>
              </a:rPr>
              <a:t>propelling</a:t>
            </a:r>
            <a:r>
              <a:rPr sz="3000" b="0" spc="-30" dirty="0">
                <a:solidFill>
                  <a:srgbClr val="1D252B"/>
                </a:solidFill>
                <a:latin typeface="Museo Sans 300"/>
                <a:cs typeface="Museo Sans 300"/>
              </a:rPr>
              <a:t> </a:t>
            </a:r>
            <a:r>
              <a:rPr sz="3000" b="0" spc="-5" dirty="0">
                <a:solidFill>
                  <a:srgbClr val="1D252B"/>
                </a:solidFill>
                <a:latin typeface="Museo Sans 300"/>
                <a:cs typeface="Museo Sans 300"/>
              </a:rPr>
              <a:t>growth.</a:t>
            </a:r>
            <a:endParaRPr sz="3000">
              <a:latin typeface="Museo Sans 300"/>
              <a:cs typeface="Museo Sans 300"/>
            </a:endParaRPr>
          </a:p>
        </p:txBody>
      </p:sp>
      <p:pic>
        <p:nvPicPr>
          <p:cNvPr id="4" name="Picture 3">
            <a:extLst>
              <a:ext uri="{FF2B5EF4-FFF2-40B4-BE49-F238E27FC236}">
                <a16:creationId xmlns:a16="http://schemas.microsoft.com/office/drawing/2014/main" id="{B74DB4E3-739C-40E1-A4D0-56809833F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280" y="12280"/>
            <a:ext cx="15532100" cy="10045700"/>
          </a:xfrm>
          <a:custGeom>
            <a:avLst/>
            <a:gdLst/>
            <a:ahLst/>
            <a:cxnLst/>
            <a:rect l="l" t="t" r="r" b="b"/>
            <a:pathLst>
              <a:path w="15532100" h="10045700">
                <a:moveTo>
                  <a:pt x="15532100" y="0"/>
                </a:moveTo>
                <a:lnTo>
                  <a:pt x="0" y="0"/>
                </a:lnTo>
                <a:lnTo>
                  <a:pt x="0" y="10045700"/>
                </a:lnTo>
                <a:lnTo>
                  <a:pt x="15532100" y="10045700"/>
                </a:lnTo>
                <a:lnTo>
                  <a:pt x="15532100" y="0"/>
                </a:lnTo>
                <a:close/>
              </a:path>
            </a:pathLst>
          </a:custGeom>
          <a:solidFill>
            <a:srgbClr val="51C9EA">
              <a:alpha val="75000"/>
            </a:srgbClr>
          </a:solidFill>
        </p:spPr>
        <p:txBody>
          <a:bodyPr wrap="square" lIns="0" tIns="0" rIns="0" bIns="0" rtlCol="0"/>
          <a:lstStyle/>
          <a:p>
            <a:endParaRPr/>
          </a:p>
        </p:txBody>
      </p:sp>
      <p:sp>
        <p:nvSpPr>
          <p:cNvPr id="2" name="object 2"/>
          <p:cNvSpPr/>
          <p:nvPr/>
        </p:nvSpPr>
        <p:spPr>
          <a:xfrm>
            <a:off x="0" y="0"/>
            <a:ext cx="15544800" cy="10058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34" y="749611"/>
            <a:ext cx="108585" cy="222885"/>
          </a:xfrm>
          <a:custGeom>
            <a:avLst/>
            <a:gdLst/>
            <a:ahLst/>
            <a:cxnLst/>
            <a:rect l="l" t="t" r="r" b="b"/>
            <a:pathLst>
              <a:path w="108585" h="222884">
                <a:moveTo>
                  <a:pt x="0" y="0"/>
                </a:moveTo>
                <a:lnTo>
                  <a:pt x="0" y="38239"/>
                </a:lnTo>
                <a:lnTo>
                  <a:pt x="67500" y="104673"/>
                </a:lnTo>
                <a:lnTo>
                  <a:pt x="72123" y="109296"/>
                </a:lnTo>
                <a:lnTo>
                  <a:pt x="71805" y="116573"/>
                </a:lnTo>
                <a:lnTo>
                  <a:pt x="0" y="187845"/>
                </a:lnTo>
                <a:lnTo>
                  <a:pt x="0" y="222859"/>
                </a:lnTo>
                <a:lnTo>
                  <a:pt x="102438" y="121488"/>
                </a:lnTo>
                <a:lnTo>
                  <a:pt x="107988" y="115938"/>
                </a:lnTo>
                <a:lnTo>
                  <a:pt x="107467" y="106934"/>
                </a:lnTo>
                <a:lnTo>
                  <a:pt x="0" y="0"/>
                </a:lnTo>
                <a:close/>
              </a:path>
            </a:pathLst>
          </a:custGeom>
          <a:solidFill>
            <a:srgbClr val="97DEF1"/>
          </a:solidFill>
        </p:spPr>
        <p:txBody>
          <a:bodyPr wrap="square" lIns="0" tIns="0" rIns="0" bIns="0" rtlCol="0"/>
          <a:lstStyle/>
          <a:p>
            <a:endParaRPr/>
          </a:p>
        </p:txBody>
      </p:sp>
      <p:sp>
        <p:nvSpPr>
          <p:cNvPr id="4" name="object 4"/>
          <p:cNvSpPr/>
          <p:nvPr/>
        </p:nvSpPr>
        <p:spPr>
          <a:xfrm>
            <a:off x="5939" y="860808"/>
            <a:ext cx="10160" cy="41275"/>
          </a:xfrm>
          <a:custGeom>
            <a:avLst/>
            <a:gdLst/>
            <a:ahLst/>
            <a:cxnLst/>
            <a:rect l="l" t="t" r="r" b="b"/>
            <a:pathLst>
              <a:path w="10160" h="41275">
                <a:moveTo>
                  <a:pt x="0" y="0"/>
                </a:moveTo>
                <a:lnTo>
                  <a:pt x="0" y="41020"/>
                </a:lnTo>
                <a:lnTo>
                  <a:pt x="1143" y="40830"/>
                </a:lnTo>
                <a:lnTo>
                  <a:pt x="1409" y="40551"/>
                </a:lnTo>
                <a:lnTo>
                  <a:pt x="7584" y="31283"/>
                </a:lnTo>
                <a:lnTo>
                  <a:pt x="9753" y="20653"/>
                </a:lnTo>
                <a:lnTo>
                  <a:pt x="7817" y="9990"/>
                </a:lnTo>
                <a:lnTo>
                  <a:pt x="1676" y="622"/>
                </a:lnTo>
                <a:lnTo>
                  <a:pt x="0" y="0"/>
                </a:lnTo>
                <a:close/>
              </a:path>
            </a:pathLst>
          </a:custGeom>
          <a:solidFill>
            <a:srgbClr val="97DEF1"/>
          </a:solidFill>
        </p:spPr>
        <p:txBody>
          <a:bodyPr wrap="square" lIns="0" tIns="0" rIns="0" bIns="0" rtlCol="0"/>
          <a:lstStyle/>
          <a:p>
            <a:endParaRPr/>
          </a:p>
        </p:txBody>
      </p:sp>
      <p:sp>
        <p:nvSpPr>
          <p:cNvPr id="5" name="object 5"/>
          <p:cNvSpPr/>
          <p:nvPr/>
        </p:nvSpPr>
        <p:spPr>
          <a:xfrm>
            <a:off x="6140" y="12700"/>
            <a:ext cx="0" cy="10045700"/>
          </a:xfrm>
          <a:custGeom>
            <a:avLst/>
            <a:gdLst/>
            <a:ahLst/>
            <a:cxnLst/>
            <a:rect l="l" t="t" r="r" b="b"/>
            <a:pathLst>
              <a:path h="10045700">
                <a:moveTo>
                  <a:pt x="0" y="0"/>
                </a:moveTo>
                <a:lnTo>
                  <a:pt x="0" y="10045700"/>
                </a:lnTo>
              </a:path>
            </a:pathLst>
          </a:custGeom>
          <a:ln w="12280">
            <a:solidFill>
              <a:srgbClr val="000000"/>
            </a:solidFill>
          </a:ln>
        </p:spPr>
        <p:txBody>
          <a:bodyPr wrap="square" lIns="0" tIns="0" rIns="0" bIns="0" rtlCol="0"/>
          <a:lstStyle/>
          <a:p>
            <a:endParaRPr/>
          </a:p>
        </p:txBody>
      </p:sp>
      <p:sp>
        <p:nvSpPr>
          <p:cNvPr id="6" name="object 6"/>
          <p:cNvSpPr/>
          <p:nvPr/>
        </p:nvSpPr>
        <p:spPr>
          <a:xfrm>
            <a:off x="0" y="6140"/>
            <a:ext cx="15544800" cy="0"/>
          </a:xfrm>
          <a:custGeom>
            <a:avLst/>
            <a:gdLst/>
            <a:ahLst/>
            <a:cxnLst/>
            <a:rect l="l" t="t" r="r" b="b"/>
            <a:pathLst>
              <a:path w="15544800">
                <a:moveTo>
                  <a:pt x="0" y="0"/>
                </a:moveTo>
                <a:lnTo>
                  <a:pt x="15544800" y="0"/>
                </a:lnTo>
              </a:path>
            </a:pathLst>
          </a:custGeom>
          <a:ln w="12280">
            <a:solidFill>
              <a:srgbClr val="000000"/>
            </a:solidFill>
          </a:ln>
        </p:spPr>
        <p:txBody>
          <a:bodyPr wrap="square" lIns="0" tIns="0" rIns="0" bIns="0" rtlCol="0"/>
          <a:lstStyle/>
          <a:p>
            <a:endParaRPr/>
          </a:p>
        </p:txBody>
      </p:sp>
      <p:sp>
        <p:nvSpPr>
          <p:cNvPr id="8" name="object 8"/>
          <p:cNvSpPr txBox="1"/>
          <p:nvPr/>
        </p:nvSpPr>
        <p:spPr>
          <a:xfrm>
            <a:off x="2973317" y="3635753"/>
            <a:ext cx="9609455" cy="2768600"/>
          </a:xfrm>
          <a:prstGeom prst="rect">
            <a:avLst/>
          </a:prstGeom>
        </p:spPr>
        <p:txBody>
          <a:bodyPr vert="horz" wrap="square" lIns="0" tIns="12700" rIns="0" bIns="0" rtlCol="0">
            <a:spAutoFit/>
          </a:bodyPr>
          <a:lstStyle/>
          <a:p>
            <a:pPr marL="12700" marR="5080" algn="ctr">
              <a:lnSpc>
                <a:spcPct val="100000"/>
              </a:lnSpc>
              <a:spcBef>
                <a:spcPts val="100"/>
              </a:spcBef>
            </a:pPr>
            <a:r>
              <a:rPr sz="6000" b="0" spc="75" dirty="0">
                <a:solidFill>
                  <a:srgbClr val="FFFFFF"/>
                </a:solidFill>
                <a:latin typeface="Brandon Grotesque Black"/>
                <a:cs typeface="Brandon Grotesque Black"/>
              </a:rPr>
              <a:t>WHEN </a:t>
            </a:r>
            <a:r>
              <a:rPr sz="6000" b="0" spc="85" dirty="0">
                <a:solidFill>
                  <a:srgbClr val="FFFFFF"/>
                </a:solidFill>
                <a:latin typeface="Brandon Grotesque Black"/>
                <a:cs typeface="Brandon Grotesque Black"/>
              </a:rPr>
              <a:t>EMAIL </a:t>
            </a:r>
            <a:r>
              <a:rPr sz="6000" b="0" spc="110" dirty="0">
                <a:solidFill>
                  <a:srgbClr val="FFFFFF"/>
                </a:solidFill>
                <a:latin typeface="Brandon Grotesque Black"/>
                <a:cs typeface="Brandon Grotesque Black"/>
              </a:rPr>
              <a:t>MARKETING  </a:t>
            </a:r>
            <a:r>
              <a:rPr sz="6000" b="0" spc="80" dirty="0">
                <a:solidFill>
                  <a:srgbClr val="FFFFFF"/>
                </a:solidFill>
                <a:latin typeface="Brandon Grotesque Black"/>
                <a:cs typeface="Brandon Grotesque Black"/>
              </a:rPr>
              <a:t>GETS </a:t>
            </a:r>
            <a:r>
              <a:rPr sz="6000" b="0" spc="90" dirty="0">
                <a:solidFill>
                  <a:srgbClr val="216BB4"/>
                </a:solidFill>
                <a:latin typeface="Brandon Grotesque Black"/>
                <a:cs typeface="Brandon Grotesque Black"/>
              </a:rPr>
              <a:t>PERSONAL</a:t>
            </a:r>
            <a:r>
              <a:rPr sz="6000" b="0" spc="90" dirty="0">
                <a:solidFill>
                  <a:srgbClr val="FFFFFF"/>
                </a:solidFill>
                <a:latin typeface="Brandon Grotesque Black"/>
                <a:cs typeface="Brandon Grotesque Black"/>
              </a:rPr>
              <a:t>,</a:t>
            </a:r>
            <a:r>
              <a:rPr sz="6000" b="0" spc="40" dirty="0">
                <a:solidFill>
                  <a:srgbClr val="FFFFFF"/>
                </a:solidFill>
                <a:latin typeface="Brandon Grotesque Black"/>
                <a:cs typeface="Brandon Grotesque Black"/>
              </a:rPr>
              <a:t> </a:t>
            </a:r>
            <a:r>
              <a:rPr sz="6000" b="0" spc="90" dirty="0">
                <a:solidFill>
                  <a:srgbClr val="FFFFFF"/>
                </a:solidFill>
                <a:latin typeface="Brandon Grotesque Black"/>
                <a:cs typeface="Brandon Grotesque Black"/>
              </a:rPr>
              <a:t>YOUR</a:t>
            </a:r>
            <a:endParaRPr sz="6000">
              <a:latin typeface="Brandon Grotesque Black"/>
              <a:cs typeface="Brandon Grotesque Black"/>
            </a:endParaRPr>
          </a:p>
          <a:p>
            <a:pPr algn="ctr">
              <a:lnSpc>
                <a:spcPct val="100000"/>
              </a:lnSpc>
            </a:pPr>
            <a:r>
              <a:rPr sz="6000" b="0" spc="100" dirty="0">
                <a:solidFill>
                  <a:srgbClr val="FFFFFF"/>
                </a:solidFill>
                <a:latin typeface="Brandon Grotesque Black"/>
                <a:cs typeface="Brandon Grotesque Black"/>
              </a:rPr>
              <a:t>BUSINESS </a:t>
            </a:r>
            <a:r>
              <a:rPr sz="6000" b="0" spc="75" dirty="0">
                <a:solidFill>
                  <a:srgbClr val="FFFFFF"/>
                </a:solidFill>
                <a:latin typeface="Brandon Grotesque Black"/>
                <a:cs typeface="Brandon Grotesque Black"/>
              </a:rPr>
              <a:t>GROWS.</a:t>
            </a:r>
            <a:endParaRPr sz="6000">
              <a:latin typeface="Brandon Grotesque Black"/>
              <a:cs typeface="Brandon Grotesque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6719570" cy="93980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A4A9AD"/>
                </a:solidFill>
              </a:rPr>
              <a:t>THE </a:t>
            </a:r>
            <a:r>
              <a:rPr spc="90" dirty="0">
                <a:solidFill>
                  <a:srgbClr val="A4A9AD"/>
                </a:solidFill>
              </a:rPr>
              <a:t>PROBLEM</a:t>
            </a:r>
            <a:r>
              <a:rPr spc="125" dirty="0">
                <a:solidFill>
                  <a:srgbClr val="A4A9AD"/>
                </a:solidFill>
              </a:rPr>
              <a:t> </a:t>
            </a:r>
            <a:r>
              <a:rPr spc="30" dirty="0">
                <a:solidFill>
                  <a:srgbClr val="A4A9AD"/>
                </a:solidFill>
              </a:rPr>
              <a:t>IS...</a:t>
            </a:r>
          </a:p>
        </p:txBody>
      </p:sp>
      <p:sp>
        <p:nvSpPr>
          <p:cNvPr id="3" name="object 3"/>
          <p:cNvSpPr txBox="1"/>
          <p:nvPr/>
        </p:nvSpPr>
        <p:spPr>
          <a:xfrm>
            <a:off x="4902200" y="3202937"/>
            <a:ext cx="10153650" cy="5344160"/>
          </a:xfrm>
          <a:prstGeom prst="rect">
            <a:avLst/>
          </a:prstGeom>
        </p:spPr>
        <p:txBody>
          <a:bodyPr vert="horz" wrap="square" lIns="0" tIns="12700" rIns="0" bIns="0" rtlCol="0">
            <a:spAutoFit/>
          </a:bodyPr>
          <a:lstStyle/>
          <a:p>
            <a:pPr marL="12700" marR="5080">
              <a:lnSpc>
                <a:spcPct val="100000"/>
              </a:lnSpc>
              <a:spcBef>
                <a:spcPts val="100"/>
              </a:spcBef>
              <a:tabLst>
                <a:tab pos="3891915" algn="l"/>
                <a:tab pos="5339715" algn="l"/>
              </a:tabLst>
            </a:pPr>
            <a:r>
              <a:rPr sz="3000" b="0" spc="-30" dirty="0">
                <a:solidFill>
                  <a:srgbClr val="1D252B"/>
                </a:solidFill>
                <a:latin typeface="Museo Sans 300"/>
                <a:cs typeface="Museo Sans 300"/>
              </a:rPr>
              <a:t>We </a:t>
            </a:r>
            <a:r>
              <a:rPr sz="3000" b="0" dirty="0">
                <a:solidFill>
                  <a:srgbClr val="1D252B"/>
                </a:solidFill>
                <a:latin typeface="Museo Sans 300"/>
                <a:cs typeface="Museo Sans 300"/>
              </a:rPr>
              <a:t>live in a sea</a:t>
            </a:r>
            <a:r>
              <a:rPr sz="3000" b="0" spc="25" dirty="0">
                <a:solidFill>
                  <a:srgbClr val="1D252B"/>
                </a:solidFill>
                <a:latin typeface="Museo Sans 300"/>
                <a:cs typeface="Museo Sans 300"/>
              </a:rPr>
              <a:t> </a:t>
            </a:r>
            <a:r>
              <a:rPr sz="3000" b="0" spc="-5" dirty="0">
                <a:solidFill>
                  <a:srgbClr val="1D252B"/>
                </a:solidFill>
                <a:latin typeface="Museo Sans 300"/>
                <a:cs typeface="Museo Sans 300"/>
              </a:rPr>
              <a:t>of</a:t>
            </a:r>
            <a:r>
              <a:rPr sz="3000" b="0" dirty="0">
                <a:solidFill>
                  <a:srgbClr val="1D252B"/>
                </a:solidFill>
                <a:latin typeface="Museo Sans 300"/>
                <a:cs typeface="Museo Sans 300"/>
              </a:rPr>
              <a:t> distraction.	</a:t>
            </a:r>
            <a:r>
              <a:rPr sz="3000" b="0" spc="-5" dirty="0">
                <a:solidFill>
                  <a:srgbClr val="1D252B"/>
                </a:solidFill>
                <a:latin typeface="Museo Sans 300"/>
                <a:cs typeface="Museo Sans 300"/>
              </a:rPr>
              <a:t>Everything from</a:t>
            </a:r>
            <a:r>
              <a:rPr sz="3000" b="0" spc="-55" dirty="0">
                <a:solidFill>
                  <a:srgbClr val="1D252B"/>
                </a:solidFill>
                <a:latin typeface="Museo Sans 300"/>
                <a:cs typeface="Museo Sans 300"/>
              </a:rPr>
              <a:t> </a:t>
            </a:r>
            <a:r>
              <a:rPr sz="3000" b="0" dirty="0">
                <a:solidFill>
                  <a:srgbClr val="1D252B"/>
                </a:solidFill>
                <a:latin typeface="Museo Sans 300"/>
                <a:cs typeface="Museo Sans 300"/>
              </a:rPr>
              <a:t>our</a:t>
            </a:r>
            <a:r>
              <a:rPr sz="3000" b="0" spc="-30" dirty="0">
                <a:solidFill>
                  <a:srgbClr val="1D252B"/>
                </a:solidFill>
                <a:latin typeface="Museo Sans 300"/>
                <a:cs typeface="Museo Sans 300"/>
              </a:rPr>
              <a:t> </a:t>
            </a:r>
            <a:r>
              <a:rPr sz="3000" b="0" spc="-5" dirty="0">
                <a:solidFill>
                  <a:srgbClr val="1D252B"/>
                </a:solidFill>
                <a:latin typeface="Museo Sans 300"/>
                <a:cs typeface="Museo Sans 300"/>
              </a:rPr>
              <a:t>inbox </a:t>
            </a:r>
            <a:r>
              <a:rPr sz="3000" b="0" dirty="0">
                <a:solidFill>
                  <a:srgbClr val="1D252B"/>
                </a:solidFill>
                <a:latin typeface="Museo Sans 300"/>
                <a:cs typeface="Museo Sans 300"/>
              </a:rPr>
              <a:t> to our </a:t>
            </a:r>
            <a:r>
              <a:rPr sz="3000" b="0" spc="-5" dirty="0">
                <a:solidFill>
                  <a:srgbClr val="1D252B"/>
                </a:solidFill>
                <a:latin typeface="Museo Sans 300"/>
                <a:cs typeface="Museo Sans 300"/>
              </a:rPr>
              <a:t>favorite </a:t>
            </a:r>
            <a:r>
              <a:rPr sz="3000" b="0" dirty="0">
                <a:solidFill>
                  <a:srgbClr val="1D252B"/>
                </a:solidFill>
                <a:latin typeface="Museo Sans 300"/>
                <a:cs typeface="Museo Sans 300"/>
              </a:rPr>
              <a:t>social media </a:t>
            </a:r>
            <a:r>
              <a:rPr sz="3000" b="0" spc="-5" dirty="0">
                <a:solidFill>
                  <a:srgbClr val="1D252B"/>
                </a:solidFill>
                <a:latin typeface="Museo Sans 300"/>
                <a:cs typeface="Museo Sans 300"/>
              </a:rPr>
              <a:t>feed </a:t>
            </a:r>
            <a:r>
              <a:rPr sz="3000" b="0" dirty="0">
                <a:solidFill>
                  <a:srgbClr val="1D252B"/>
                </a:solidFill>
                <a:latin typeface="Museo Sans 300"/>
                <a:cs typeface="Museo Sans 300"/>
              </a:rPr>
              <a:t>is buzzing with people  and brands competing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our </a:t>
            </a:r>
            <a:r>
              <a:rPr sz="3000" b="0" spc="-5" dirty="0">
                <a:solidFill>
                  <a:srgbClr val="1D252B"/>
                </a:solidFill>
                <a:latin typeface="Museo Sans 300"/>
                <a:cs typeface="Museo Sans 300"/>
              </a:rPr>
              <a:t>attention. </a:t>
            </a:r>
            <a:r>
              <a:rPr sz="3000" b="0" dirty="0">
                <a:solidFill>
                  <a:srgbClr val="1D252B"/>
                </a:solidFill>
                <a:latin typeface="Museo Sans 300"/>
                <a:cs typeface="Museo Sans 300"/>
              </a:rPr>
              <a:t>It’s becoming  </a:t>
            </a:r>
            <a:r>
              <a:rPr sz="3000" b="0" spc="-5" dirty="0">
                <a:solidFill>
                  <a:srgbClr val="1D252B"/>
                </a:solidFill>
                <a:latin typeface="Museo Sans 300"/>
                <a:cs typeface="Museo Sans 300"/>
              </a:rPr>
              <a:t>increasingly </a:t>
            </a:r>
            <a:r>
              <a:rPr sz="3000" b="0" dirty="0">
                <a:solidFill>
                  <a:srgbClr val="1D252B"/>
                </a:solidFill>
                <a:latin typeface="Museo Sans 300"/>
                <a:cs typeface="Museo Sans 300"/>
              </a:rPr>
              <a:t>difficult to cut </a:t>
            </a:r>
            <a:r>
              <a:rPr sz="3000" b="0" spc="-5" dirty="0">
                <a:solidFill>
                  <a:srgbClr val="1D252B"/>
                </a:solidFill>
                <a:latin typeface="Museo Sans 300"/>
                <a:cs typeface="Museo Sans 300"/>
              </a:rPr>
              <a:t>through </a:t>
            </a:r>
            <a:r>
              <a:rPr sz="3000" b="0" dirty="0">
                <a:solidFill>
                  <a:srgbClr val="1D252B"/>
                </a:solidFill>
                <a:latin typeface="Museo Sans 300"/>
                <a:cs typeface="Museo Sans 300"/>
              </a:rPr>
              <a:t>the noise to </a:t>
            </a:r>
            <a:r>
              <a:rPr sz="3000" b="0" spc="-5" dirty="0">
                <a:solidFill>
                  <a:srgbClr val="1D252B"/>
                </a:solidFill>
                <a:latin typeface="Museo Sans 300"/>
                <a:cs typeface="Museo Sans 300"/>
              </a:rPr>
              <a:t>reach  </a:t>
            </a:r>
            <a:r>
              <a:rPr sz="3000" b="0" dirty="0">
                <a:solidFill>
                  <a:srgbClr val="1D252B"/>
                </a:solidFill>
                <a:latin typeface="Museo Sans 300"/>
                <a:cs typeface="Museo Sans 300"/>
              </a:rPr>
              <a:t>leads and customers.	And amid the chaos,</a:t>
            </a:r>
            <a:r>
              <a:rPr sz="3000" b="0" spc="-60" dirty="0">
                <a:solidFill>
                  <a:srgbClr val="1D252B"/>
                </a:solidFill>
                <a:latin typeface="Museo Sans 300"/>
                <a:cs typeface="Museo Sans 300"/>
              </a:rPr>
              <a:t> </a:t>
            </a:r>
            <a:r>
              <a:rPr sz="3000" b="0" dirty="0">
                <a:solidFill>
                  <a:srgbClr val="1D252B"/>
                </a:solidFill>
                <a:latin typeface="Museo Sans 300"/>
                <a:cs typeface="Museo Sans 300"/>
              </a:rPr>
              <a:t>your</a:t>
            </a:r>
            <a:r>
              <a:rPr sz="3000" b="0" spc="-15" dirty="0">
                <a:solidFill>
                  <a:srgbClr val="1D252B"/>
                </a:solidFill>
                <a:latin typeface="Museo Sans 300"/>
                <a:cs typeface="Museo Sans 300"/>
              </a:rPr>
              <a:t> </a:t>
            </a:r>
            <a:r>
              <a:rPr sz="3000" b="0" spc="-5" dirty="0">
                <a:solidFill>
                  <a:srgbClr val="1D252B"/>
                </a:solidFill>
                <a:latin typeface="Museo Sans 300"/>
                <a:cs typeface="Museo Sans 300"/>
              </a:rPr>
              <a:t>one-size- </a:t>
            </a:r>
            <a:r>
              <a:rPr sz="3000" b="0" dirty="0">
                <a:solidFill>
                  <a:srgbClr val="1D252B"/>
                </a:solidFill>
                <a:latin typeface="Museo Sans 300"/>
                <a:cs typeface="Museo Sans 300"/>
              </a:rPr>
              <a:t> </a:t>
            </a:r>
            <a:r>
              <a:rPr sz="3000" b="0" spc="-5" dirty="0">
                <a:solidFill>
                  <a:srgbClr val="1D252B"/>
                </a:solidFill>
                <a:latin typeface="Museo Sans 300"/>
                <a:cs typeface="Museo Sans 300"/>
              </a:rPr>
              <a:t>fits-all </a:t>
            </a:r>
            <a:r>
              <a:rPr sz="3000" b="0" dirty="0">
                <a:solidFill>
                  <a:srgbClr val="1D252B"/>
                </a:solidFill>
                <a:latin typeface="Museo Sans 300"/>
                <a:cs typeface="Museo Sans 300"/>
              </a:rPr>
              <a:t>email blast just doesn’t grab anyone’s </a:t>
            </a:r>
            <a:r>
              <a:rPr sz="3000" b="0" spc="-5" dirty="0">
                <a:solidFill>
                  <a:srgbClr val="1D252B"/>
                </a:solidFill>
                <a:latin typeface="Museo Sans 300"/>
                <a:cs typeface="Museo Sans 300"/>
              </a:rPr>
              <a:t>attention  anymore.</a:t>
            </a:r>
            <a:endParaRPr sz="3000">
              <a:latin typeface="Museo Sans 300"/>
              <a:cs typeface="Museo Sans 300"/>
            </a:endParaRPr>
          </a:p>
          <a:p>
            <a:pPr>
              <a:lnSpc>
                <a:spcPct val="100000"/>
              </a:lnSpc>
              <a:spcBef>
                <a:spcPts val="40"/>
              </a:spcBef>
            </a:pPr>
            <a:endParaRPr sz="3200">
              <a:latin typeface="Times New Roman"/>
              <a:cs typeface="Times New Roman"/>
            </a:endParaRPr>
          </a:p>
          <a:p>
            <a:pPr marL="12700" marR="384175">
              <a:lnSpc>
                <a:spcPct val="100000"/>
              </a:lnSpc>
              <a:tabLst>
                <a:tab pos="8680450" algn="l"/>
              </a:tabLst>
            </a:pPr>
            <a:r>
              <a:rPr sz="3600" b="1" spc="-180" dirty="0">
                <a:solidFill>
                  <a:srgbClr val="303E48"/>
                </a:solidFill>
                <a:latin typeface="Brandon Grotesque Bold"/>
                <a:cs typeface="Brandon Grotesque Bold"/>
              </a:rPr>
              <a:t>I</a:t>
            </a:r>
            <a:r>
              <a:rPr sz="3600" b="1" spc="-135" dirty="0">
                <a:solidFill>
                  <a:srgbClr val="303E48"/>
                </a:solidFill>
                <a:latin typeface="Brandon Grotesque Bold"/>
                <a:cs typeface="Brandon Grotesque Bold"/>
              </a:rPr>
              <a:t>t</a:t>
            </a:r>
            <a:r>
              <a:rPr sz="3600" b="1" spc="-100" dirty="0">
                <a:solidFill>
                  <a:srgbClr val="303E48"/>
                </a:solidFill>
                <a:latin typeface="Brandon Grotesque Bold"/>
                <a:cs typeface="Brandon Grotesque Bold"/>
              </a:rPr>
              <a:t>’s </a:t>
            </a:r>
            <a:r>
              <a:rPr sz="3600" b="1" spc="-75" dirty="0">
                <a:solidFill>
                  <a:srgbClr val="303E48"/>
                </a:solidFill>
                <a:latin typeface="Brandon Grotesque Bold"/>
                <a:cs typeface="Brandon Grotesque Bold"/>
              </a:rPr>
              <a:t>li</a:t>
            </a:r>
            <a:r>
              <a:rPr sz="3600" b="1" spc="-175" dirty="0">
                <a:solidFill>
                  <a:srgbClr val="303E48"/>
                </a:solidFill>
                <a:latin typeface="Brandon Grotesque Bold"/>
                <a:cs typeface="Brandon Grotesque Bold"/>
              </a:rPr>
              <a:t>k</a:t>
            </a:r>
            <a:r>
              <a:rPr sz="3600" b="1" spc="-100" dirty="0">
                <a:solidFill>
                  <a:srgbClr val="303E48"/>
                </a:solidFill>
                <a:latin typeface="Brandon Grotesque Bold"/>
                <a:cs typeface="Brandon Grotesque Bold"/>
              </a:rPr>
              <a:t>e a </a:t>
            </a:r>
            <a:r>
              <a:rPr sz="3600" b="1" spc="-95" dirty="0">
                <a:solidFill>
                  <a:srgbClr val="303E48"/>
                </a:solidFill>
                <a:latin typeface="Brandon Grotesque Bold"/>
                <a:cs typeface="Brandon Grotesque Bold"/>
              </a:rPr>
              <a:t>co</a:t>
            </a:r>
            <a:r>
              <a:rPr sz="3600" b="1" spc="-125" dirty="0">
                <a:solidFill>
                  <a:srgbClr val="303E48"/>
                </a:solidFill>
                <a:latin typeface="Brandon Grotesque Bold"/>
                <a:cs typeface="Brandon Grotesque Bold"/>
              </a:rPr>
              <a:t>n</a:t>
            </a:r>
            <a:r>
              <a:rPr sz="3600" b="1" spc="-100" dirty="0">
                <a:solidFill>
                  <a:srgbClr val="303E48"/>
                </a:solidFill>
                <a:latin typeface="Brandon Grotesque Bold"/>
                <a:cs typeface="Brandon Grotesque Bold"/>
              </a:rPr>
              <a:t>test </a:t>
            </a:r>
            <a:r>
              <a:rPr sz="3600" b="1" spc="-110" dirty="0">
                <a:solidFill>
                  <a:srgbClr val="303E48"/>
                </a:solidFill>
                <a:latin typeface="Brandon Grotesque Bold"/>
                <a:cs typeface="Brandon Grotesque Bold"/>
              </a:rPr>
              <a:t>whe</a:t>
            </a:r>
            <a:r>
              <a:rPr sz="3600" b="1" spc="-90" dirty="0">
                <a:solidFill>
                  <a:srgbClr val="303E48"/>
                </a:solidFill>
                <a:latin typeface="Brandon Grotesque Bold"/>
                <a:cs typeface="Brandon Grotesque Bold"/>
              </a:rPr>
              <a:t>r</a:t>
            </a:r>
            <a:r>
              <a:rPr sz="3600" b="1" spc="-100" dirty="0">
                <a:solidFill>
                  <a:srgbClr val="303E48"/>
                </a:solidFill>
                <a:latin typeface="Brandon Grotesque Bold"/>
                <a:cs typeface="Brandon Grotesque Bold"/>
              </a:rPr>
              <a:t>e </a:t>
            </a:r>
            <a:r>
              <a:rPr sz="3600" b="1" spc="-105" dirty="0">
                <a:solidFill>
                  <a:srgbClr val="303E48"/>
                </a:solidFill>
                <a:latin typeface="Brandon Grotesque Bold"/>
                <a:cs typeface="Brandon Grotesque Bold"/>
              </a:rPr>
              <a:t>eve</a:t>
            </a:r>
            <a:r>
              <a:rPr sz="3600" b="1" spc="-25" dirty="0">
                <a:solidFill>
                  <a:srgbClr val="303E48"/>
                </a:solidFill>
                <a:latin typeface="Brandon Grotesque Bold"/>
                <a:cs typeface="Brandon Grotesque Bold"/>
              </a:rPr>
              <a:t>r</a:t>
            </a:r>
            <a:r>
              <a:rPr sz="3600" b="1" spc="-100" dirty="0">
                <a:solidFill>
                  <a:srgbClr val="303E48"/>
                </a:solidFill>
                <a:latin typeface="Brandon Grotesque Bold"/>
                <a:cs typeface="Brandon Grotesque Bold"/>
              </a:rPr>
              <a:t>yone gets a t</a:t>
            </a:r>
            <a:r>
              <a:rPr sz="3600" b="1" spc="-114" dirty="0">
                <a:solidFill>
                  <a:srgbClr val="303E48"/>
                </a:solidFill>
                <a:latin typeface="Brandon Grotesque Bold"/>
                <a:cs typeface="Brandon Grotesque Bold"/>
              </a:rPr>
              <a:t>r</a:t>
            </a:r>
            <a:r>
              <a:rPr sz="3600" b="1" spc="-95" dirty="0">
                <a:solidFill>
                  <a:srgbClr val="303E48"/>
                </a:solidFill>
                <a:latin typeface="Brandon Grotesque Bold"/>
                <a:cs typeface="Brandon Grotesque Bold"/>
              </a:rPr>
              <a:t>op</a:t>
            </a:r>
            <a:r>
              <a:rPr sz="3600" b="1" spc="-125" dirty="0">
                <a:solidFill>
                  <a:srgbClr val="303E48"/>
                </a:solidFill>
                <a:latin typeface="Brandon Grotesque Bold"/>
                <a:cs typeface="Brandon Grotesque Bold"/>
              </a:rPr>
              <a:t>h</a:t>
            </a:r>
            <a:r>
              <a:rPr sz="3600" b="1" spc="-155" dirty="0">
                <a:solidFill>
                  <a:srgbClr val="303E48"/>
                </a:solidFill>
                <a:latin typeface="Brandon Grotesque Bold"/>
                <a:cs typeface="Brandon Grotesque Bold"/>
              </a:rPr>
              <a:t>y</a:t>
            </a:r>
            <a:r>
              <a:rPr sz="3600" b="1" spc="-100" dirty="0">
                <a:solidFill>
                  <a:srgbClr val="303E48"/>
                </a:solidFill>
                <a:latin typeface="Brandon Grotesque Bold"/>
                <a:cs typeface="Brandon Grotesque Bold"/>
              </a:rPr>
              <a:t>.</a:t>
            </a:r>
            <a:r>
              <a:rPr sz="3600" b="1" dirty="0">
                <a:solidFill>
                  <a:srgbClr val="303E48"/>
                </a:solidFill>
                <a:latin typeface="Brandon Grotesque Bold"/>
                <a:cs typeface="Brandon Grotesque Bold"/>
              </a:rPr>
              <a:t>	</a:t>
            </a:r>
            <a:r>
              <a:rPr sz="3600" b="1" spc="-170" dirty="0">
                <a:solidFill>
                  <a:srgbClr val="303E48"/>
                </a:solidFill>
                <a:latin typeface="Brandon Grotesque Bold"/>
                <a:cs typeface="Brandon Grotesque Bold"/>
              </a:rPr>
              <a:t>W</a:t>
            </a:r>
            <a:r>
              <a:rPr sz="3600" b="1" spc="-80" dirty="0">
                <a:solidFill>
                  <a:srgbClr val="303E48"/>
                </a:solidFill>
                <a:latin typeface="Brandon Grotesque Bold"/>
                <a:cs typeface="Brandon Grotesque Bold"/>
              </a:rPr>
              <a:t>hen  </a:t>
            </a:r>
            <a:r>
              <a:rPr sz="3600" b="1" spc="-100" dirty="0">
                <a:solidFill>
                  <a:srgbClr val="303E48"/>
                </a:solidFill>
                <a:latin typeface="Brandon Grotesque Bold"/>
                <a:cs typeface="Brandon Grotesque Bold"/>
              </a:rPr>
              <a:t>you send the same email to </a:t>
            </a:r>
            <a:r>
              <a:rPr sz="3600" b="1" spc="-95" dirty="0">
                <a:solidFill>
                  <a:srgbClr val="303E48"/>
                </a:solidFill>
                <a:latin typeface="Brandon Grotesque Bold"/>
                <a:cs typeface="Brandon Grotesque Bold"/>
              </a:rPr>
              <a:t>everyone, </a:t>
            </a:r>
            <a:r>
              <a:rPr sz="3600" b="1" spc="-100" dirty="0">
                <a:solidFill>
                  <a:srgbClr val="303E48"/>
                </a:solidFill>
                <a:latin typeface="Brandon Grotesque Bold"/>
                <a:cs typeface="Brandon Grotesque Bold"/>
              </a:rPr>
              <a:t>no one feels  special.</a:t>
            </a:r>
            <a:endParaRPr sz="3600">
              <a:latin typeface="Brandon Grotesque Bold"/>
              <a:cs typeface="Brandon Grotesque Bold"/>
            </a:endParaRPr>
          </a:p>
        </p:txBody>
      </p:sp>
      <p:pic>
        <p:nvPicPr>
          <p:cNvPr id="4" name="Picture 3">
            <a:extLst>
              <a:ext uri="{FF2B5EF4-FFF2-40B4-BE49-F238E27FC236}">
                <a16:creationId xmlns:a16="http://schemas.microsoft.com/office/drawing/2014/main" id="{E59B230D-DFE2-4D9E-AA49-369041FE1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10231755" cy="939800"/>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A4A9AD"/>
                </a:solidFill>
              </a:rPr>
              <a:t>IT’S </a:t>
            </a:r>
            <a:r>
              <a:rPr spc="80" dirty="0">
                <a:solidFill>
                  <a:srgbClr val="A4A9AD"/>
                </a:solidFill>
              </a:rPr>
              <a:t>TIME </a:t>
            </a:r>
            <a:r>
              <a:rPr spc="40" dirty="0">
                <a:solidFill>
                  <a:srgbClr val="A4A9AD"/>
                </a:solidFill>
              </a:rPr>
              <a:t>TO </a:t>
            </a:r>
            <a:r>
              <a:rPr spc="75" dirty="0">
                <a:solidFill>
                  <a:srgbClr val="A4A9AD"/>
                </a:solidFill>
              </a:rPr>
              <a:t>GET</a:t>
            </a:r>
            <a:r>
              <a:rPr spc="300" dirty="0">
                <a:solidFill>
                  <a:srgbClr val="A4A9AD"/>
                </a:solidFill>
              </a:rPr>
              <a:t> </a:t>
            </a:r>
            <a:r>
              <a:rPr spc="105" dirty="0">
                <a:solidFill>
                  <a:srgbClr val="A4A9AD"/>
                </a:solidFill>
              </a:rPr>
              <a:t>PERSONAL</a:t>
            </a:r>
          </a:p>
        </p:txBody>
      </p:sp>
      <p:sp>
        <p:nvSpPr>
          <p:cNvPr id="3" name="object 3"/>
          <p:cNvSpPr txBox="1"/>
          <p:nvPr/>
        </p:nvSpPr>
        <p:spPr>
          <a:xfrm>
            <a:off x="4902200" y="3202937"/>
            <a:ext cx="10283825" cy="5801360"/>
          </a:xfrm>
          <a:prstGeom prst="rect">
            <a:avLst/>
          </a:prstGeom>
        </p:spPr>
        <p:txBody>
          <a:bodyPr vert="horz" wrap="square" lIns="0" tIns="12700" rIns="0" bIns="0" rtlCol="0">
            <a:spAutoFit/>
          </a:bodyPr>
          <a:lstStyle/>
          <a:p>
            <a:pPr marL="12700" marR="414020">
              <a:lnSpc>
                <a:spcPct val="100000"/>
              </a:lnSpc>
              <a:spcBef>
                <a:spcPts val="100"/>
              </a:spcBef>
              <a:tabLst>
                <a:tab pos="7512684" algn="l"/>
                <a:tab pos="9265920" algn="l"/>
              </a:tabLst>
            </a:pPr>
            <a:r>
              <a:rPr sz="3000" b="0" spc="-45" dirty="0">
                <a:solidFill>
                  <a:srgbClr val="1D252B"/>
                </a:solidFill>
                <a:latin typeface="Museo Sans 300"/>
                <a:cs typeface="Museo Sans 300"/>
              </a:rPr>
              <a:t>Your </a:t>
            </a:r>
            <a:r>
              <a:rPr sz="3000" b="0" dirty="0">
                <a:solidFill>
                  <a:srgbClr val="1D252B"/>
                </a:solidFill>
                <a:latin typeface="Museo Sans 300"/>
                <a:cs typeface="Museo Sans 300"/>
              </a:rPr>
              <a:t>small business </a:t>
            </a:r>
            <a:r>
              <a:rPr sz="3000" b="0" spc="-5" dirty="0">
                <a:solidFill>
                  <a:srgbClr val="1D252B"/>
                </a:solidFill>
                <a:latin typeface="Museo Sans 300"/>
                <a:cs typeface="Museo Sans 300"/>
              </a:rPr>
              <a:t>probably </a:t>
            </a:r>
            <a:r>
              <a:rPr sz="3000" b="0" dirty="0">
                <a:solidFill>
                  <a:srgbClr val="1D252B"/>
                </a:solidFill>
                <a:latin typeface="Museo Sans 300"/>
                <a:cs typeface="Museo Sans 300"/>
              </a:rPr>
              <a:t>sends email blasts or  monthly newsletters to tell leads and customers about  new </a:t>
            </a:r>
            <a:r>
              <a:rPr sz="3000" b="0" spc="-5" dirty="0">
                <a:solidFill>
                  <a:srgbClr val="1D252B"/>
                </a:solidFill>
                <a:latin typeface="Museo Sans 300"/>
                <a:cs typeface="Museo Sans 300"/>
              </a:rPr>
              <a:t>products, </a:t>
            </a:r>
            <a:r>
              <a:rPr sz="3000" b="0" dirty="0">
                <a:solidFill>
                  <a:srgbClr val="1D252B"/>
                </a:solidFill>
                <a:latin typeface="Museo Sans 300"/>
                <a:cs typeface="Museo Sans 300"/>
              </a:rPr>
              <a:t>services, and</a:t>
            </a:r>
            <a:r>
              <a:rPr sz="3000" b="0" spc="25" dirty="0">
                <a:solidFill>
                  <a:srgbClr val="1D252B"/>
                </a:solidFill>
                <a:latin typeface="Museo Sans 300"/>
                <a:cs typeface="Museo Sans 300"/>
              </a:rPr>
              <a:t> </a:t>
            </a:r>
            <a:r>
              <a:rPr sz="3000" b="0" dirty="0">
                <a:solidFill>
                  <a:srgbClr val="1D252B"/>
                </a:solidFill>
                <a:latin typeface="Museo Sans 300"/>
                <a:cs typeface="Museo Sans 300"/>
              </a:rPr>
              <a:t>special</a:t>
            </a:r>
            <a:r>
              <a:rPr sz="3000" b="0" spc="0" dirty="0">
                <a:solidFill>
                  <a:srgbClr val="1D252B"/>
                </a:solidFill>
                <a:latin typeface="Museo Sans 300"/>
                <a:cs typeface="Museo Sans 300"/>
              </a:rPr>
              <a:t> </a:t>
            </a:r>
            <a:r>
              <a:rPr sz="3000" b="0" spc="-5" dirty="0">
                <a:solidFill>
                  <a:srgbClr val="1D252B"/>
                </a:solidFill>
                <a:latin typeface="Museo Sans 300"/>
                <a:cs typeface="Museo Sans 300"/>
              </a:rPr>
              <a:t>offers.	</a:t>
            </a:r>
            <a:r>
              <a:rPr sz="3000" b="0" dirty="0">
                <a:solidFill>
                  <a:srgbClr val="1D252B"/>
                </a:solidFill>
                <a:latin typeface="Museo Sans 300"/>
                <a:cs typeface="Museo Sans 300"/>
              </a:rPr>
              <a:t>Connecting  with your contacts </a:t>
            </a:r>
            <a:r>
              <a:rPr sz="3000" b="0" spc="-5" dirty="0">
                <a:solidFill>
                  <a:srgbClr val="1D252B"/>
                </a:solidFill>
                <a:latin typeface="Museo Sans 300"/>
                <a:cs typeface="Museo Sans 300"/>
              </a:rPr>
              <a:t>through </a:t>
            </a:r>
            <a:r>
              <a:rPr sz="3000" b="0" dirty="0">
                <a:solidFill>
                  <a:srgbClr val="1D252B"/>
                </a:solidFill>
                <a:latin typeface="Museo Sans 300"/>
                <a:cs typeface="Museo Sans 300"/>
              </a:rPr>
              <a:t>email is a </a:t>
            </a:r>
            <a:r>
              <a:rPr sz="3000" b="0" spc="-10" dirty="0">
                <a:solidFill>
                  <a:srgbClr val="1D252B"/>
                </a:solidFill>
                <a:latin typeface="Museo Sans 300"/>
                <a:cs typeface="Museo Sans 300"/>
              </a:rPr>
              <a:t>great </a:t>
            </a:r>
            <a:r>
              <a:rPr sz="3000" b="0" dirty="0">
                <a:solidFill>
                  <a:srgbClr val="1D252B"/>
                </a:solidFill>
                <a:latin typeface="Museo Sans 300"/>
                <a:cs typeface="Museo Sans 300"/>
              </a:rPr>
              <a:t>start, but</a:t>
            </a:r>
            <a:r>
              <a:rPr sz="3000" b="0" spc="-40" dirty="0">
                <a:solidFill>
                  <a:srgbClr val="1D252B"/>
                </a:solidFill>
                <a:latin typeface="Museo Sans 300"/>
                <a:cs typeface="Museo Sans 300"/>
              </a:rPr>
              <a:t>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shouldn’t be </a:t>
            </a:r>
            <a:r>
              <a:rPr sz="3000" b="0" spc="-5" dirty="0">
                <a:solidFill>
                  <a:srgbClr val="1D252B"/>
                </a:solidFill>
                <a:latin typeface="Museo Sans 300"/>
                <a:cs typeface="Museo Sans 300"/>
              </a:rPr>
              <a:t>where </a:t>
            </a:r>
            <a:r>
              <a:rPr sz="3000" b="0" dirty="0">
                <a:solidFill>
                  <a:srgbClr val="1D252B"/>
                </a:solidFill>
                <a:latin typeface="Museo Sans 300"/>
                <a:cs typeface="Museo Sans 300"/>
              </a:rPr>
              <a:t>your</a:t>
            </a:r>
            <a:r>
              <a:rPr sz="3000" b="0" spc="50" dirty="0">
                <a:solidFill>
                  <a:srgbClr val="1D252B"/>
                </a:solidFill>
                <a:latin typeface="Museo Sans 300"/>
                <a:cs typeface="Museo Sans 300"/>
              </a:rPr>
              <a:t> </a:t>
            </a:r>
            <a:r>
              <a:rPr sz="3000" b="0" spc="-5" dirty="0">
                <a:solidFill>
                  <a:srgbClr val="1D252B"/>
                </a:solidFill>
                <a:latin typeface="Museo Sans 300"/>
                <a:cs typeface="Museo Sans 300"/>
              </a:rPr>
              <a:t>relationship-building</a:t>
            </a:r>
            <a:r>
              <a:rPr sz="3000" b="0" spc="5" dirty="0">
                <a:solidFill>
                  <a:srgbClr val="1D252B"/>
                </a:solidFill>
                <a:latin typeface="Museo Sans 300"/>
                <a:cs typeface="Museo Sans 300"/>
              </a:rPr>
              <a:t> </a:t>
            </a:r>
            <a:r>
              <a:rPr sz="3000" b="0" dirty="0">
                <a:solidFill>
                  <a:srgbClr val="1D252B"/>
                </a:solidFill>
                <a:latin typeface="Museo Sans 300"/>
                <a:cs typeface="Museo Sans 300"/>
              </a:rPr>
              <a:t>stops.	If  you want leads and customers to stop in their </a:t>
            </a:r>
            <a:r>
              <a:rPr sz="3000" b="0" spc="-5" dirty="0">
                <a:solidFill>
                  <a:srgbClr val="1D252B"/>
                </a:solidFill>
                <a:latin typeface="Museo Sans 300"/>
                <a:cs typeface="Museo Sans 300"/>
              </a:rPr>
              <a:t>tracks</a:t>
            </a:r>
            <a:r>
              <a:rPr sz="3000" b="0" spc="-80" dirty="0">
                <a:solidFill>
                  <a:srgbClr val="1D252B"/>
                </a:solidFill>
                <a:latin typeface="Museo Sans 300"/>
                <a:cs typeface="Museo Sans 300"/>
              </a:rPr>
              <a:t> </a:t>
            </a:r>
            <a:r>
              <a:rPr sz="3000" b="0" dirty="0">
                <a:solidFill>
                  <a:srgbClr val="1D252B"/>
                </a:solidFill>
                <a:latin typeface="Museo Sans 300"/>
                <a:cs typeface="Museo Sans 300"/>
              </a:rPr>
              <a:t>and</a:t>
            </a:r>
            <a:endParaRPr sz="3000">
              <a:latin typeface="Museo Sans 300"/>
              <a:cs typeface="Museo Sans 300"/>
            </a:endParaRPr>
          </a:p>
          <a:p>
            <a:pPr marL="12700" marR="5080">
              <a:lnSpc>
                <a:spcPct val="100000"/>
              </a:lnSpc>
            </a:pPr>
            <a:r>
              <a:rPr sz="3000" b="0" dirty="0">
                <a:solidFill>
                  <a:srgbClr val="1D252B"/>
                </a:solidFill>
                <a:latin typeface="Museo Sans 300"/>
                <a:cs typeface="Museo Sans 300"/>
              </a:rPr>
              <a:t>engage with you, you need to appeal to their own</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personal  agenda.</a:t>
            </a:r>
            <a:endParaRPr sz="3000">
              <a:latin typeface="Museo Sans 300"/>
              <a:cs typeface="Museo Sans 300"/>
            </a:endParaRPr>
          </a:p>
          <a:p>
            <a:pPr>
              <a:lnSpc>
                <a:spcPct val="100000"/>
              </a:lnSpc>
              <a:spcBef>
                <a:spcPts val="40"/>
              </a:spcBef>
            </a:pPr>
            <a:endParaRPr sz="3200">
              <a:latin typeface="Times New Roman"/>
              <a:cs typeface="Times New Roman"/>
            </a:endParaRPr>
          </a:p>
          <a:p>
            <a:pPr marL="12700" marR="311150">
              <a:lnSpc>
                <a:spcPct val="100000"/>
              </a:lnSpc>
            </a:pPr>
            <a:r>
              <a:rPr sz="3600" b="1" spc="-114" dirty="0">
                <a:solidFill>
                  <a:srgbClr val="303E48"/>
                </a:solidFill>
                <a:latin typeface="Brandon Grotesque Bold"/>
                <a:cs typeface="Brandon Grotesque Bold"/>
              </a:rPr>
              <a:t>When </a:t>
            </a:r>
            <a:r>
              <a:rPr sz="3600" b="1" spc="-100" dirty="0">
                <a:solidFill>
                  <a:srgbClr val="303E48"/>
                </a:solidFill>
                <a:latin typeface="Brandon Grotesque Bold"/>
                <a:cs typeface="Brandon Grotesque Bold"/>
              </a:rPr>
              <a:t>you put down your bullhorn and nurture  relationships through one-to-one communication, trust  is built, problems </a:t>
            </a:r>
            <a:r>
              <a:rPr sz="3600" b="1" spc="-105" dirty="0">
                <a:solidFill>
                  <a:srgbClr val="303E48"/>
                </a:solidFill>
                <a:latin typeface="Brandon Grotesque Bold"/>
                <a:cs typeface="Brandon Grotesque Bold"/>
              </a:rPr>
              <a:t>are </a:t>
            </a:r>
            <a:r>
              <a:rPr sz="3600" b="1" spc="-100" dirty="0">
                <a:solidFill>
                  <a:srgbClr val="303E48"/>
                </a:solidFill>
                <a:latin typeface="Brandon Grotesque Bold"/>
                <a:cs typeface="Brandon Grotesque Bold"/>
              </a:rPr>
              <a:t>solved, and sales</a:t>
            </a:r>
            <a:r>
              <a:rPr sz="3600" b="1" spc="-85" dirty="0">
                <a:solidFill>
                  <a:srgbClr val="303E48"/>
                </a:solidFill>
                <a:latin typeface="Brandon Grotesque Bold"/>
                <a:cs typeface="Brandon Grotesque Bold"/>
              </a:rPr>
              <a:t> </a:t>
            </a:r>
            <a:r>
              <a:rPr sz="3600" b="1" spc="-105" dirty="0">
                <a:solidFill>
                  <a:srgbClr val="303E48"/>
                </a:solidFill>
                <a:latin typeface="Brandon Grotesque Bold"/>
                <a:cs typeface="Brandon Grotesque Bold"/>
              </a:rPr>
              <a:t>skyrocket.</a:t>
            </a:r>
            <a:endParaRPr sz="3600">
              <a:latin typeface="Brandon Grotesque Bold"/>
              <a:cs typeface="Brandon Grotesqu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280" y="12280"/>
            <a:ext cx="15532100" cy="10045700"/>
          </a:xfrm>
          <a:custGeom>
            <a:avLst/>
            <a:gdLst/>
            <a:ahLst/>
            <a:cxnLst/>
            <a:rect l="l" t="t" r="r" b="b"/>
            <a:pathLst>
              <a:path w="15532100" h="10045700">
                <a:moveTo>
                  <a:pt x="15532100" y="0"/>
                </a:moveTo>
                <a:lnTo>
                  <a:pt x="0" y="0"/>
                </a:lnTo>
                <a:lnTo>
                  <a:pt x="0" y="10045700"/>
                </a:lnTo>
                <a:lnTo>
                  <a:pt x="15532100" y="10045700"/>
                </a:lnTo>
                <a:lnTo>
                  <a:pt x="15532100" y="0"/>
                </a:lnTo>
                <a:close/>
              </a:path>
            </a:pathLst>
          </a:custGeom>
          <a:solidFill>
            <a:srgbClr val="51C9EA">
              <a:alpha val="75000"/>
            </a:srgbClr>
          </a:solidFill>
        </p:spPr>
        <p:txBody>
          <a:bodyPr wrap="square" lIns="0" tIns="0" rIns="0" bIns="0" rtlCol="0"/>
          <a:lstStyle/>
          <a:p>
            <a:endParaRPr/>
          </a:p>
        </p:txBody>
      </p:sp>
      <p:sp>
        <p:nvSpPr>
          <p:cNvPr id="2" name="object 2"/>
          <p:cNvSpPr/>
          <p:nvPr/>
        </p:nvSpPr>
        <p:spPr>
          <a:xfrm>
            <a:off x="0" y="0"/>
            <a:ext cx="15544800" cy="10058400"/>
          </a:xfrm>
          <a:prstGeom prst="rect">
            <a:avLst/>
          </a:prstGeom>
          <a:blipFill dpi="0" rotWithShape="1">
            <a:blip r:embed="rId2" cstate="print"/>
            <a:srcRect/>
            <a:stretch>
              <a:fillRect/>
            </a:stretch>
          </a:blipFill>
        </p:spPr>
        <p:txBody>
          <a:bodyPr wrap="square" lIns="0" tIns="0" rIns="0" bIns="0" rtlCol="0"/>
          <a:lstStyle/>
          <a:p>
            <a:endParaRPr/>
          </a:p>
        </p:txBody>
      </p:sp>
      <p:sp>
        <p:nvSpPr>
          <p:cNvPr id="3" name="object 3"/>
          <p:cNvSpPr/>
          <p:nvPr/>
        </p:nvSpPr>
        <p:spPr>
          <a:xfrm>
            <a:off x="5934" y="749611"/>
            <a:ext cx="108585" cy="222885"/>
          </a:xfrm>
          <a:custGeom>
            <a:avLst/>
            <a:gdLst/>
            <a:ahLst/>
            <a:cxnLst/>
            <a:rect l="l" t="t" r="r" b="b"/>
            <a:pathLst>
              <a:path w="108585" h="222884">
                <a:moveTo>
                  <a:pt x="0" y="0"/>
                </a:moveTo>
                <a:lnTo>
                  <a:pt x="0" y="38239"/>
                </a:lnTo>
                <a:lnTo>
                  <a:pt x="67500" y="104673"/>
                </a:lnTo>
                <a:lnTo>
                  <a:pt x="72123" y="109296"/>
                </a:lnTo>
                <a:lnTo>
                  <a:pt x="71805" y="116573"/>
                </a:lnTo>
                <a:lnTo>
                  <a:pt x="0" y="187845"/>
                </a:lnTo>
                <a:lnTo>
                  <a:pt x="0" y="222859"/>
                </a:lnTo>
                <a:lnTo>
                  <a:pt x="102438" y="121488"/>
                </a:lnTo>
                <a:lnTo>
                  <a:pt x="107988" y="115938"/>
                </a:lnTo>
                <a:lnTo>
                  <a:pt x="107467" y="106934"/>
                </a:lnTo>
                <a:lnTo>
                  <a:pt x="0" y="0"/>
                </a:lnTo>
                <a:close/>
              </a:path>
            </a:pathLst>
          </a:custGeom>
          <a:solidFill>
            <a:srgbClr val="97DEF1"/>
          </a:solidFill>
        </p:spPr>
        <p:txBody>
          <a:bodyPr wrap="square" lIns="0" tIns="0" rIns="0" bIns="0" rtlCol="0"/>
          <a:lstStyle/>
          <a:p>
            <a:endParaRPr/>
          </a:p>
        </p:txBody>
      </p:sp>
      <p:sp>
        <p:nvSpPr>
          <p:cNvPr id="4" name="object 4"/>
          <p:cNvSpPr/>
          <p:nvPr/>
        </p:nvSpPr>
        <p:spPr>
          <a:xfrm>
            <a:off x="5939" y="860808"/>
            <a:ext cx="10160" cy="41275"/>
          </a:xfrm>
          <a:custGeom>
            <a:avLst/>
            <a:gdLst/>
            <a:ahLst/>
            <a:cxnLst/>
            <a:rect l="l" t="t" r="r" b="b"/>
            <a:pathLst>
              <a:path w="10160" h="41275">
                <a:moveTo>
                  <a:pt x="0" y="0"/>
                </a:moveTo>
                <a:lnTo>
                  <a:pt x="0" y="41020"/>
                </a:lnTo>
                <a:lnTo>
                  <a:pt x="1143" y="40830"/>
                </a:lnTo>
                <a:lnTo>
                  <a:pt x="1409" y="40551"/>
                </a:lnTo>
                <a:lnTo>
                  <a:pt x="7584" y="31283"/>
                </a:lnTo>
                <a:lnTo>
                  <a:pt x="9753" y="20653"/>
                </a:lnTo>
                <a:lnTo>
                  <a:pt x="7817" y="9990"/>
                </a:lnTo>
                <a:lnTo>
                  <a:pt x="1676" y="622"/>
                </a:lnTo>
                <a:lnTo>
                  <a:pt x="0" y="0"/>
                </a:lnTo>
                <a:close/>
              </a:path>
            </a:pathLst>
          </a:custGeom>
          <a:solidFill>
            <a:srgbClr val="97DEF1"/>
          </a:solidFill>
        </p:spPr>
        <p:txBody>
          <a:bodyPr wrap="square" lIns="0" tIns="0" rIns="0" bIns="0" rtlCol="0"/>
          <a:lstStyle/>
          <a:p>
            <a:endParaRPr/>
          </a:p>
        </p:txBody>
      </p:sp>
      <p:sp>
        <p:nvSpPr>
          <p:cNvPr id="5" name="object 5"/>
          <p:cNvSpPr/>
          <p:nvPr/>
        </p:nvSpPr>
        <p:spPr>
          <a:xfrm>
            <a:off x="6140" y="12700"/>
            <a:ext cx="0" cy="10045700"/>
          </a:xfrm>
          <a:custGeom>
            <a:avLst/>
            <a:gdLst/>
            <a:ahLst/>
            <a:cxnLst/>
            <a:rect l="l" t="t" r="r" b="b"/>
            <a:pathLst>
              <a:path h="10045700">
                <a:moveTo>
                  <a:pt x="0" y="0"/>
                </a:moveTo>
                <a:lnTo>
                  <a:pt x="0" y="10045700"/>
                </a:lnTo>
              </a:path>
            </a:pathLst>
          </a:custGeom>
          <a:ln w="12280">
            <a:solidFill>
              <a:srgbClr val="000000"/>
            </a:solidFill>
          </a:ln>
        </p:spPr>
        <p:txBody>
          <a:bodyPr wrap="square" lIns="0" tIns="0" rIns="0" bIns="0" rtlCol="0"/>
          <a:lstStyle/>
          <a:p>
            <a:endParaRPr/>
          </a:p>
        </p:txBody>
      </p:sp>
      <p:sp>
        <p:nvSpPr>
          <p:cNvPr id="6" name="object 6"/>
          <p:cNvSpPr/>
          <p:nvPr/>
        </p:nvSpPr>
        <p:spPr>
          <a:xfrm>
            <a:off x="0" y="6140"/>
            <a:ext cx="15544800" cy="0"/>
          </a:xfrm>
          <a:custGeom>
            <a:avLst/>
            <a:gdLst/>
            <a:ahLst/>
            <a:cxnLst/>
            <a:rect l="l" t="t" r="r" b="b"/>
            <a:pathLst>
              <a:path w="15544800">
                <a:moveTo>
                  <a:pt x="0" y="0"/>
                </a:moveTo>
                <a:lnTo>
                  <a:pt x="15544800" y="0"/>
                </a:lnTo>
              </a:path>
            </a:pathLst>
          </a:custGeom>
          <a:ln w="12280">
            <a:solidFill>
              <a:srgbClr val="000000"/>
            </a:solidFill>
          </a:ln>
        </p:spPr>
        <p:txBody>
          <a:bodyPr wrap="square" lIns="0" tIns="0" rIns="0" bIns="0" rtlCol="0"/>
          <a:lstStyle/>
          <a:p>
            <a:endParaRPr/>
          </a:p>
        </p:txBody>
      </p:sp>
      <p:sp>
        <p:nvSpPr>
          <p:cNvPr id="8" name="object 8"/>
          <p:cNvSpPr txBox="1"/>
          <p:nvPr/>
        </p:nvSpPr>
        <p:spPr>
          <a:xfrm>
            <a:off x="2416665" y="3635753"/>
            <a:ext cx="10716895" cy="2768600"/>
          </a:xfrm>
          <a:prstGeom prst="rect">
            <a:avLst/>
          </a:prstGeom>
        </p:spPr>
        <p:txBody>
          <a:bodyPr vert="horz" wrap="square" lIns="0" tIns="12700" rIns="0" bIns="0" rtlCol="0">
            <a:spAutoFit/>
          </a:bodyPr>
          <a:lstStyle/>
          <a:p>
            <a:pPr marL="317500" marR="304165" algn="ctr">
              <a:lnSpc>
                <a:spcPct val="100000"/>
              </a:lnSpc>
              <a:spcBef>
                <a:spcPts val="100"/>
              </a:spcBef>
            </a:pPr>
            <a:r>
              <a:rPr sz="6000" b="0" spc="75" dirty="0">
                <a:solidFill>
                  <a:srgbClr val="FFFFFF"/>
                </a:solidFill>
                <a:latin typeface="Brandon Grotesque Black"/>
                <a:cs typeface="Brandon Grotesque Black"/>
              </a:rPr>
              <a:t>HERE’S </a:t>
            </a:r>
            <a:r>
              <a:rPr sz="6000" b="0" spc="60" dirty="0">
                <a:solidFill>
                  <a:srgbClr val="FFFFFF"/>
                </a:solidFill>
                <a:latin typeface="Brandon Grotesque Black"/>
                <a:cs typeface="Brandon Grotesque Black"/>
              </a:rPr>
              <a:t>HOW </a:t>
            </a:r>
            <a:r>
              <a:rPr sz="6000" b="0" spc="40" dirty="0">
                <a:solidFill>
                  <a:srgbClr val="FFFFFF"/>
                </a:solidFill>
                <a:latin typeface="Brandon Grotesque Black"/>
                <a:cs typeface="Brandon Grotesque Black"/>
              </a:rPr>
              <a:t>TO </a:t>
            </a:r>
            <a:r>
              <a:rPr sz="6000" b="0" spc="80" dirty="0">
                <a:solidFill>
                  <a:srgbClr val="FFFFFF"/>
                </a:solidFill>
                <a:latin typeface="Brandon Grotesque Black"/>
                <a:cs typeface="Brandon Grotesque Black"/>
              </a:rPr>
              <a:t>DITCH </a:t>
            </a:r>
            <a:r>
              <a:rPr sz="6000" b="0" spc="110" dirty="0">
                <a:solidFill>
                  <a:srgbClr val="FFFFFF"/>
                </a:solidFill>
                <a:latin typeface="Brandon Grotesque Black"/>
                <a:cs typeface="Brandon Grotesque Black"/>
              </a:rPr>
              <a:t>THE  </a:t>
            </a:r>
            <a:r>
              <a:rPr sz="6000" b="0" spc="25" dirty="0">
                <a:solidFill>
                  <a:srgbClr val="FFFFFF"/>
                </a:solidFill>
                <a:latin typeface="Brandon Grotesque Black"/>
                <a:cs typeface="Brandon Grotesque Black"/>
              </a:rPr>
              <a:t>ONE-TO-MANY </a:t>
            </a:r>
            <a:r>
              <a:rPr sz="6000" b="0" spc="125" dirty="0">
                <a:solidFill>
                  <a:srgbClr val="FFFFFF"/>
                </a:solidFill>
                <a:latin typeface="Brandon Grotesque Black"/>
                <a:cs typeface="Brandon Grotesque Black"/>
              </a:rPr>
              <a:t>BLAST</a:t>
            </a:r>
            <a:r>
              <a:rPr sz="6000" b="0" spc="225" dirty="0">
                <a:solidFill>
                  <a:srgbClr val="FFFFFF"/>
                </a:solidFill>
                <a:latin typeface="Brandon Grotesque Black"/>
                <a:cs typeface="Brandon Grotesque Black"/>
              </a:rPr>
              <a:t> </a:t>
            </a:r>
            <a:r>
              <a:rPr sz="6000" b="0" spc="110" dirty="0">
                <a:solidFill>
                  <a:srgbClr val="FFFFFF"/>
                </a:solidFill>
                <a:latin typeface="Brandon Grotesque Black"/>
                <a:cs typeface="Brandon Grotesque Black"/>
              </a:rPr>
              <a:t>FOR</a:t>
            </a:r>
            <a:endParaRPr sz="6000">
              <a:latin typeface="Brandon Grotesque Black"/>
              <a:cs typeface="Brandon Grotesque Black"/>
            </a:endParaRPr>
          </a:p>
          <a:p>
            <a:pPr algn="ctr">
              <a:lnSpc>
                <a:spcPct val="100000"/>
              </a:lnSpc>
            </a:pPr>
            <a:r>
              <a:rPr sz="6000" b="0" spc="40" dirty="0">
                <a:solidFill>
                  <a:srgbClr val="216BB4"/>
                </a:solidFill>
                <a:latin typeface="Brandon Grotesque Black"/>
                <a:cs typeface="Brandon Grotesque Black"/>
              </a:rPr>
              <a:t>ONE-ON-ONE</a:t>
            </a:r>
            <a:r>
              <a:rPr sz="6000" b="0" spc="160" dirty="0">
                <a:solidFill>
                  <a:srgbClr val="216BB4"/>
                </a:solidFill>
                <a:latin typeface="Brandon Grotesque Black"/>
                <a:cs typeface="Brandon Grotesque Black"/>
              </a:rPr>
              <a:t> </a:t>
            </a:r>
            <a:r>
              <a:rPr sz="6000" b="0" spc="55" dirty="0">
                <a:solidFill>
                  <a:srgbClr val="216BB4"/>
                </a:solidFill>
                <a:latin typeface="Brandon Grotesque Black"/>
                <a:cs typeface="Brandon Grotesque Black"/>
              </a:rPr>
              <a:t>ENGAGEMENT</a:t>
            </a:r>
            <a:r>
              <a:rPr sz="6000" b="0" spc="55" dirty="0">
                <a:solidFill>
                  <a:srgbClr val="FFFFFF"/>
                </a:solidFill>
                <a:latin typeface="Brandon Grotesque Black"/>
                <a:cs typeface="Brandon Grotesque Black"/>
              </a:rPr>
              <a:t>.</a:t>
            </a:r>
            <a:endParaRPr sz="6000">
              <a:latin typeface="Brandon Grotesque Black"/>
              <a:cs typeface="Brandon Grotesque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9228455" cy="939800"/>
          </a:xfrm>
          <a:prstGeom prst="rect">
            <a:avLst/>
          </a:prstGeom>
        </p:spPr>
        <p:txBody>
          <a:bodyPr vert="horz" wrap="square" lIns="0" tIns="12700" rIns="0" bIns="0" rtlCol="0">
            <a:spAutoFit/>
          </a:bodyPr>
          <a:lstStyle/>
          <a:p>
            <a:pPr marL="12700">
              <a:lnSpc>
                <a:spcPct val="100000"/>
              </a:lnSpc>
              <a:spcBef>
                <a:spcPts val="100"/>
              </a:spcBef>
            </a:pPr>
            <a:r>
              <a:rPr spc="80" dirty="0">
                <a:solidFill>
                  <a:srgbClr val="A4A9AD"/>
                </a:solidFill>
              </a:rPr>
              <a:t>GIVE </a:t>
            </a:r>
            <a:r>
              <a:rPr spc="75" dirty="0">
                <a:solidFill>
                  <a:srgbClr val="A4A9AD"/>
                </a:solidFill>
              </a:rPr>
              <a:t>THE </a:t>
            </a:r>
            <a:r>
              <a:rPr spc="30" dirty="0">
                <a:solidFill>
                  <a:srgbClr val="A4A9AD"/>
                </a:solidFill>
              </a:rPr>
              <a:t>WARM</a:t>
            </a:r>
            <a:r>
              <a:rPr spc="180" dirty="0">
                <a:solidFill>
                  <a:srgbClr val="A4A9AD"/>
                </a:solidFill>
              </a:rPr>
              <a:t> </a:t>
            </a:r>
            <a:r>
              <a:rPr spc="110" dirty="0">
                <a:solidFill>
                  <a:srgbClr val="A4A9AD"/>
                </a:solidFill>
              </a:rPr>
              <a:t>FUZZIES</a:t>
            </a:r>
          </a:p>
        </p:txBody>
      </p:sp>
      <p:sp>
        <p:nvSpPr>
          <p:cNvPr id="3" name="object 3"/>
          <p:cNvSpPr txBox="1"/>
          <p:nvPr/>
        </p:nvSpPr>
        <p:spPr>
          <a:xfrm>
            <a:off x="4902200" y="3202937"/>
            <a:ext cx="10220960" cy="5511800"/>
          </a:xfrm>
          <a:prstGeom prst="rect">
            <a:avLst/>
          </a:prstGeom>
        </p:spPr>
        <p:txBody>
          <a:bodyPr vert="horz" wrap="square" lIns="0" tIns="12700" rIns="0" bIns="0" rtlCol="0">
            <a:spAutoFit/>
          </a:bodyPr>
          <a:lstStyle/>
          <a:p>
            <a:pPr marL="12700" marR="187325">
              <a:lnSpc>
                <a:spcPct val="100000"/>
              </a:lnSpc>
              <a:spcBef>
                <a:spcPts val="100"/>
              </a:spcBef>
            </a:pPr>
            <a:r>
              <a:rPr sz="3000" b="0" spc="-5" dirty="0">
                <a:solidFill>
                  <a:srgbClr val="1D252B"/>
                </a:solidFill>
                <a:latin typeface="Museo Sans 300"/>
                <a:cs typeface="Museo Sans 300"/>
              </a:rPr>
              <a:t>Have </a:t>
            </a:r>
            <a:r>
              <a:rPr sz="3000" b="0" dirty="0">
                <a:solidFill>
                  <a:srgbClr val="1D252B"/>
                </a:solidFill>
                <a:latin typeface="Museo Sans 300"/>
                <a:cs typeface="Museo Sans 300"/>
              </a:rPr>
              <a:t>you ever gotten an unexpected note in the mail</a:t>
            </a:r>
            <a:r>
              <a:rPr sz="3000" b="0" spc="-75" dirty="0">
                <a:solidFill>
                  <a:srgbClr val="1D252B"/>
                </a:solidFill>
                <a:latin typeface="Museo Sans 300"/>
                <a:cs typeface="Museo Sans 300"/>
              </a:rPr>
              <a:t>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made your</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day?</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080">
              <a:lnSpc>
                <a:spcPct val="100000"/>
              </a:lnSpc>
              <a:tabLst>
                <a:tab pos="3309620" algn="l"/>
              </a:tabLst>
            </a:pPr>
            <a:r>
              <a:rPr sz="3000" b="0" dirty="0">
                <a:solidFill>
                  <a:srgbClr val="1D252B"/>
                </a:solidFill>
                <a:latin typeface="Museo Sans 300"/>
                <a:cs typeface="Museo Sans 300"/>
              </a:rPr>
              <a:t>Maybe it was a birthday </a:t>
            </a:r>
            <a:r>
              <a:rPr sz="3000" b="0" spc="-5" dirty="0">
                <a:solidFill>
                  <a:srgbClr val="1D252B"/>
                </a:solidFill>
                <a:latin typeface="Museo Sans 300"/>
                <a:cs typeface="Museo Sans 300"/>
              </a:rPr>
              <a:t>card from </a:t>
            </a:r>
            <a:r>
              <a:rPr sz="3000" b="0" dirty="0">
                <a:solidFill>
                  <a:srgbClr val="1D252B"/>
                </a:solidFill>
                <a:latin typeface="Museo Sans 300"/>
                <a:cs typeface="Museo Sans 300"/>
              </a:rPr>
              <a:t>a friend you’d lost</a:t>
            </a:r>
            <a:r>
              <a:rPr sz="3000" b="0" spc="-85" dirty="0">
                <a:solidFill>
                  <a:srgbClr val="1D252B"/>
                </a:solidFill>
                <a:latin typeface="Museo Sans 300"/>
                <a:cs typeface="Museo Sans 300"/>
              </a:rPr>
              <a:t> </a:t>
            </a:r>
            <a:r>
              <a:rPr sz="3000" b="0" dirty="0">
                <a:solidFill>
                  <a:srgbClr val="1D252B"/>
                </a:solidFill>
                <a:latin typeface="Museo Sans 300"/>
                <a:cs typeface="Museo Sans 300"/>
              </a:rPr>
              <a:t>touch  with, or a </a:t>
            </a:r>
            <a:r>
              <a:rPr sz="3000" b="0" spc="-10" dirty="0">
                <a:solidFill>
                  <a:srgbClr val="1D252B"/>
                </a:solidFill>
                <a:latin typeface="Museo Sans 300"/>
                <a:cs typeface="Museo Sans 300"/>
              </a:rPr>
              <a:t>Valentine </a:t>
            </a:r>
            <a:r>
              <a:rPr sz="3000" b="0" spc="-5" dirty="0">
                <a:solidFill>
                  <a:srgbClr val="1D252B"/>
                </a:solidFill>
                <a:latin typeface="Museo Sans 300"/>
                <a:cs typeface="Museo Sans 300"/>
              </a:rPr>
              <a:t>from </a:t>
            </a:r>
            <a:r>
              <a:rPr sz="3000" b="0" dirty="0">
                <a:solidFill>
                  <a:srgbClr val="1D252B"/>
                </a:solidFill>
                <a:latin typeface="Museo Sans 300"/>
                <a:cs typeface="Museo Sans 300"/>
              </a:rPr>
              <a:t>your grandma who knew about  your</a:t>
            </a:r>
            <a:r>
              <a:rPr sz="3000" b="0" spc="0" dirty="0">
                <a:solidFill>
                  <a:srgbClr val="1D252B"/>
                </a:solidFill>
                <a:latin typeface="Museo Sans 300"/>
                <a:cs typeface="Museo Sans 300"/>
              </a:rPr>
              <a:t> </a:t>
            </a:r>
            <a:r>
              <a:rPr sz="3000" b="0" spc="-5" dirty="0">
                <a:solidFill>
                  <a:srgbClr val="1D252B"/>
                </a:solidFill>
                <a:latin typeface="Museo Sans 300"/>
                <a:cs typeface="Museo Sans 300"/>
              </a:rPr>
              <a:t>dating</a:t>
            </a:r>
            <a:r>
              <a:rPr sz="3000" b="0" spc="0" dirty="0">
                <a:solidFill>
                  <a:srgbClr val="1D252B"/>
                </a:solidFill>
                <a:latin typeface="Museo Sans 300"/>
                <a:cs typeface="Museo Sans 300"/>
              </a:rPr>
              <a:t> </a:t>
            </a:r>
            <a:r>
              <a:rPr sz="3000" b="0" dirty="0">
                <a:solidFill>
                  <a:srgbClr val="1D252B"/>
                </a:solidFill>
                <a:latin typeface="Museo Sans 300"/>
                <a:cs typeface="Museo Sans 300"/>
              </a:rPr>
              <a:t>woes.	Maybe it was $20 </a:t>
            </a:r>
            <a:r>
              <a:rPr sz="3000" b="0" spc="-5" dirty="0">
                <a:solidFill>
                  <a:srgbClr val="1D252B"/>
                </a:solidFill>
                <a:latin typeface="Museo Sans 300"/>
                <a:cs typeface="Museo Sans 300"/>
              </a:rPr>
              <a:t>bucks</a:t>
            </a:r>
            <a:r>
              <a:rPr sz="3000" b="0" spc="-75" dirty="0">
                <a:solidFill>
                  <a:srgbClr val="1D252B"/>
                </a:solidFill>
                <a:latin typeface="Museo Sans 300"/>
                <a:cs typeface="Museo Sans 300"/>
              </a:rPr>
              <a:t> </a:t>
            </a:r>
            <a:r>
              <a:rPr sz="3000" b="0" spc="-5" dirty="0">
                <a:solidFill>
                  <a:srgbClr val="1D252B"/>
                </a:solidFill>
                <a:latin typeface="Museo Sans 300"/>
                <a:cs typeface="Museo Sans 300"/>
              </a:rPr>
              <a:t>from</a:t>
            </a:r>
            <a:r>
              <a:rPr sz="3000" b="0" spc="-15" dirty="0">
                <a:solidFill>
                  <a:srgbClr val="1D252B"/>
                </a:solidFill>
                <a:latin typeface="Museo Sans 300"/>
                <a:cs typeface="Museo Sans 300"/>
              </a:rPr>
              <a:t> </a:t>
            </a:r>
            <a:r>
              <a:rPr sz="3000" b="0" dirty="0">
                <a:solidFill>
                  <a:srgbClr val="1D252B"/>
                </a:solidFill>
                <a:latin typeface="Museo Sans 300"/>
                <a:cs typeface="Museo Sans 300"/>
              </a:rPr>
              <a:t>your  uncle when you could use a little extra</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cash.</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149225">
              <a:lnSpc>
                <a:spcPct val="100000"/>
              </a:lnSpc>
              <a:tabLst>
                <a:tab pos="2915285" algn="l"/>
              </a:tabLst>
            </a:pPr>
            <a:r>
              <a:rPr sz="3000" b="0" spc="-5" dirty="0">
                <a:solidFill>
                  <a:srgbClr val="1D252B"/>
                </a:solidFill>
                <a:latin typeface="Museo Sans 300"/>
                <a:cs typeface="Museo Sans 300"/>
              </a:rPr>
              <a:t>Whatever </a:t>
            </a:r>
            <a:r>
              <a:rPr sz="3000" b="0" dirty="0">
                <a:solidFill>
                  <a:srgbClr val="1D252B"/>
                </a:solidFill>
                <a:latin typeface="Museo Sans 300"/>
                <a:cs typeface="Museo Sans 300"/>
              </a:rPr>
              <a:t>it was, it made you </a:t>
            </a:r>
            <a:r>
              <a:rPr sz="3000" b="0" spc="-5" dirty="0">
                <a:solidFill>
                  <a:srgbClr val="1D252B"/>
                </a:solidFill>
                <a:latin typeface="Museo Sans 300"/>
                <a:cs typeface="Museo Sans 300"/>
              </a:rPr>
              <a:t>feel </a:t>
            </a:r>
            <a:r>
              <a:rPr sz="3000" b="0" dirty="0">
                <a:solidFill>
                  <a:srgbClr val="1D252B"/>
                </a:solidFill>
                <a:latin typeface="Museo Sans 300"/>
                <a:cs typeface="Museo Sans 300"/>
              </a:rPr>
              <a:t>warm and fuzzy inside  knowing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someone, </a:t>
            </a:r>
            <a:r>
              <a:rPr sz="3000" b="0" spc="-5" dirty="0">
                <a:solidFill>
                  <a:srgbClr val="1D252B"/>
                </a:solidFill>
                <a:latin typeface="Museo Sans 300"/>
                <a:cs typeface="Museo Sans 300"/>
              </a:rPr>
              <a:t>somewhere </a:t>
            </a:r>
            <a:r>
              <a:rPr sz="3000" b="0" dirty="0">
                <a:solidFill>
                  <a:srgbClr val="1D252B"/>
                </a:solidFill>
                <a:latin typeface="Museo Sans 300"/>
                <a:cs typeface="Museo Sans 300"/>
              </a:rPr>
              <a:t>understood and  thought </a:t>
            </a:r>
            <a:r>
              <a:rPr sz="3000" b="0" spc="-5" dirty="0">
                <a:solidFill>
                  <a:srgbClr val="1D252B"/>
                </a:solidFill>
                <a:latin typeface="Museo Sans 300"/>
                <a:cs typeface="Museo Sans 300"/>
              </a:rPr>
              <a:t>of</a:t>
            </a:r>
            <a:r>
              <a:rPr sz="3000" b="0" dirty="0">
                <a:solidFill>
                  <a:srgbClr val="1D252B"/>
                </a:solidFill>
                <a:latin typeface="Museo Sans 300"/>
                <a:cs typeface="Museo Sans 300"/>
              </a:rPr>
              <a:t> you.	And in </a:t>
            </a:r>
            <a:r>
              <a:rPr sz="3000" b="0" spc="-5" dirty="0">
                <a:solidFill>
                  <a:srgbClr val="1D252B"/>
                </a:solidFill>
                <a:latin typeface="Museo Sans 300"/>
                <a:cs typeface="Museo Sans 300"/>
              </a:rPr>
              <a:t>that </a:t>
            </a:r>
            <a:r>
              <a:rPr sz="3000" b="0" dirty="0">
                <a:solidFill>
                  <a:srgbClr val="1D252B"/>
                </a:solidFill>
                <a:latin typeface="Museo Sans 300"/>
                <a:cs typeface="Museo Sans 300"/>
              </a:rPr>
              <a:t>moment, you</a:t>
            </a:r>
            <a:r>
              <a:rPr sz="3000" b="0" spc="-50" dirty="0">
                <a:solidFill>
                  <a:srgbClr val="1D252B"/>
                </a:solidFill>
                <a:latin typeface="Museo Sans 300"/>
                <a:cs typeface="Museo Sans 300"/>
              </a:rPr>
              <a:t> </a:t>
            </a:r>
            <a:r>
              <a:rPr sz="3000" b="0" spc="-5" dirty="0">
                <a:solidFill>
                  <a:srgbClr val="1D252B"/>
                </a:solidFill>
                <a:latin typeface="Museo Sans 300"/>
                <a:cs typeface="Museo Sans 300"/>
              </a:rPr>
              <a:t>appreciated</a:t>
            </a:r>
            <a:r>
              <a:rPr sz="3000" b="0" spc="-15" dirty="0">
                <a:solidFill>
                  <a:srgbClr val="1D252B"/>
                </a:solidFill>
                <a:latin typeface="Museo Sans 300"/>
                <a:cs typeface="Museo Sans 300"/>
              </a:rPr>
              <a:t> </a:t>
            </a:r>
            <a:r>
              <a:rPr sz="3000" b="0" dirty="0">
                <a:solidFill>
                  <a:srgbClr val="1D252B"/>
                </a:solidFill>
                <a:latin typeface="Museo Sans 300"/>
                <a:cs typeface="Museo Sans 300"/>
              </a:rPr>
              <a:t>the  person who sent it even </a:t>
            </a:r>
            <a:r>
              <a:rPr sz="3000" b="0" spc="-5" dirty="0">
                <a:solidFill>
                  <a:srgbClr val="1D252B"/>
                </a:solidFill>
                <a:latin typeface="Museo Sans 300"/>
                <a:cs typeface="Museo Sans 300"/>
              </a:rPr>
              <a:t>more </a:t>
            </a:r>
            <a:r>
              <a:rPr sz="3000" b="0" dirty="0">
                <a:solidFill>
                  <a:srgbClr val="1D252B"/>
                </a:solidFill>
                <a:latin typeface="Museo Sans 300"/>
                <a:cs typeface="Museo Sans 300"/>
              </a:rPr>
              <a:t>than</a:t>
            </a:r>
            <a:r>
              <a:rPr sz="3000" b="0" spc="-95" dirty="0">
                <a:solidFill>
                  <a:srgbClr val="1D252B"/>
                </a:solidFill>
                <a:latin typeface="Museo Sans 300"/>
                <a:cs typeface="Museo Sans 300"/>
              </a:rPr>
              <a:t> </a:t>
            </a:r>
            <a:r>
              <a:rPr sz="3000" b="0" spc="-5" dirty="0">
                <a:solidFill>
                  <a:srgbClr val="1D252B"/>
                </a:solidFill>
                <a:latin typeface="Museo Sans 300"/>
                <a:cs typeface="Museo Sans 300"/>
              </a:rPr>
              <a:t>before.</a:t>
            </a:r>
            <a:endParaRPr sz="3000">
              <a:latin typeface="Museo Sans 300"/>
              <a:cs typeface="Museo Sans 300"/>
            </a:endParaRPr>
          </a:p>
        </p:txBody>
      </p:sp>
      <p:pic>
        <p:nvPicPr>
          <p:cNvPr id="4" name="Picture 3">
            <a:extLst>
              <a:ext uri="{FF2B5EF4-FFF2-40B4-BE49-F238E27FC236}">
                <a16:creationId xmlns:a16="http://schemas.microsoft.com/office/drawing/2014/main" id="{8FB8A406-A814-4A41-BF9E-2074BFB10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200" y="1998978"/>
            <a:ext cx="10300970" cy="1122680"/>
          </a:xfrm>
          <a:prstGeom prst="rect">
            <a:avLst/>
          </a:prstGeom>
        </p:spPr>
        <p:txBody>
          <a:bodyPr vert="horz" wrap="square" lIns="0" tIns="12700" rIns="0" bIns="0" rtlCol="0">
            <a:spAutoFit/>
          </a:bodyPr>
          <a:lstStyle/>
          <a:p>
            <a:pPr marL="12700" marR="5080">
              <a:lnSpc>
                <a:spcPct val="100000"/>
              </a:lnSpc>
              <a:spcBef>
                <a:spcPts val="100"/>
              </a:spcBef>
              <a:tabLst>
                <a:tab pos="5656580" algn="l"/>
              </a:tabLst>
            </a:pPr>
            <a:r>
              <a:rPr sz="3600" b="1" spc="-105" dirty="0">
                <a:solidFill>
                  <a:srgbClr val="303E48"/>
                </a:solidFill>
                <a:latin typeface="Brandon Grotesque Bold"/>
                <a:cs typeface="Brandon Grotesque Bold"/>
              </a:rPr>
              <a:t>Imagine </a:t>
            </a:r>
            <a:r>
              <a:rPr sz="3600" b="1" spc="-100" dirty="0">
                <a:solidFill>
                  <a:srgbClr val="303E48"/>
                </a:solidFill>
                <a:latin typeface="Brandon Grotesque Bold"/>
                <a:cs typeface="Brandon Grotesque Bold"/>
              </a:rPr>
              <a:t>if you could give that same warm fuzzy feeling to  your customers</a:t>
            </a:r>
            <a:r>
              <a:rPr sz="3600" b="1" spc="-80" dirty="0">
                <a:solidFill>
                  <a:srgbClr val="303E48"/>
                </a:solidFill>
                <a:latin typeface="Brandon Grotesque Bold"/>
                <a:cs typeface="Brandon Grotesque Bold"/>
              </a:rPr>
              <a:t> </a:t>
            </a:r>
            <a:r>
              <a:rPr sz="3600" b="1" spc="-100" dirty="0">
                <a:solidFill>
                  <a:srgbClr val="303E48"/>
                </a:solidFill>
                <a:latin typeface="Brandon Grotesque Bold"/>
                <a:cs typeface="Brandon Grotesque Bold"/>
              </a:rPr>
              <a:t>and</a:t>
            </a:r>
            <a:r>
              <a:rPr sz="3600" b="1" spc="-90" dirty="0">
                <a:solidFill>
                  <a:srgbClr val="303E48"/>
                </a:solidFill>
                <a:latin typeface="Brandon Grotesque Bold"/>
                <a:cs typeface="Brandon Grotesque Bold"/>
              </a:rPr>
              <a:t> </a:t>
            </a:r>
            <a:r>
              <a:rPr sz="3600" b="1" spc="-100" dirty="0">
                <a:solidFill>
                  <a:srgbClr val="303E48"/>
                </a:solidFill>
                <a:latin typeface="Brandon Grotesque Bold"/>
                <a:cs typeface="Brandon Grotesque Bold"/>
              </a:rPr>
              <a:t>prospects.	</a:t>
            </a:r>
            <a:r>
              <a:rPr sz="3600" b="1" spc="-140" dirty="0">
                <a:solidFill>
                  <a:srgbClr val="303E48"/>
                </a:solidFill>
                <a:latin typeface="Brandon Grotesque Bold"/>
                <a:cs typeface="Brandon Grotesque Bold"/>
              </a:rPr>
              <a:t>WOW.</a:t>
            </a:r>
            <a:endParaRPr sz="3600">
              <a:latin typeface="Brandon Grotesque Bold"/>
              <a:cs typeface="Brandon Grotesque Bold"/>
            </a:endParaRPr>
          </a:p>
        </p:txBody>
      </p:sp>
      <p:sp>
        <p:nvSpPr>
          <p:cNvPr id="3" name="object 3"/>
          <p:cNvSpPr txBox="1"/>
          <p:nvPr/>
        </p:nvSpPr>
        <p:spPr>
          <a:xfrm>
            <a:off x="4902200" y="3538218"/>
            <a:ext cx="10017125" cy="4597400"/>
          </a:xfrm>
          <a:prstGeom prst="rect">
            <a:avLst/>
          </a:prstGeom>
        </p:spPr>
        <p:txBody>
          <a:bodyPr vert="horz" wrap="square" lIns="0" tIns="12700" rIns="0" bIns="0" rtlCol="0">
            <a:spAutoFit/>
          </a:bodyPr>
          <a:lstStyle/>
          <a:p>
            <a:pPr marL="12700" marR="913130">
              <a:lnSpc>
                <a:spcPct val="100000"/>
              </a:lnSpc>
              <a:spcBef>
                <a:spcPts val="100"/>
              </a:spcBef>
            </a:pPr>
            <a:r>
              <a:rPr sz="3000" b="0" dirty="0">
                <a:solidFill>
                  <a:srgbClr val="1D252B"/>
                </a:solidFill>
                <a:latin typeface="Museo Sans 300"/>
                <a:cs typeface="Museo Sans 300"/>
              </a:rPr>
              <a:t>It’s all about </a:t>
            </a:r>
            <a:r>
              <a:rPr sz="3000" b="0" spc="-5" dirty="0">
                <a:solidFill>
                  <a:srgbClr val="1D252B"/>
                </a:solidFill>
                <a:latin typeface="Museo Sans 300"/>
                <a:cs typeface="Museo Sans 300"/>
              </a:rPr>
              <a:t>reaching </a:t>
            </a:r>
            <a:r>
              <a:rPr sz="3000" b="0" dirty="0">
                <a:solidFill>
                  <a:srgbClr val="1D252B"/>
                </a:solidFill>
                <a:latin typeface="Museo Sans 300"/>
                <a:cs typeface="Museo Sans 300"/>
              </a:rPr>
              <a:t>the right person, with the</a:t>
            </a:r>
            <a:r>
              <a:rPr sz="3000" b="0" spc="-75" dirty="0">
                <a:solidFill>
                  <a:srgbClr val="1D252B"/>
                </a:solidFill>
                <a:latin typeface="Museo Sans 300"/>
                <a:cs typeface="Museo Sans 300"/>
              </a:rPr>
              <a:t> </a:t>
            </a:r>
            <a:r>
              <a:rPr sz="3000" b="0" dirty="0">
                <a:solidFill>
                  <a:srgbClr val="1D252B"/>
                </a:solidFill>
                <a:latin typeface="Museo Sans 300"/>
                <a:cs typeface="Museo Sans 300"/>
              </a:rPr>
              <a:t>right  message, </a:t>
            </a:r>
            <a:r>
              <a:rPr sz="3000" b="0" spc="-5" dirty="0">
                <a:solidFill>
                  <a:srgbClr val="1D252B"/>
                </a:solidFill>
                <a:latin typeface="Museo Sans 300"/>
                <a:cs typeface="Museo Sans 300"/>
              </a:rPr>
              <a:t>at </a:t>
            </a:r>
            <a:r>
              <a:rPr sz="3000" b="0" dirty="0">
                <a:solidFill>
                  <a:srgbClr val="1D252B"/>
                </a:solidFill>
                <a:latin typeface="Museo Sans 300"/>
                <a:cs typeface="Museo Sans 300"/>
              </a:rPr>
              <a:t>the right</a:t>
            </a:r>
            <a:r>
              <a:rPr sz="3000" b="0" spc="-95" dirty="0">
                <a:solidFill>
                  <a:srgbClr val="1D252B"/>
                </a:solidFill>
                <a:latin typeface="Museo Sans 300"/>
                <a:cs typeface="Museo Sans 300"/>
              </a:rPr>
              <a:t> </a:t>
            </a:r>
            <a:r>
              <a:rPr sz="3000" b="0" dirty="0">
                <a:solidFill>
                  <a:srgbClr val="1D252B"/>
                </a:solidFill>
                <a:latin typeface="Museo Sans 300"/>
                <a:cs typeface="Museo Sans 300"/>
              </a:rPr>
              <a:t>time.</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080">
              <a:lnSpc>
                <a:spcPct val="100000"/>
              </a:lnSpc>
              <a:tabLst>
                <a:tab pos="2616200" algn="l"/>
                <a:tab pos="2853055" algn="l"/>
                <a:tab pos="3568700" algn="l"/>
              </a:tabLst>
            </a:pPr>
            <a:r>
              <a:rPr sz="3000" b="0" dirty="0">
                <a:solidFill>
                  <a:srgbClr val="1D252B"/>
                </a:solidFill>
                <a:latin typeface="Museo Sans 300"/>
                <a:cs typeface="Museo Sans 300"/>
              </a:rPr>
              <a:t>When these </a:t>
            </a:r>
            <a:r>
              <a:rPr sz="3000" b="0" spc="-5" dirty="0">
                <a:solidFill>
                  <a:srgbClr val="1D252B"/>
                </a:solidFill>
                <a:latin typeface="Museo Sans 300"/>
                <a:cs typeface="Museo Sans 300"/>
              </a:rPr>
              <a:t>three </a:t>
            </a:r>
            <a:r>
              <a:rPr sz="3000" b="0" dirty="0">
                <a:solidFill>
                  <a:srgbClr val="1D252B"/>
                </a:solidFill>
                <a:latin typeface="Museo Sans 300"/>
                <a:cs typeface="Museo Sans 300"/>
              </a:rPr>
              <a:t>(person, content, timing) align, small  businesses </a:t>
            </a:r>
            <a:r>
              <a:rPr sz="3000" b="0" spc="-10" dirty="0">
                <a:solidFill>
                  <a:srgbClr val="1D252B"/>
                </a:solidFill>
                <a:latin typeface="Museo Sans 300"/>
                <a:cs typeface="Museo Sans 300"/>
              </a:rPr>
              <a:t>like </a:t>
            </a:r>
            <a:r>
              <a:rPr sz="3000" b="0" dirty="0">
                <a:solidFill>
                  <a:srgbClr val="1D252B"/>
                </a:solidFill>
                <a:latin typeface="Museo Sans 300"/>
                <a:cs typeface="Museo Sans 300"/>
              </a:rPr>
              <a:t>yours can </a:t>
            </a:r>
            <a:r>
              <a:rPr sz="3000" b="0" spc="-5" dirty="0">
                <a:solidFill>
                  <a:srgbClr val="1D252B"/>
                </a:solidFill>
                <a:latin typeface="Museo Sans 300"/>
                <a:cs typeface="Museo Sans 300"/>
              </a:rPr>
              <a:t>reach </a:t>
            </a:r>
            <a:r>
              <a:rPr sz="3000" b="0" dirty="0">
                <a:solidFill>
                  <a:srgbClr val="1D252B"/>
                </a:solidFill>
                <a:latin typeface="Museo Sans 300"/>
                <a:cs typeface="Museo Sans 300"/>
              </a:rPr>
              <a:t>multitudes </a:t>
            </a:r>
            <a:r>
              <a:rPr sz="3000" b="0" spc="-5" dirty="0">
                <a:solidFill>
                  <a:srgbClr val="1D252B"/>
                </a:solidFill>
                <a:latin typeface="Museo Sans 300"/>
                <a:cs typeface="Museo Sans 300"/>
              </a:rPr>
              <a:t>of prospects  </a:t>
            </a:r>
            <a:r>
              <a:rPr sz="3000" b="0" dirty="0">
                <a:solidFill>
                  <a:srgbClr val="1D252B"/>
                </a:solidFill>
                <a:latin typeface="Museo Sans 300"/>
                <a:cs typeface="Museo Sans 300"/>
              </a:rPr>
              <a:t>on a personal level.	And if you can consistently</a:t>
            </a:r>
            <a:r>
              <a:rPr sz="3000" b="0" spc="-80" dirty="0">
                <a:solidFill>
                  <a:srgbClr val="1D252B"/>
                </a:solidFill>
                <a:latin typeface="Museo Sans 300"/>
                <a:cs typeface="Museo Sans 300"/>
              </a:rPr>
              <a:t> </a:t>
            </a:r>
            <a:r>
              <a:rPr sz="3000" b="0" spc="-5" dirty="0">
                <a:solidFill>
                  <a:srgbClr val="1D252B"/>
                </a:solidFill>
                <a:latin typeface="Museo Sans 300"/>
                <a:cs typeface="Museo Sans 300"/>
              </a:rPr>
              <a:t>reach</a:t>
            </a:r>
            <a:r>
              <a:rPr sz="3000" b="0" spc="-20" dirty="0">
                <a:solidFill>
                  <a:srgbClr val="1D252B"/>
                </a:solidFill>
                <a:latin typeface="Museo Sans 300"/>
                <a:cs typeface="Museo Sans 300"/>
              </a:rPr>
              <a:t> </a:t>
            </a:r>
            <a:r>
              <a:rPr sz="3000" b="0" dirty="0">
                <a:solidFill>
                  <a:srgbClr val="1D252B"/>
                </a:solidFill>
                <a:latin typeface="Museo Sans 300"/>
                <a:cs typeface="Museo Sans 300"/>
              </a:rPr>
              <a:t>out  with a </a:t>
            </a:r>
            <a:r>
              <a:rPr sz="3000" b="0" spc="-5" dirty="0">
                <a:solidFill>
                  <a:srgbClr val="1D252B"/>
                </a:solidFill>
                <a:latin typeface="Museo Sans 300"/>
                <a:cs typeface="Museo Sans 300"/>
              </a:rPr>
              <a:t>personalized </a:t>
            </a:r>
            <a:r>
              <a:rPr sz="3000" b="0" dirty="0">
                <a:solidFill>
                  <a:srgbClr val="1D252B"/>
                </a:solidFill>
                <a:latin typeface="Museo Sans 300"/>
                <a:cs typeface="Museo Sans 300"/>
              </a:rPr>
              <a:t>touch, trust in your brand will </a:t>
            </a:r>
            <a:r>
              <a:rPr sz="3000" b="0" spc="-5" dirty="0">
                <a:solidFill>
                  <a:srgbClr val="1D252B"/>
                </a:solidFill>
                <a:latin typeface="Museo Sans 300"/>
                <a:cs typeface="Museo Sans 300"/>
              </a:rPr>
              <a:t>grow  </a:t>
            </a:r>
            <a:r>
              <a:rPr sz="3000" b="0" spc="-10" dirty="0">
                <a:solidFill>
                  <a:srgbClr val="1D252B"/>
                </a:solidFill>
                <a:latin typeface="Museo Sans 300"/>
                <a:cs typeface="Museo Sans 300"/>
              </a:rPr>
              <a:t>exponentially.	</a:t>
            </a:r>
            <a:r>
              <a:rPr sz="3000" b="0" dirty="0">
                <a:solidFill>
                  <a:srgbClr val="1D252B"/>
                </a:solidFill>
                <a:latin typeface="Museo Sans 300"/>
                <a:cs typeface="Museo Sans 300"/>
              </a:rPr>
              <a:t>Customers and </a:t>
            </a:r>
            <a:r>
              <a:rPr sz="3000" b="0" spc="-5" dirty="0">
                <a:solidFill>
                  <a:srgbClr val="1D252B"/>
                </a:solidFill>
                <a:latin typeface="Museo Sans 300"/>
                <a:cs typeface="Museo Sans 300"/>
              </a:rPr>
              <a:t>prospects</a:t>
            </a:r>
            <a:r>
              <a:rPr sz="3000" b="0" spc="-60" dirty="0">
                <a:solidFill>
                  <a:srgbClr val="1D252B"/>
                </a:solidFill>
                <a:latin typeface="Museo Sans 300"/>
                <a:cs typeface="Museo Sans 300"/>
              </a:rPr>
              <a:t> </a:t>
            </a:r>
            <a:r>
              <a:rPr sz="3000" b="0" dirty="0">
                <a:solidFill>
                  <a:srgbClr val="1D252B"/>
                </a:solidFill>
                <a:latin typeface="Museo Sans 300"/>
                <a:cs typeface="Museo Sans 300"/>
              </a:rPr>
              <a:t>will</a:t>
            </a:r>
            <a:r>
              <a:rPr sz="3000" b="0" spc="-20" dirty="0">
                <a:solidFill>
                  <a:srgbClr val="1D252B"/>
                </a:solidFill>
                <a:latin typeface="Museo Sans 300"/>
                <a:cs typeface="Museo Sans 300"/>
              </a:rPr>
              <a:t> </a:t>
            </a:r>
            <a:r>
              <a:rPr sz="3000" b="0" dirty="0">
                <a:solidFill>
                  <a:srgbClr val="1D252B"/>
                </a:solidFill>
                <a:latin typeface="Museo Sans 300"/>
                <a:cs typeface="Museo Sans 300"/>
              </a:rPr>
              <a:t>become  </a:t>
            </a:r>
            <a:r>
              <a:rPr sz="3000" b="0" spc="-5" dirty="0">
                <a:solidFill>
                  <a:srgbClr val="1D252B"/>
                </a:solidFill>
                <a:latin typeface="Museo Sans 300"/>
                <a:cs typeface="Museo Sans 300"/>
              </a:rPr>
              <a:t>more </a:t>
            </a:r>
            <a:r>
              <a:rPr sz="3000" b="0" dirty="0">
                <a:solidFill>
                  <a:srgbClr val="1D252B"/>
                </a:solidFill>
                <a:latin typeface="Museo Sans 300"/>
                <a:cs typeface="Museo Sans 300"/>
              </a:rPr>
              <a:t>engaged, and you’ll become the go-to brand when  it’s time to </a:t>
            </a:r>
            <a:r>
              <a:rPr sz="3000" b="0" spc="-20" dirty="0">
                <a:solidFill>
                  <a:srgbClr val="1D252B"/>
                </a:solidFill>
                <a:latin typeface="Museo Sans 300"/>
                <a:cs typeface="Museo Sans 300"/>
              </a:rPr>
              <a:t>buy.	</a:t>
            </a:r>
            <a:r>
              <a:rPr sz="3000" b="0" dirty="0">
                <a:solidFill>
                  <a:srgbClr val="1D252B"/>
                </a:solidFill>
                <a:latin typeface="Museo Sans 300"/>
                <a:cs typeface="Museo Sans 300"/>
              </a:rPr>
              <a:t>Let’s </a:t>
            </a:r>
            <a:r>
              <a:rPr sz="3000" b="0" spc="-5" dirty="0">
                <a:solidFill>
                  <a:srgbClr val="1D252B"/>
                </a:solidFill>
                <a:latin typeface="Museo Sans 300"/>
                <a:cs typeface="Museo Sans 300"/>
              </a:rPr>
              <a:t>break </a:t>
            </a:r>
            <a:r>
              <a:rPr sz="3000" b="0" dirty="0">
                <a:solidFill>
                  <a:srgbClr val="1D252B"/>
                </a:solidFill>
                <a:latin typeface="Museo Sans 300"/>
                <a:cs typeface="Museo Sans 300"/>
              </a:rPr>
              <a:t>it</a:t>
            </a:r>
            <a:r>
              <a:rPr sz="3000" b="0" spc="-90" dirty="0">
                <a:solidFill>
                  <a:srgbClr val="1D252B"/>
                </a:solidFill>
                <a:latin typeface="Museo Sans 300"/>
                <a:cs typeface="Museo Sans 300"/>
              </a:rPr>
              <a:t> </a:t>
            </a:r>
            <a:r>
              <a:rPr sz="3000" b="0" dirty="0">
                <a:solidFill>
                  <a:srgbClr val="1D252B"/>
                </a:solidFill>
                <a:latin typeface="Museo Sans 300"/>
                <a:cs typeface="Museo Sans 300"/>
              </a:rPr>
              <a:t>down...</a:t>
            </a:r>
            <a:endParaRPr sz="3000">
              <a:latin typeface="Museo Sans 300"/>
              <a:cs typeface="Museo Sans 300"/>
            </a:endParaRPr>
          </a:p>
        </p:txBody>
      </p:sp>
      <p:pic>
        <p:nvPicPr>
          <p:cNvPr id="4" name="Picture 3">
            <a:extLst>
              <a:ext uri="{FF2B5EF4-FFF2-40B4-BE49-F238E27FC236}">
                <a16:creationId xmlns:a16="http://schemas.microsoft.com/office/drawing/2014/main" id="{A3D34FA0-D17A-4628-9289-AD5E37EEF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7525" y="1907537"/>
            <a:ext cx="7284720" cy="93980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A4A9AD"/>
                </a:solidFill>
              </a:rPr>
              <a:t>THE </a:t>
            </a:r>
            <a:r>
              <a:rPr spc="85" dirty="0">
                <a:solidFill>
                  <a:srgbClr val="A4A9AD"/>
                </a:solidFill>
              </a:rPr>
              <a:t>RIGHT</a:t>
            </a:r>
            <a:r>
              <a:rPr spc="140" dirty="0">
                <a:solidFill>
                  <a:srgbClr val="A4A9AD"/>
                </a:solidFill>
              </a:rPr>
              <a:t> </a:t>
            </a:r>
            <a:r>
              <a:rPr spc="105" dirty="0">
                <a:solidFill>
                  <a:srgbClr val="A4A9AD"/>
                </a:solidFill>
              </a:rPr>
              <a:t>PERSON</a:t>
            </a:r>
          </a:p>
        </p:txBody>
      </p:sp>
      <p:sp>
        <p:nvSpPr>
          <p:cNvPr id="3" name="object 3"/>
          <p:cNvSpPr txBox="1"/>
          <p:nvPr/>
        </p:nvSpPr>
        <p:spPr>
          <a:xfrm>
            <a:off x="4902200" y="3202937"/>
            <a:ext cx="10249535" cy="4140200"/>
          </a:xfrm>
          <a:prstGeom prst="rect">
            <a:avLst/>
          </a:prstGeom>
        </p:spPr>
        <p:txBody>
          <a:bodyPr vert="horz" wrap="square" lIns="0" tIns="12700" rIns="0" bIns="0" rtlCol="0">
            <a:spAutoFit/>
          </a:bodyPr>
          <a:lstStyle/>
          <a:p>
            <a:pPr marL="12700" marR="614045">
              <a:lnSpc>
                <a:spcPct val="100000"/>
              </a:lnSpc>
              <a:spcBef>
                <a:spcPts val="100"/>
              </a:spcBef>
              <a:tabLst>
                <a:tab pos="1512570" algn="l"/>
              </a:tabLst>
            </a:pPr>
            <a:r>
              <a:rPr sz="3000" b="0" dirty="0">
                <a:solidFill>
                  <a:srgbClr val="1D252B"/>
                </a:solidFill>
                <a:latin typeface="Museo Sans 300"/>
                <a:cs typeface="Museo Sans 300"/>
              </a:rPr>
              <a:t>Imagine </a:t>
            </a:r>
            <a:r>
              <a:rPr sz="3000" b="0" spc="-5" dirty="0">
                <a:solidFill>
                  <a:srgbClr val="1D252B"/>
                </a:solidFill>
                <a:latin typeface="Museo Sans 300"/>
                <a:cs typeface="Museo Sans 300"/>
              </a:rPr>
              <a:t>you’re </a:t>
            </a:r>
            <a:r>
              <a:rPr sz="3000" b="0" dirty="0">
                <a:solidFill>
                  <a:srgbClr val="1D252B"/>
                </a:solidFill>
                <a:latin typeface="Museo Sans 300"/>
                <a:cs typeface="Museo Sans 300"/>
              </a:rPr>
              <a:t>giving a speech to a </a:t>
            </a:r>
            <a:r>
              <a:rPr sz="3000" b="0" spc="-5" dirty="0">
                <a:solidFill>
                  <a:srgbClr val="1D252B"/>
                </a:solidFill>
                <a:latin typeface="Museo Sans 300"/>
                <a:cs typeface="Museo Sans 300"/>
              </a:rPr>
              <a:t>room </a:t>
            </a:r>
            <a:r>
              <a:rPr sz="3000" b="0" dirty="0">
                <a:solidFill>
                  <a:srgbClr val="1D252B"/>
                </a:solidFill>
                <a:latin typeface="Museo Sans 300"/>
                <a:cs typeface="Museo Sans 300"/>
              </a:rPr>
              <a:t>full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500  people.	How do you engage each person in the</a:t>
            </a:r>
            <a:r>
              <a:rPr sz="3000" b="0" spc="-95" dirty="0">
                <a:solidFill>
                  <a:srgbClr val="1D252B"/>
                </a:solidFill>
                <a:latin typeface="Museo Sans 300"/>
                <a:cs typeface="Museo Sans 300"/>
              </a:rPr>
              <a:t> </a:t>
            </a:r>
            <a:r>
              <a:rPr sz="3000" b="0" spc="-5" dirty="0">
                <a:solidFill>
                  <a:srgbClr val="1D252B"/>
                </a:solidFill>
                <a:latin typeface="Museo Sans 300"/>
                <a:cs typeface="Museo Sans 300"/>
              </a:rPr>
              <a:t>room?</a:t>
            </a:r>
            <a:endParaRPr sz="3000">
              <a:latin typeface="Museo Sans 300"/>
              <a:cs typeface="Museo Sans 300"/>
            </a:endParaRPr>
          </a:p>
          <a:p>
            <a:pPr>
              <a:lnSpc>
                <a:spcPct val="100000"/>
              </a:lnSpc>
              <a:spcBef>
                <a:spcPts val="35"/>
              </a:spcBef>
            </a:pPr>
            <a:endParaRPr sz="3100">
              <a:latin typeface="Times New Roman"/>
              <a:cs typeface="Times New Roman"/>
            </a:endParaRPr>
          </a:p>
          <a:p>
            <a:pPr marL="12700" marR="5080">
              <a:lnSpc>
                <a:spcPct val="100000"/>
              </a:lnSpc>
              <a:tabLst>
                <a:tab pos="3776345" algn="l"/>
                <a:tab pos="8830945" algn="l"/>
              </a:tabLst>
            </a:pPr>
            <a:r>
              <a:rPr sz="3000" b="0" dirty="0">
                <a:solidFill>
                  <a:srgbClr val="1D252B"/>
                </a:solidFill>
                <a:latin typeface="Museo Sans 300"/>
                <a:cs typeface="Museo Sans 300"/>
              </a:rPr>
              <a:t>If you ask a public speaking expert, they’ll </a:t>
            </a:r>
            <a:r>
              <a:rPr sz="3000" b="0" spc="-5" dirty="0">
                <a:solidFill>
                  <a:srgbClr val="1D252B"/>
                </a:solidFill>
                <a:latin typeface="Museo Sans 300"/>
                <a:cs typeface="Museo Sans 300"/>
              </a:rPr>
              <a:t>likely </a:t>
            </a:r>
            <a:r>
              <a:rPr sz="3000" b="0" dirty="0">
                <a:solidFill>
                  <a:srgbClr val="1D252B"/>
                </a:solidFill>
                <a:latin typeface="Museo Sans 300"/>
                <a:cs typeface="Museo Sans 300"/>
              </a:rPr>
              <a:t>tell you to  imagine </a:t>
            </a:r>
            <a:r>
              <a:rPr sz="3000" b="0" strike="sngStrike" dirty="0">
                <a:solidFill>
                  <a:srgbClr val="1D252B"/>
                </a:solidFill>
                <a:latin typeface="Museo Sans 300"/>
                <a:cs typeface="Museo Sans 300"/>
              </a:rPr>
              <a:t>the audience </a:t>
            </a:r>
            <a:r>
              <a:rPr sz="3000" b="0" strike="sngStrike" spc="-5" dirty="0">
                <a:solidFill>
                  <a:srgbClr val="1D252B"/>
                </a:solidFill>
                <a:latin typeface="Museo Sans 300"/>
                <a:cs typeface="Museo Sans 300"/>
              </a:rPr>
              <a:t>naked</a:t>
            </a:r>
            <a:r>
              <a:rPr sz="3000" b="0" strike="noStrike" spc="-5" dirty="0">
                <a:solidFill>
                  <a:srgbClr val="1D252B"/>
                </a:solidFill>
                <a:latin typeface="Museo Sans 300"/>
                <a:cs typeface="Museo Sans 300"/>
              </a:rPr>
              <a:t> </a:t>
            </a:r>
            <a:r>
              <a:rPr sz="3000" b="0" strike="noStrike" dirty="0">
                <a:solidFill>
                  <a:srgbClr val="1D252B"/>
                </a:solidFill>
                <a:latin typeface="Museo Sans 300"/>
                <a:cs typeface="Museo Sans 300"/>
              </a:rPr>
              <a:t>you </a:t>
            </a:r>
            <a:r>
              <a:rPr sz="3000" b="0" strike="noStrike" spc="-10" dirty="0">
                <a:solidFill>
                  <a:srgbClr val="1D252B"/>
                </a:solidFill>
                <a:latin typeface="Museo Sans 300"/>
                <a:cs typeface="Museo Sans 300"/>
              </a:rPr>
              <a:t>are </a:t>
            </a:r>
            <a:r>
              <a:rPr sz="3000" b="0" strike="noStrike" spc="-5" dirty="0">
                <a:solidFill>
                  <a:srgbClr val="1D252B"/>
                </a:solidFill>
                <a:latin typeface="Museo Sans 300"/>
                <a:cs typeface="Museo Sans 300"/>
              </a:rPr>
              <a:t>having </a:t>
            </a:r>
            <a:r>
              <a:rPr sz="3000" b="0" strike="noStrike" dirty="0">
                <a:solidFill>
                  <a:srgbClr val="1D252B"/>
                </a:solidFill>
                <a:latin typeface="Museo Sans 300"/>
                <a:cs typeface="Museo Sans 300"/>
              </a:rPr>
              <a:t>a </a:t>
            </a:r>
            <a:r>
              <a:rPr sz="3000" b="0" strike="noStrike" spc="-5" dirty="0">
                <a:solidFill>
                  <a:srgbClr val="1D252B"/>
                </a:solidFill>
                <a:latin typeface="Museo Sans 300"/>
                <a:cs typeface="Museo Sans 300"/>
              </a:rPr>
              <a:t>conversation  </a:t>
            </a:r>
            <a:r>
              <a:rPr sz="3000" b="0" strike="noStrike" dirty="0">
                <a:solidFill>
                  <a:srgbClr val="1D252B"/>
                </a:solidFill>
                <a:latin typeface="Museo Sans 300"/>
                <a:cs typeface="Museo Sans 300"/>
              </a:rPr>
              <a:t>with a single person.	Then, they’d suggest you</a:t>
            </a:r>
            <a:r>
              <a:rPr sz="3000" b="0" strike="noStrike" spc="-70" dirty="0">
                <a:solidFill>
                  <a:srgbClr val="1D252B"/>
                </a:solidFill>
                <a:latin typeface="Museo Sans 300"/>
                <a:cs typeface="Museo Sans 300"/>
              </a:rPr>
              <a:t> </a:t>
            </a:r>
            <a:r>
              <a:rPr sz="3000" b="0" strike="noStrike" spc="-10" dirty="0">
                <a:solidFill>
                  <a:srgbClr val="1D252B"/>
                </a:solidFill>
                <a:latin typeface="Museo Sans 300"/>
                <a:cs typeface="Museo Sans 300"/>
              </a:rPr>
              <a:t>make</a:t>
            </a:r>
            <a:r>
              <a:rPr sz="3000" b="0" strike="noStrike" spc="-20" dirty="0">
                <a:solidFill>
                  <a:srgbClr val="1D252B"/>
                </a:solidFill>
                <a:latin typeface="Museo Sans 300"/>
                <a:cs typeface="Museo Sans 300"/>
              </a:rPr>
              <a:t> </a:t>
            </a:r>
            <a:r>
              <a:rPr sz="3000" b="0" strike="noStrike" dirty="0">
                <a:solidFill>
                  <a:srgbClr val="1D252B"/>
                </a:solidFill>
                <a:latin typeface="Museo Sans 300"/>
                <a:cs typeface="Museo Sans 300"/>
              </a:rPr>
              <a:t>eye  contact with just a handful </a:t>
            </a:r>
            <a:r>
              <a:rPr sz="3000" b="0" strike="noStrike" spc="-5" dirty="0">
                <a:solidFill>
                  <a:srgbClr val="1D252B"/>
                </a:solidFill>
                <a:latin typeface="Museo Sans 300"/>
                <a:cs typeface="Museo Sans 300"/>
              </a:rPr>
              <a:t>of </a:t>
            </a:r>
            <a:r>
              <a:rPr sz="3000" b="0" strike="noStrike" dirty="0">
                <a:solidFill>
                  <a:srgbClr val="1D252B"/>
                </a:solidFill>
                <a:latin typeface="Museo Sans 300"/>
                <a:cs typeface="Museo Sans 300"/>
              </a:rPr>
              <a:t>people in</a:t>
            </a:r>
            <a:r>
              <a:rPr sz="3000" b="0" strike="noStrike" spc="0" dirty="0">
                <a:solidFill>
                  <a:srgbClr val="1D252B"/>
                </a:solidFill>
                <a:latin typeface="Museo Sans 300"/>
                <a:cs typeface="Museo Sans 300"/>
              </a:rPr>
              <a:t> </a:t>
            </a:r>
            <a:r>
              <a:rPr sz="3000" b="0" strike="noStrike" dirty="0">
                <a:solidFill>
                  <a:srgbClr val="1D252B"/>
                </a:solidFill>
                <a:latin typeface="Museo Sans 300"/>
                <a:cs typeface="Museo Sans 300"/>
              </a:rPr>
              <a:t>the </a:t>
            </a:r>
            <a:r>
              <a:rPr sz="3000" b="0" strike="noStrike" spc="-5" dirty="0">
                <a:solidFill>
                  <a:srgbClr val="1D252B"/>
                </a:solidFill>
                <a:latin typeface="Museo Sans 300"/>
                <a:cs typeface="Museo Sans 300"/>
              </a:rPr>
              <a:t>room.	</a:t>
            </a:r>
            <a:r>
              <a:rPr sz="3000" b="0" strike="noStrike" dirty="0">
                <a:solidFill>
                  <a:srgbClr val="1D252B"/>
                </a:solidFill>
                <a:latin typeface="Museo Sans 300"/>
                <a:cs typeface="Museo Sans 300"/>
              </a:rPr>
              <a:t>By  taking your </a:t>
            </a:r>
            <a:r>
              <a:rPr sz="3000" b="0" strike="noStrike" spc="-5" dirty="0">
                <a:solidFill>
                  <a:srgbClr val="1D252B"/>
                </a:solidFill>
                <a:latin typeface="Museo Sans 300"/>
                <a:cs typeface="Museo Sans 300"/>
              </a:rPr>
              <a:t>communication </a:t>
            </a:r>
            <a:r>
              <a:rPr sz="3000" b="0" strike="noStrike" dirty="0">
                <a:solidFill>
                  <a:srgbClr val="1D252B"/>
                </a:solidFill>
                <a:latin typeface="Museo Sans 300"/>
                <a:cs typeface="Museo Sans 300"/>
              </a:rPr>
              <a:t>to a personal level, every  person in the </a:t>
            </a:r>
            <a:r>
              <a:rPr sz="3000" b="0" strike="noStrike" spc="-5" dirty="0">
                <a:solidFill>
                  <a:srgbClr val="1D252B"/>
                </a:solidFill>
                <a:latin typeface="Museo Sans 300"/>
                <a:cs typeface="Museo Sans 300"/>
              </a:rPr>
              <a:t>room feels </a:t>
            </a:r>
            <a:r>
              <a:rPr sz="3000" b="0" strike="noStrike" spc="-10" dirty="0">
                <a:solidFill>
                  <a:srgbClr val="1D252B"/>
                </a:solidFill>
                <a:latin typeface="Museo Sans 300"/>
                <a:cs typeface="Museo Sans 300"/>
              </a:rPr>
              <a:t>like </a:t>
            </a:r>
            <a:r>
              <a:rPr sz="3000" b="0" strike="noStrike" spc="-5" dirty="0">
                <a:solidFill>
                  <a:srgbClr val="1D252B"/>
                </a:solidFill>
                <a:latin typeface="Museo Sans 300"/>
                <a:cs typeface="Museo Sans 300"/>
              </a:rPr>
              <a:t>you’re </a:t>
            </a:r>
            <a:r>
              <a:rPr sz="3000" b="0" strike="noStrike" dirty="0">
                <a:solidFill>
                  <a:srgbClr val="1D252B"/>
                </a:solidFill>
                <a:latin typeface="Museo Sans 300"/>
                <a:cs typeface="Museo Sans 300"/>
              </a:rPr>
              <a:t>speaking right to</a:t>
            </a:r>
            <a:r>
              <a:rPr sz="3000" b="0" strike="noStrike" spc="-40" dirty="0">
                <a:solidFill>
                  <a:srgbClr val="1D252B"/>
                </a:solidFill>
                <a:latin typeface="Museo Sans 300"/>
                <a:cs typeface="Museo Sans 300"/>
              </a:rPr>
              <a:t> </a:t>
            </a:r>
            <a:r>
              <a:rPr sz="3000" b="0" strike="noStrike" dirty="0">
                <a:solidFill>
                  <a:srgbClr val="1D252B"/>
                </a:solidFill>
                <a:latin typeface="Museo Sans 300"/>
                <a:cs typeface="Museo Sans 300"/>
              </a:rPr>
              <a:t>them.</a:t>
            </a:r>
            <a:endParaRPr sz="3000">
              <a:latin typeface="Museo Sans 300"/>
              <a:cs typeface="Museo Sans 300"/>
            </a:endParaRPr>
          </a:p>
        </p:txBody>
      </p:sp>
      <p:pic>
        <p:nvPicPr>
          <p:cNvPr id="4" name="Picture 3">
            <a:extLst>
              <a:ext uri="{FF2B5EF4-FFF2-40B4-BE49-F238E27FC236}">
                <a16:creationId xmlns:a16="http://schemas.microsoft.com/office/drawing/2014/main" id="{C805EFB2-40AA-43F7-99B7-2CC3ACF66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200" y="2040889"/>
            <a:ext cx="9967595" cy="1854200"/>
          </a:xfrm>
          <a:prstGeom prst="rect">
            <a:avLst/>
          </a:prstGeom>
        </p:spPr>
        <p:txBody>
          <a:bodyPr vert="horz" wrap="square" lIns="0" tIns="12700" rIns="0" bIns="0" rtlCol="0">
            <a:spAutoFit/>
          </a:bodyPr>
          <a:lstStyle/>
          <a:p>
            <a:pPr marL="12700" marR="5080" algn="just">
              <a:lnSpc>
                <a:spcPct val="100000"/>
              </a:lnSpc>
              <a:spcBef>
                <a:spcPts val="100"/>
              </a:spcBef>
            </a:pPr>
            <a:r>
              <a:rPr sz="3000" b="0" dirty="0">
                <a:solidFill>
                  <a:srgbClr val="1D252B"/>
                </a:solidFill>
                <a:latin typeface="Museo Sans 300"/>
                <a:cs typeface="Museo Sans 300"/>
              </a:rPr>
              <a:t>The same is true </a:t>
            </a:r>
            <a:r>
              <a:rPr sz="3000" b="0" spc="-5" dirty="0">
                <a:solidFill>
                  <a:srgbClr val="1D252B"/>
                </a:solidFill>
                <a:latin typeface="Museo Sans 300"/>
                <a:cs typeface="Museo Sans 300"/>
              </a:rPr>
              <a:t>for </a:t>
            </a:r>
            <a:r>
              <a:rPr sz="3000" b="0" dirty="0">
                <a:solidFill>
                  <a:srgbClr val="1D252B"/>
                </a:solidFill>
                <a:latin typeface="Museo Sans 300"/>
                <a:cs typeface="Museo Sans 300"/>
              </a:rPr>
              <a:t>email </a:t>
            </a:r>
            <a:r>
              <a:rPr sz="3000" b="0" spc="-5" dirty="0">
                <a:solidFill>
                  <a:srgbClr val="1D252B"/>
                </a:solidFill>
                <a:latin typeface="Museo Sans 300"/>
                <a:cs typeface="Museo Sans 300"/>
              </a:rPr>
              <a:t>communication. </a:t>
            </a:r>
            <a:r>
              <a:rPr sz="3000" b="0" spc="-45" dirty="0">
                <a:solidFill>
                  <a:srgbClr val="1D252B"/>
                </a:solidFill>
                <a:latin typeface="Museo Sans 300"/>
                <a:cs typeface="Museo Sans 300"/>
              </a:rPr>
              <a:t>Your </a:t>
            </a:r>
            <a:r>
              <a:rPr sz="3000" b="0" dirty="0">
                <a:solidFill>
                  <a:srgbClr val="1D252B"/>
                </a:solidFill>
                <a:latin typeface="Museo Sans 300"/>
                <a:cs typeface="Museo Sans 300"/>
              </a:rPr>
              <a:t>list may  </a:t>
            </a:r>
            <a:r>
              <a:rPr sz="3000" b="0" spc="-5" dirty="0">
                <a:solidFill>
                  <a:srgbClr val="1D252B"/>
                </a:solidFill>
                <a:latin typeface="Museo Sans 300"/>
                <a:cs typeface="Museo Sans 300"/>
              </a:rPr>
              <a:t>have </a:t>
            </a:r>
            <a:r>
              <a:rPr sz="3000" b="0" spc="-20" dirty="0">
                <a:solidFill>
                  <a:srgbClr val="1D252B"/>
                </a:solidFill>
                <a:latin typeface="Museo Sans 300"/>
                <a:cs typeface="Museo Sans 300"/>
              </a:rPr>
              <a:t>100, </a:t>
            </a:r>
            <a:r>
              <a:rPr sz="3000" b="0" spc="-15" dirty="0">
                <a:solidFill>
                  <a:srgbClr val="1D252B"/>
                </a:solidFill>
                <a:latin typeface="Museo Sans 300"/>
                <a:cs typeface="Museo Sans 300"/>
              </a:rPr>
              <a:t>1000, </a:t>
            </a:r>
            <a:r>
              <a:rPr sz="3000" b="0" dirty="0">
                <a:solidFill>
                  <a:srgbClr val="1D252B"/>
                </a:solidFill>
                <a:latin typeface="Museo Sans 300"/>
                <a:cs typeface="Museo Sans 300"/>
              </a:rPr>
              <a:t>or </a:t>
            </a:r>
            <a:r>
              <a:rPr sz="3000" b="0" spc="-25" dirty="0">
                <a:solidFill>
                  <a:srgbClr val="1D252B"/>
                </a:solidFill>
                <a:latin typeface="Museo Sans 300"/>
                <a:cs typeface="Museo Sans 300"/>
              </a:rPr>
              <a:t>100,000 </a:t>
            </a:r>
            <a:r>
              <a:rPr sz="3000" b="0" dirty="0">
                <a:solidFill>
                  <a:srgbClr val="1D252B"/>
                </a:solidFill>
                <a:latin typeface="Museo Sans 300"/>
                <a:cs typeface="Museo Sans 300"/>
              </a:rPr>
              <a:t>contacts. Instead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trying to  </a:t>
            </a:r>
            <a:r>
              <a:rPr sz="3000" b="0" spc="-5" dirty="0">
                <a:solidFill>
                  <a:srgbClr val="1D252B"/>
                </a:solidFill>
                <a:latin typeface="Museo Sans 300"/>
                <a:cs typeface="Museo Sans 300"/>
              </a:rPr>
              <a:t>address </a:t>
            </a:r>
            <a:r>
              <a:rPr sz="3000" b="0" dirty="0">
                <a:solidFill>
                  <a:srgbClr val="1D252B"/>
                </a:solidFill>
                <a:latin typeface="Museo Sans 300"/>
                <a:cs typeface="Museo Sans 300"/>
              </a:rPr>
              <a:t>them all, lock your sight on two or </a:t>
            </a:r>
            <a:r>
              <a:rPr sz="3000" b="0" spc="-5" dirty="0">
                <a:solidFill>
                  <a:srgbClr val="1D252B"/>
                </a:solidFill>
                <a:latin typeface="Museo Sans 300"/>
                <a:cs typeface="Museo Sans 300"/>
              </a:rPr>
              <a:t>three </a:t>
            </a:r>
            <a:r>
              <a:rPr sz="3000" b="0" dirty="0">
                <a:solidFill>
                  <a:srgbClr val="1D252B"/>
                </a:solidFill>
                <a:latin typeface="Museo Sans 300"/>
                <a:cs typeface="Museo Sans 300"/>
              </a:rPr>
              <a:t>types </a:t>
            </a:r>
            <a:r>
              <a:rPr sz="3000" b="0" spc="-5" dirty="0">
                <a:solidFill>
                  <a:srgbClr val="1D252B"/>
                </a:solidFill>
                <a:latin typeface="Museo Sans 300"/>
                <a:cs typeface="Museo Sans 300"/>
              </a:rPr>
              <a:t>of  </a:t>
            </a:r>
            <a:r>
              <a:rPr sz="3000" b="0" dirty="0">
                <a:solidFill>
                  <a:srgbClr val="1D252B"/>
                </a:solidFill>
                <a:latin typeface="Museo Sans 300"/>
                <a:cs typeface="Museo Sans 300"/>
              </a:rPr>
              <a:t>people on your</a:t>
            </a:r>
            <a:r>
              <a:rPr sz="3000" b="0" spc="-100" dirty="0">
                <a:solidFill>
                  <a:srgbClr val="1D252B"/>
                </a:solidFill>
                <a:latin typeface="Museo Sans 300"/>
                <a:cs typeface="Museo Sans 300"/>
              </a:rPr>
              <a:t> </a:t>
            </a:r>
            <a:r>
              <a:rPr sz="3000" b="0" dirty="0">
                <a:solidFill>
                  <a:srgbClr val="1D252B"/>
                </a:solidFill>
                <a:latin typeface="Museo Sans 300"/>
                <a:cs typeface="Museo Sans 300"/>
              </a:rPr>
              <a:t>list.</a:t>
            </a:r>
            <a:endParaRPr sz="3000">
              <a:latin typeface="Museo Sans 300"/>
              <a:cs typeface="Museo Sans 300"/>
            </a:endParaRPr>
          </a:p>
        </p:txBody>
      </p:sp>
      <p:sp>
        <p:nvSpPr>
          <p:cNvPr id="3" name="object 3"/>
          <p:cNvSpPr txBox="1"/>
          <p:nvPr/>
        </p:nvSpPr>
        <p:spPr>
          <a:xfrm>
            <a:off x="4902200" y="4326890"/>
            <a:ext cx="9551035" cy="3972560"/>
          </a:xfrm>
          <a:prstGeom prst="rect">
            <a:avLst/>
          </a:prstGeom>
        </p:spPr>
        <p:txBody>
          <a:bodyPr vert="horz" wrap="square" lIns="0" tIns="12700" rIns="0" bIns="0" rtlCol="0">
            <a:spAutoFit/>
          </a:bodyPr>
          <a:lstStyle/>
          <a:p>
            <a:pPr marL="12700" marR="212725">
              <a:lnSpc>
                <a:spcPct val="100000"/>
              </a:lnSpc>
              <a:spcBef>
                <a:spcPts val="100"/>
              </a:spcBef>
              <a:tabLst>
                <a:tab pos="1594485" algn="l"/>
              </a:tabLst>
            </a:pPr>
            <a:r>
              <a:rPr sz="3000" b="0" dirty="0">
                <a:solidFill>
                  <a:srgbClr val="1D252B"/>
                </a:solidFill>
                <a:latin typeface="Museo Sans 300"/>
                <a:cs typeface="Museo Sans 300"/>
              </a:rPr>
              <a:t>For example, if </a:t>
            </a:r>
            <a:r>
              <a:rPr sz="3000" b="0" spc="-5" dirty="0">
                <a:solidFill>
                  <a:srgbClr val="1D252B"/>
                </a:solidFill>
                <a:latin typeface="Museo Sans 300"/>
                <a:cs typeface="Museo Sans 300"/>
              </a:rPr>
              <a:t>you’re </a:t>
            </a:r>
            <a:r>
              <a:rPr sz="3000" b="0" dirty="0">
                <a:solidFill>
                  <a:srgbClr val="1D252B"/>
                </a:solidFill>
                <a:latin typeface="Museo Sans 300"/>
                <a:cs typeface="Museo Sans 300"/>
              </a:rPr>
              <a:t>an </a:t>
            </a:r>
            <a:r>
              <a:rPr sz="3000" b="0" spc="-5" dirty="0">
                <a:solidFill>
                  <a:srgbClr val="1D252B"/>
                </a:solidFill>
                <a:latin typeface="Museo Sans 300"/>
                <a:cs typeface="Museo Sans 300"/>
              </a:rPr>
              <a:t>architectural </a:t>
            </a:r>
            <a:r>
              <a:rPr sz="3000" b="0" dirty="0">
                <a:solidFill>
                  <a:srgbClr val="1D252B"/>
                </a:solidFill>
                <a:latin typeface="Museo Sans 300"/>
                <a:cs typeface="Museo Sans 300"/>
              </a:rPr>
              <a:t>firm, your</a:t>
            </a:r>
            <a:r>
              <a:rPr sz="3000" b="0" spc="-35" dirty="0">
                <a:solidFill>
                  <a:srgbClr val="1D252B"/>
                </a:solidFill>
                <a:latin typeface="Museo Sans 300"/>
                <a:cs typeface="Museo Sans 300"/>
              </a:rPr>
              <a:t> </a:t>
            </a:r>
            <a:r>
              <a:rPr sz="3000" b="0" dirty="0">
                <a:solidFill>
                  <a:srgbClr val="1D252B"/>
                </a:solidFill>
                <a:latin typeface="Museo Sans 300"/>
                <a:cs typeface="Museo Sans 300"/>
              </a:rPr>
              <a:t>leads  might be general contractors, engineers, or business  owners.	Segment your list by these types </a:t>
            </a:r>
            <a:r>
              <a:rPr sz="3000" b="0" spc="-5" dirty="0">
                <a:solidFill>
                  <a:srgbClr val="1D252B"/>
                </a:solidFill>
                <a:latin typeface="Museo Sans 300"/>
                <a:cs typeface="Museo Sans 300"/>
              </a:rPr>
              <a:t>of</a:t>
            </a:r>
            <a:r>
              <a:rPr sz="3000" b="0" spc="-90" dirty="0">
                <a:solidFill>
                  <a:srgbClr val="1D252B"/>
                </a:solidFill>
                <a:latin typeface="Museo Sans 300"/>
                <a:cs typeface="Museo Sans 300"/>
              </a:rPr>
              <a:t> </a:t>
            </a:r>
            <a:r>
              <a:rPr sz="3000" b="0" dirty="0">
                <a:solidFill>
                  <a:srgbClr val="1D252B"/>
                </a:solidFill>
                <a:latin typeface="Museo Sans 300"/>
                <a:cs typeface="Museo Sans 300"/>
              </a:rPr>
              <a:t>leads</a:t>
            </a:r>
            <a:r>
              <a:rPr sz="3000" b="0" spc="-15" dirty="0">
                <a:solidFill>
                  <a:srgbClr val="1D252B"/>
                </a:solidFill>
                <a:latin typeface="Museo Sans 300"/>
                <a:cs typeface="Museo Sans 300"/>
              </a:rPr>
              <a:t> </a:t>
            </a:r>
            <a:r>
              <a:rPr sz="3000" b="0" dirty="0">
                <a:solidFill>
                  <a:srgbClr val="1D252B"/>
                </a:solidFill>
                <a:latin typeface="Museo Sans 300"/>
                <a:cs typeface="Museo Sans 300"/>
              </a:rPr>
              <a:t>to  </a:t>
            </a:r>
            <a:r>
              <a:rPr sz="3000" b="0" spc="-5" dirty="0">
                <a:solidFill>
                  <a:srgbClr val="1D252B"/>
                </a:solidFill>
                <a:latin typeface="Museo Sans 300"/>
                <a:cs typeface="Museo Sans 300"/>
              </a:rPr>
              <a:t>address </a:t>
            </a:r>
            <a:r>
              <a:rPr sz="3000" b="0" dirty="0">
                <a:solidFill>
                  <a:srgbClr val="1D252B"/>
                </a:solidFill>
                <a:latin typeface="Museo Sans 300"/>
                <a:cs typeface="Museo Sans 300"/>
              </a:rPr>
              <a:t>them in a </a:t>
            </a:r>
            <a:r>
              <a:rPr sz="3000" b="0" spc="-5" dirty="0">
                <a:solidFill>
                  <a:srgbClr val="1D252B"/>
                </a:solidFill>
                <a:latin typeface="Museo Sans 300"/>
                <a:cs typeface="Museo Sans 300"/>
              </a:rPr>
              <a:t>personalized</a:t>
            </a:r>
            <a:r>
              <a:rPr sz="3000" b="0" spc="-35" dirty="0">
                <a:solidFill>
                  <a:srgbClr val="1D252B"/>
                </a:solidFill>
                <a:latin typeface="Museo Sans 300"/>
                <a:cs typeface="Museo Sans 300"/>
              </a:rPr>
              <a:t> </a:t>
            </a:r>
            <a:r>
              <a:rPr sz="3000" b="0" spc="-20" dirty="0">
                <a:solidFill>
                  <a:srgbClr val="1D252B"/>
                </a:solidFill>
                <a:latin typeface="Museo Sans 300"/>
                <a:cs typeface="Museo Sans 300"/>
              </a:rPr>
              <a:t>way.</a:t>
            </a:r>
            <a:endParaRPr sz="3000">
              <a:latin typeface="Museo Sans 300"/>
              <a:cs typeface="Museo Sans 300"/>
            </a:endParaRPr>
          </a:p>
          <a:p>
            <a:pPr>
              <a:lnSpc>
                <a:spcPct val="100000"/>
              </a:lnSpc>
              <a:spcBef>
                <a:spcPts val="40"/>
              </a:spcBef>
            </a:pPr>
            <a:endParaRPr sz="3200">
              <a:latin typeface="Times New Roman"/>
              <a:cs typeface="Times New Roman"/>
            </a:endParaRPr>
          </a:p>
          <a:p>
            <a:pPr marL="12700" marR="5080">
              <a:lnSpc>
                <a:spcPct val="100000"/>
              </a:lnSpc>
            </a:pPr>
            <a:r>
              <a:rPr sz="3600" b="1" spc="-114" dirty="0">
                <a:solidFill>
                  <a:srgbClr val="303E48"/>
                </a:solidFill>
                <a:latin typeface="Brandon Grotesque Bold"/>
                <a:cs typeface="Brandon Grotesque Bold"/>
              </a:rPr>
              <a:t>When </a:t>
            </a:r>
            <a:r>
              <a:rPr sz="3600" b="1" spc="-100" dirty="0">
                <a:solidFill>
                  <a:srgbClr val="303E48"/>
                </a:solidFill>
                <a:latin typeface="Brandon Grotesque Bold"/>
                <a:cs typeface="Brandon Grotesque Bold"/>
              </a:rPr>
              <a:t>your message feels </a:t>
            </a:r>
            <a:r>
              <a:rPr sz="3600" b="1" spc="-105" dirty="0">
                <a:solidFill>
                  <a:srgbClr val="303E48"/>
                </a:solidFill>
                <a:latin typeface="Brandon Grotesque Bold"/>
                <a:cs typeface="Brandon Grotesque Bold"/>
              </a:rPr>
              <a:t>like </a:t>
            </a:r>
            <a:r>
              <a:rPr sz="3600" b="1" spc="-110" dirty="0">
                <a:solidFill>
                  <a:srgbClr val="303E48"/>
                </a:solidFill>
                <a:latin typeface="Brandon Grotesque Bold"/>
                <a:cs typeface="Brandon Grotesque Bold"/>
              </a:rPr>
              <a:t>it’s </a:t>
            </a:r>
            <a:r>
              <a:rPr sz="3600" b="1" spc="-105" dirty="0">
                <a:solidFill>
                  <a:srgbClr val="303E48"/>
                </a:solidFill>
                <a:latin typeface="Brandon Grotesque Bold"/>
                <a:cs typeface="Brandon Grotesque Bold"/>
              </a:rPr>
              <a:t>meant </a:t>
            </a:r>
            <a:r>
              <a:rPr sz="3600" b="1" spc="-100" dirty="0">
                <a:solidFill>
                  <a:srgbClr val="303E48"/>
                </a:solidFill>
                <a:latin typeface="Brandon Grotesque Bold"/>
                <a:cs typeface="Brandon Grotesque Bold"/>
              </a:rPr>
              <a:t>for a single  person, </a:t>
            </a:r>
            <a:r>
              <a:rPr sz="3600" b="1" spc="-95" dirty="0">
                <a:solidFill>
                  <a:srgbClr val="303E48"/>
                </a:solidFill>
                <a:latin typeface="Brandon Grotesque Bold"/>
                <a:cs typeface="Brandon Grotesque Bold"/>
              </a:rPr>
              <a:t>everyone </a:t>
            </a:r>
            <a:r>
              <a:rPr sz="3600" b="1" spc="-100" dirty="0">
                <a:solidFill>
                  <a:srgbClr val="303E48"/>
                </a:solidFill>
                <a:latin typeface="Brandon Grotesque Bold"/>
                <a:cs typeface="Brandon Grotesque Bold"/>
              </a:rPr>
              <a:t>feels </a:t>
            </a:r>
            <a:r>
              <a:rPr sz="3600" b="1" spc="-105" dirty="0">
                <a:solidFill>
                  <a:srgbClr val="303E48"/>
                </a:solidFill>
                <a:latin typeface="Brandon Grotesque Bold"/>
                <a:cs typeface="Brandon Grotesque Bold"/>
              </a:rPr>
              <a:t>like </a:t>
            </a:r>
            <a:r>
              <a:rPr sz="3600" b="1" spc="-110" dirty="0">
                <a:solidFill>
                  <a:srgbClr val="303E48"/>
                </a:solidFill>
                <a:latin typeface="Brandon Grotesque Bold"/>
                <a:cs typeface="Brandon Grotesque Bold"/>
              </a:rPr>
              <a:t>you’re </a:t>
            </a:r>
            <a:r>
              <a:rPr sz="3600" b="1" spc="-100" dirty="0">
                <a:solidFill>
                  <a:srgbClr val="303E48"/>
                </a:solidFill>
                <a:latin typeface="Brandon Grotesque Bold"/>
                <a:cs typeface="Brandon Grotesque Bold"/>
              </a:rPr>
              <a:t>reaching out just to  them.</a:t>
            </a:r>
            <a:endParaRPr sz="3600">
              <a:latin typeface="Brandon Grotesque Bold"/>
              <a:cs typeface="Brandon Grotesque Bold"/>
            </a:endParaRPr>
          </a:p>
        </p:txBody>
      </p:sp>
      <p:pic>
        <p:nvPicPr>
          <p:cNvPr id="4" name="Picture 3">
            <a:extLst>
              <a:ext uri="{FF2B5EF4-FFF2-40B4-BE49-F238E27FC236}">
                <a16:creationId xmlns:a16="http://schemas.microsoft.com/office/drawing/2014/main" id="{C28DED3E-2869-4595-9056-FB0601B97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085" y="304800"/>
            <a:ext cx="2203450" cy="7048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909</Words>
  <Application>Microsoft Office PowerPoint</Application>
  <PresentationFormat>Custom</PresentationFormat>
  <Paragraphs>105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Brandon Grotesque Black</vt:lpstr>
      <vt:lpstr>Brandon Grotesque Bold</vt:lpstr>
      <vt:lpstr>Brandon Grotesque Regular</vt:lpstr>
      <vt:lpstr>Calibri</vt:lpstr>
      <vt:lpstr>Museo Sans 300</vt:lpstr>
      <vt:lpstr>Times New Roman</vt:lpstr>
      <vt:lpstr>Office Theme</vt:lpstr>
      <vt:lpstr>&gt; personalized &lt;</vt:lpstr>
      <vt:lpstr>SMALL BIZ, BIG POTENTIAL</vt:lpstr>
      <vt:lpstr>THE PROBLEM IS...</vt:lpstr>
      <vt:lpstr>IT’S TIME TO GET PERSONAL</vt:lpstr>
      <vt:lpstr>PowerPoint Presentation</vt:lpstr>
      <vt:lpstr>GIVE THE WARM FUZZIES</vt:lpstr>
      <vt:lpstr>Imagine if you could give that same warm fuzzy feeling to  your customers and prospects. WOW.</vt:lpstr>
      <vt:lpstr>THE RIGHT PERSON</vt:lpstr>
      <vt:lpstr>The same is true for email communication. Your list may  have 100, 1000, or 100,000 contacts. Instead of trying to  address them all, lock your sight on two or three types of  people on your list.</vt:lpstr>
      <vt:lpstr>THE RIGHT CONTENT</vt:lpstr>
      <vt:lpstr>PowerPoint Presentation</vt:lpstr>
      <vt:lpstr>THE RIGHT TIME</vt:lpstr>
      <vt:lpstr>PowerPoint Presentation</vt:lpstr>
      <vt:lpstr>PowerPoint Presentation</vt:lpstr>
      <vt:lpstr>EMAIL NURTURING</vt:lpstr>
      <vt:lpstr>Consider this: Only 20% of your leads are sales-ready when they  come in. Of the remaining marketing leads, 79% never convert into sales,  often due to a lack of nurturing and follow-up.*</vt:lpstr>
      <vt:lpstr>PowerPoint Presentation</vt:lpstr>
      <vt:lpstr>Will it drive your lead to buy? Maybe not today, but it  develops a trusted relationship with your visitor, who  recognizes that you’re taking the extra step to make a  connection of value to them.</vt:lpstr>
      <vt:lpstr>PowerPoint Presentation</vt:lpstr>
      <vt:lpstr>GROWTH BY AUTOMATION</vt:lpstr>
      <vt:lpstr>You may be familiar with marketing automation systems  built for big corporations with big budgets. This type of enterprise marketing automation software includes  sophisticated features meant for complex sales and  marketing processes. For most small businesses, however,  enterprise-level marketing automation is overkill for their  needs.</vt:lpstr>
      <vt:lpstr>SIMPLE CRM + EMAIL</vt:lpstr>
      <vt:lpstr>PowerPoint Presentation</vt:lpstr>
      <vt:lpstr>BE PERSONAL, GET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personalized &lt;</dc:title>
  <cp:lastModifiedBy>Allie Fryrear</cp:lastModifiedBy>
  <cp:revision>2</cp:revision>
  <dcterms:created xsi:type="dcterms:W3CDTF">2017-06-09T10:30:13Z</dcterms:created>
  <dcterms:modified xsi:type="dcterms:W3CDTF">2017-06-09T15:42:54Z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2017-06-09T00:00:00Z</vt:filetime>
  </property>
  <property fmtid="{D5CDD505-2E9C-101B-9397-08002B2CF9AE}" pid="3" name="Creator">
    <vt:lpwstr>Adobe InDesign CC 2017 (Windows)</vt:lpwstr>
  </property>
  <property fmtid="{D5CDD505-2E9C-101B-9397-08002B2CF9AE}" pid="4" name="LastSaved">
    <vt:filetime>2017-06-09T00:00:00Z</vt:filetime>
  </property>
</Properties>
</file>